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6" r:id="rId2"/>
    <p:sldId id="258" r:id="rId3"/>
    <p:sldId id="293" r:id="rId4"/>
    <p:sldId id="291" r:id="rId5"/>
    <p:sldId id="269" r:id="rId6"/>
    <p:sldId id="270" r:id="rId7"/>
    <p:sldId id="292" r:id="rId8"/>
    <p:sldId id="277" r:id="rId9"/>
    <p:sldId id="284" r:id="rId10"/>
    <p:sldId id="274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1719C"/>
    <a:srgbClr val="FFFFFF"/>
    <a:srgbClr val="F2F8EE"/>
    <a:srgbClr val="DDDDDD"/>
    <a:srgbClr val="FF0000"/>
    <a:srgbClr val="ED5931"/>
    <a:srgbClr val="F48C8C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2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A1058-5958-49B0-A3D5-7561FC47C244}" type="datetimeFigureOut">
              <a:rPr lang="de-AT" smtClean="0"/>
              <a:t>26.05.2022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DC189-C8A6-4493-971B-7F8094CDD19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6712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D4725-31D9-426D-9D4D-5A8DD0D86A0D}" type="datetimeFigureOut">
              <a:rPr lang="de-AT" smtClean="0"/>
              <a:t>26.05.2022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DC883-8CCB-493A-8B87-7172A00D6E5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5479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DC883-8CCB-493A-8B87-7172A00D6E54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97411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E09C-13E5-4C79-A85C-A76586D3286F}" type="datetimeFigureOut">
              <a:rPr lang="de-AT" smtClean="0"/>
              <a:t>26.05.2022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E648-5304-45FC-A7AA-6E8B1F3FF9B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6689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E09C-13E5-4C79-A85C-A76586D3286F}" type="datetimeFigureOut">
              <a:rPr lang="de-AT" smtClean="0"/>
              <a:t>26.05.2022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E648-5304-45FC-A7AA-6E8B1F3FF9B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7480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E09C-13E5-4C79-A85C-A76586D3286F}" type="datetimeFigureOut">
              <a:rPr lang="de-AT" smtClean="0"/>
              <a:t>26.05.2022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E648-5304-45FC-A7AA-6E8B1F3FF9B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32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E09C-13E5-4C79-A85C-A76586D3286F}" type="datetimeFigureOut">
              <a:rPr lang="de-AT" smtClean="0"/>
              <a:t>26.05.2022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E648-5304-45FC-A7AA-6E8B1F3FF9B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945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E09C-13E5-4C79-A85C-A76586D3286F}" type="datetimeFigureOut">
              <a:rPr lang="de-AT" smtClean="0"/>
              <a:t>26.05.2022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E648-5304-45FC-A7AA-6E8B1F3FF9B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8078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E09C-13E5-4C79-A85C-A76586D3286F}" type="datetimeFigureOut">
              <a:rPr lang="de-AT" smtClean="0"/>
              <a:t>26.05.2022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E648-5304-45FC-A7AA-6E8B1F3FF9B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4097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E09C-13E5-4C79-A85C-A76586D3286F}" type="datetimeFigureOut">
              <a:rPr lang="de-AT" smtClean="0"/>
              <a:t>26.05.2022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E648-5304-45FC-A7AA-6E8B1F3FF9B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6149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E09C-13E5-4C79-A85C-A76586D3286F}" type="datetimeFigureOut">
              <a:rPr lang="de-AT" smtClean="0"/>
              <a:t>26.05.2022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E648-5304-45FC-A7AA-6E8B1F3FF9B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531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E09C-13E5-4C79-A85C-A76586D3286F}" type="datetimeFigureOut">
              <a:rPr lang="de-AT" smtClean="0"/>
              <a:t>26.05.2022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E648-5304-45FC-A7AA-6E8B1F3FF9B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3067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E09C-13E5-4C79-A85C-A76586D3286F}" type="datetimeFigureOut">
              <a:rPr lang="de-AT" smtClean="0"/>
              <a:t>26.05.2022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E648-5304-45FC-A7AA-6E8B1F3FF9B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243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E09C-13E5-4C79-A85C-A76586D3286F}" type="datetimeFigureOut">
              <a:rPr lang="de-AT" smtClean="0"/>
              <a:t>26.05.2022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6E648-5304-45FC-A7AA-6E8B1F3FF9B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444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9E09C-13E5-4C79-A85C-A76586D3286F}" type="datetimeFigureOut">
              <a:rPr lang="de-AT" smtClean="0"/>
              <a:t>26.05.2022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6E648-5304-45FC-A7AA-6E8B1F3FF9B0}" type="slidenum">
              <a:rPr lang="de-AT" smtClean="0"/>
              <a:t>‹#›</a:t>
            </a:fld>
            <a:endParaRPr lang="de-AT"/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6538912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FED6B7FE-0C25-4DCA-A208-6A37BDE1ABDC}" type="slidenum">
              <a:rPr lang="de-AT" sz="1400" smtClean="0">
                <a:solidFill>
                  <a:schemeClr val="bg1">
                    <a:lumMod val="65000"/>
                  </a:schemeClr>
                </a:solidFill>
              </a:rPr>
              <a:pPr algn="l"/>
              <a:t>‹#›</a:t>
            </a:fld>
            <a:r>
              <a:rPr lang="de-AT" sz="1400" dirty="0" smtClean="0">
                <a:solidFill>
                  <a:schemeClr val="bg1">
                    <a:lumMod val="65000"/>
                  </a:schemeClr>
                </a:solidFill>
              </a:rPr>
              <a:t>/10</a:t>
            </a:r>
            <a:endParaRPr lang="de-AT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63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0" Type="http://schemas.openxmlformats.org/officeDocument/2006/relationships/image" Target="../media/image2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6" b="4310"/>
          <a:stretch/>
        </p:blipFill>
        <p:spPr>
          <a:xfrm>
            <a:off x="0" y="-17253"/>
            <a:ext cx="12192000" cy="68838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128448" y="6453336"/>
            <a:ext cx="432048" cy="288032"/>
          </a:xfrm>
        </p:spPr>
        <p:txBody>
          <a:bodyPr/>
          <a:lstStyle/>
          <a:p>
            <a:pPr>
              <a:defRPr/>
            </a:pPr>
            <a:fld id="{4F718D4E-52D1-E545-90D5-B190496E4E8D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3EAD6D28-3C29-054F-BB1D-778447AAF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64" y="2070469"/>
            <a:ext cx="10849233" cy="120032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3600" b="1" dirty="0">
                <a:cs typeface="Times New Roman" panose="02020603050405020304" pitchFamily="18" charset="0"/>
              </a:rPr>
              <a:t>Evidence and possible causes of velocity pulsing in a turbidity current in Lake Geneva</a:t>
            </a:r>
            <a:endParaRPr lang="en-GB" sz="36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90FEDA1-2A80-384D-B3B4-75931AD6C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712" y="5554356"/>
            <a:ext cx="12233188" cy="707886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de-AT" b="1" dirty="0" smtClean="0"/>
              <a:t>Stan Thorez</a:t>
            </a:r>
            <a:r>
              <a:rPr lang="de-AT" baseline="30000" dirty="0" smtClean="0"/>
              <a:t>1</a:t>
            </a:r>
            <a:r>
              <a:rPr lang="de-AT" dirty="0"/>
              <a:t>, Koen </a:t>
            </a:r>
            <a:r>
              <a:rPr lang="de-AT" dirty="0" smtClean="0"/>
              <a:t>Blanckaert</a:t>
            </a:r>
            <a:r>
              <a:rPr lang="de-AT" baseline="30000" dirty="0" smtClean="0"/>
              <a:t>1</a:t>
            </a:r>
            <a:r>
              <a:rPr lang="de-AT" dirty="0"/>
              <a:t>, </a:t>
            </a:r>
            <a:r>
              <a:rPr lang="de-AT" dirty="0" smtClean="0"/>
              <a:t>Ulrich Lemmin</a:t>
            </a:r>
            <a:r>
              <a:rPr lang="de-AT" baseline="30000" dirty="0" smtClean="0"/>
              <a:t>2</a:t>
            </a:r>
            <a:r>
              <a:rPr lang="de-AT" dirty="0" smtClean="0"/>
              <a:t>, and </a:t>
            </a:r>
            <a:r>
              <a:rPr lang="de-AT" dirty="0"/>
              <a:t>Andrew Barry</a:t>
            </a:r>
            <a:r>
              <a:rPr lang="de-AT" baseline="30000" dirty="0"/>
              <a:t>2</a:t>
            </a:r>
            <a:endParaRPr lang="de-AT" dirty="0" smtClean="0"/>
          </a:p>
          <a:p>
            <a:pPr algn="ctr">
              <a:defRPr/>
            </a:pPr>
            <a:r>
              <a:rPr lang="en-US" sz="1100" baseline="30000" dirty="0" smtClean="0">
                <a:cs typeface="Times New Roman" panose="02020603050405020304" pitchFamily="18" charset="0"/>
              </a:rPr>
              <a:t>1</a:t>
            </a:r>
            <a:r>
              <a:rPr lang="en-US" sz="1100" dirty="0" smtClean="0">
                <a:cs typeface="Times New Roman" panose="02020603050405020304" pitchFamily="18" charset="0"/>
              </a:rPr>
              <a:t>Research Unit of Hydraulic Engineering, Institute of Hydraulic Engineering and Water Resources Management, Faculty of Civil Engineering, </a:t>
            </a:r>
            <a:r>
              <a:rPr lang="en-US" sz="1100" dirty="0" err="1" smtClean="0">
                <a:cs typeface="Times New Roman" panose="02020603050405020304" pitchFamily="18" charset="0"/>
              </a:rPr>
              <a:t>Technische</a:t>
            </a:r>
            <a:r>
              <a:rPr lang="en-US" sz="1100" dirty="0" smtClean="0"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cs typeface="Times New Roman" panose="02020603050405020304" pitchFamily="18" charset="0"/>
              </a:rPr>
              <a:t>Universität</a:t>
            </a:r>
            <a:r>
              <a:rPr lang="en-US" sz="1100" dirty="0" smtClean="0">
                <a:cs typeface="Times New Roman" panose="02020603050405020304" pitchFamily="18" charset="0"/>
              </a:rPr>
              <a:t> Wien, 1040 Vienna, Austria</a:t>
            </a:r>
          </a:p>
          <a:p>
            <a:pPr algn="ctr">
              <a:defRPr/>
            </a:pPr>
            <a:r>
              <a:rPr lang="en-US" sz="1100" baseline="30000" dirty="0" smtClean="0">
                <a:cs typeface="Times New Roman" panose="02020603050405020304" pitchFamily="18" charset="0"/>
              </a:rPr>
              <a:t>2</a:t>
            </a:r>
            <a:r>
              <a:rPr lang="en-US" sz="1100" dirty="0" smtClean="0">
                <a:cs typeface="Times New Roman" panose="02020603050405020304" pitchFamily="18" charset="0"/>
              </a:rPr>
              <a:t>Ecological </a:t>
            </a:r>
            <a:r>
              <a:rPr lang="en-US" sz="1100" dirty="0">
                <a:cs typeface="Times New Roman" panose="02020603050405020304" pitchFamily="18" charset="0"/>
              </a:rPr>
              <a:t>Engineering </a:t>
            </a:r>
            <a:r>
              <a:rPr lang="en-US" sz="1100" dirty="0" smtClean="0">
                <a:cs typeface="Times New Roman" panose="02020603050405020304" pitchFamily="18" charset="0"/>
              </a:rPr>
              <a:t>Laboratory, </a:t>
            </a:r>
            <a:r>
              <a:rPr lang="en-US" sz="1100" dirty="0">
                <a:cs typeface="Times New Roman" panose="02020603050405020304" pitchFamily="18" charset="0"/>
              </a:rPr>
              <a:t>Environmental Engineering </a:t>
            </a:r>
            <a:r>
              <a:rPr lang="en-US" sz="1100" dirty="0" smtClean="0">
                <a:cs typeface="Times New Roman" panose="02020603050405020304" pitchFamily="18" charset="0"/>
              </a:rPr>
              <a:t>Institute, </a:t>
            </a:r>
            <a:r>
              <a:rPr lang="en-US" sz="1100" dirty="0">
                <a:cs typeface="Times New Roman" panose="02020603050405020304" pitchFamily="18" charset="0"/>
              </a:rPr>
              <a:t>Faculty of Architecture, Civil and Environmental </a:t>
            </a:r>
            <a:r>
              <a:rPr lang="en-US" sz="1100" dirty="0" smtClean="0">
                <a:cs typeface="Times New Roman" panose="02020603050405020304" pitchFamily="18" charset="0"/>
              </a:rPr>
              <a:t>Engineering, </a:t>
            </a:r>
            <a:r>
              <a:rPr lang="en-US" sz="1100" dirty="0" err="1" smtClean="0">
                <a:cs typeface="Times New Roman" panose="02020603050405020304" pitchFamily="18" charset="0"/>
              </a:rPr>
              <a:t>École</a:t>
            </a:r>
            <a:r>
              <a:rPr lang="en-US" sz="1100" dirty="0" smtClean="0"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cs typeface="Times New Roman" panose="02020603050405020304" pitchFamily="18" charset="0"/>
              </a:rPr>
              <a:t>Polytechnique</a:t>
            </a:r>
            <a:r>
              <a:rPr lang="en-US" sz="1100" dirty="0"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cs typeface="Times New Roman" panose="02020603050405020304" pitchFamily="18" charset="0"/>
              </a:rPr>
              <a:t>Fédérale</a:t>
            </a:r>
            <a:r>
              <a:rPr lang="en-US" sz="1100" dirty="0">
                <a:cs typeface="Times New Roman" panose="02020603050405020304" pitchFamily="18" charset="0"/>
              </a:rPr>
              <a:t> de </a:t>
            </a:r>
            <a:r>
              <a:rPr lang="en-US" sz="1100" dirty="0" smtClean="0">
                <a:cs typeface="Times New Roman" panose="02020603050405020304" pitchFamily="18" charset="0"/>
              </a:rPr>
              <a:t>Lausanne, </a:t>
            </a:r>
            <a:r>
              <a:rPr lang="en-US" sz="1100" dirty="0">
                <a:cs typeface="Times New Roman" panose="02020603050405020304" pitchFamily="18" charset="0"/>
              </a:rPr>
              <a:t>1015 Lausanne, </a:t>
            </a:r>
            <a:r>
              <a:rPr lang="en-US" sz="1100" dirty="0" smtClean="0">
                <a:cs typeface="Times New Roman" panose="02020603050405020304" pitchFamily="18" charset="0"/>
              </a:rPr>
              <a:t>Switzerland</a:t>
            </a:r>
            <a:endParaRPr lang="en-US" sz="1100" dirty="0"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6437184"/>
            <a:ext cx="1227411" cy="4294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98854" y="-82377"/>
            <a:ext cx="12381470" cy="98854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672" y="-17253"/>
            <a:ext cx="3163328" cy="9208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253"/>
            <a:ext cx="2430161" cy="9208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85" y="-76876"/>
            <a:ext cx="2316863" cy="104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6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2192000" cy="1000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Conclusions</a:t>
            </a:r>
            <a:endParaRPr lang="de-AT" dirty="0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100764" y="1449229"/>
            <a:ext cx="1201102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Multiple high-detail observations confirming existence of velocity pulsing </a:t>
            </a:r>
            <a:r>
              <a:rPr lang="en-US" sz="2400" dirty="0"/>
              <a:t>in underflows were made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Combination of static </a:t>
            </a:r>
            <a:r>
              <a:rPr lang="en-US" sz="2400" dirty="0"/>
              <a:t>and mobile camera systems </a:t>
            </a:r>
            <a:r>
              <a:rPr lang="en-US" sz="2400" dirty="0" smtClean="0"/>
              <a:t>and boat-towed ADCP measurements enables the investigation of the driving process behind pulsing</a:t>
            </a: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	 lobe shifting/vortex shedding observed at lake surface</a:t>
            </a: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	 frequency of lobe shifting in mobile cameras and velocity pulsing same order of </a:t>
            </a:r>
            <a:r>
              <a:rPr lang="en-US" sz="2000" dirty="0" smtClean="0">
                <a:sym typeface="Wingdings" panose="05000000000000000000" pitchFamily="2" charset="2"/>
              </a:rPr>
              <a:t>magnitude, indicating 	lobe shifting might indeed be driving process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	</a:t>
            </a:r>
            <a:r>
              <a:rPr lang="en-US" sz="2000" dirty="0" smtClean="0">
                <a:sym typeface="Wingdings" panose="05000000000000000000" pitchFamily="2" charset="2"/>
              </a:rPr>
              <a:t> static camera frequency too low to catch lobe shifting?</a:t>
            </a:r>
          </a:p>
          <a:p>
            <a:pPr lvl="1"/>
            <a:endParaRPr lang="en-US" sz="2400" dirty="0" smtClean="0">
              <a:sym typeface="Wingdings" panose="05000000000000000000" pitchFamily="2" charset="2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ym typeface="Wingdings" panose="05000000000000000000" pitchFamily="2" charset="2"/>
              </a:rPr>
              <a:t>Detailed step-by-step comparison of mobile camera image and ADCP velocity data might give more conclusive answers</a:t>
            </a:r>
            <a:endParaRPr lang="en-US" sz="2400" dirty="0"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0663"/>
          </a:xfr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txBody>
          <a:bodyPr/>
          <a:lstStyle/>
          <a:p>
            <a:pPr algn="ctr"/>
            <a:r>
              <a:rPr lang="en-US" b="1" dirty="0"/>
              <a:t>Velocity </a:t>
            </a:r>
            <a:r>
              <a:rPr lang="en-US" b="1" dirty="0" smtClean="0"/>
              <a:t>pulsing?</a:t>
            </a:r>
            <a:endParaRPr lang="de-AT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1855693"/>
            <a:ext cx="11546540" cy="1613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400" dirty="0"/>
              <a:t>Kostaschuk </a:t>
            </a:r>
            <a:r>
              <a:rPr lang="de-AT" sz="2400" dirty="0" smtClean="0"/>
              <a:t>et al. (2018): „</a:t>
            </a:r>
            <a:r>
              <a:rPr lang="en-US" sz="2400" dirty="0" smtClean="0"/>
              <a:t>Turbidity </a:t>
            </a:r>
            <a:r>
              <a:rPr lang="en-US" sz="2400" dirty="0"/>
              <a:t>currents that are driven by prolonged river flow and constant supplies of suspended sediment are referred to as </a:t>
            </a:r>
            <a:r>
              <a:rPr lang="en-US" sz="2400" i="1" dirty="0"/>
              <a:t>continuous turbidity currents </a:t>
            </a:r>
            <a:r>
              <a:rPr lang="en-US" sz="2400" dirty="0"/>
              <a:t>and can flow for weeks to months. Continuous turbidity currents are characterized by regular fluctuations in velocity or </a:t>
            </a:r>
            <a:r>
              <a:rPr lang="en-US" sz="2400" i="1" dirty="0"/>
              <a:t>pulsing</a:t>
            </a:r>
            <a:r>
              <a:rPr lang="en-US" sz="2400" dirty="0"/>
              <a:t> even though the river inflow does not </a:t>
            </a:r>
            <a:r>
              <a:rPr lang="en-US" sz="2400" dirty="0" smtClean="0"/>
              <a:t>fluctuate.”</a:t>
            </a:r>
            <a:endParaRPr lang="de-AT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112" y="3469341"/>
            <a:ext cx="5057775" cy="27622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67112" y="6214782"/>
            <a:ext cx="5059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Sketch of CTC and boat-towed </a:t>
            </a:r>
            <a:r>
              <a:rPr lang="en-US" sz="1600" i="1" dirty="0"/>
              <a:t>ADCP, </a:t>
            </a:r>
            <a:r>
              <a:rPr lang="en-US" sz="1600" i="1" dirty="0" err="1" smtClean="0"/>
              <a:t>Kostaschuk</a:t>
            </a:r>
            <a:r>
              <a:rPr lang="en-US" sz="1600" i="1" dirty="0" smtClean="0"/>
              <a:t> </a:t>
            </a:r>
            <a:r>
              <a:rPr lang="en-US" sz="1600" i="1" dirty="0"/>
              <a:t>et al. 2018</a:t>
            </a:r>
          </a:p>
        </p:txBody>
      </p:sp>
    </p:spTree>
    <p:extLst>
      <p:ext uri="{BB962C8B-B14F-4D97-AF65-F5344CB8AC3E}">
        <p14:creationId xmlns:p14="http://schemas.microsoft.com/office/powerpoint/2010/main" val="200259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0663"/>
          </a:xfr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txBody>
          <a:bodyPr/>
          <a:lstStyle/>
          <a:p>
            <a:pPr algn="ctr"/>
            <a:r>
              <a:rPr lang="en-US" b="1" dirty="0" smtClean="0"/>
              <a:t>Motivation</a:t>
            </a:r>
            <a:endParaRPr lang="de-AT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00664"/>
            <a:ext cx="5773118" cy="585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Velocity pulsing in turbidity currents…</a:t>
            </a:r>
          </a:p>
          <a:p>
            <a:pPr marL="0" indent="0">
              <a:buNone/>
            </a:pPr>
            <a:r>
              <a:rPr lang="en-US" sz="2400" dirty="0" smtClean="0"/>
              <a:t>	…</a:t>
            </a:r>
            <a:r>
              <a:rPr lang="en-US" sz="2400" dirty="0"/>
              <a:t>is likely to enhance mixing between 	the influent and ambient water and 	produce spatial variations in bed 	erosion and deposition (</a:t>
            </a:r>
            <a:r>
              <a:rPr lang="en-US" sz="2400" dirty="0" err="1"/>
              <a:t>Kostaschuk</a:t>
            </a:r>
            <a:r>
              <a:rPr lang="en-US" sz="2400" dirty="0"/>
              <a:t> 	et al. 2018)</a:t>
            </a:r>
          </a:p>
          <a:p>
            <a:pPr marL="0" indent="0">
              <a:buNone/>
            </a:pPr>
            <a:r>
              <a:rPr lang="en-US" sz="2400" dirty="0"/>
              <a:t>	…was first </a:t>
            </a:r>
            <a:r>
              <a:rPr lang="en-US" sz="2400" dirty="0" smtClean="0"/>
              <a:t>observed </a:t>
            </a:r>
            <a:r>
              <a:rPr lang="en-US" sz="2400" dirty="0"/>
              <a:t>in </a:t>
            </a:r>
            <a:r>
              <a:rPr lang="en-US" sz="2400" dirty="0" smtClean="0"/>
              <a:t>Lillooet Lake</a:t>
            </a:r>
            <a:r>
              <a:rPr lang="en-US" sz="2400" dirty="0"/>
              <a:t>, </a:t>
            </a:r>
            <a:r>
              <a:rPr lang="en-US" sz="2400" dirty="0" smtClean="0"/>
              <a:t>	British Columbia by Best </a:t>
            </a:r>
            <a:r>
              <a:rPr lang="en-US" sz="2400" dirty="0"/>
              <a:t>et al. (2005</a:t>
            </a:r>
            <a:r>
              <a:rPr lang="en-US" sz="2400" dirty="0" smtClean="0"/>
              <a:t>)</a:t>
            </a:r>
          </a:p>
          <a:p>
            <a:endParaRPr lang="de-AT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315558" y="1253723"/>
            <a:ext cx="5578798" cy="4289728"/>
            <a:chOff x="5516998" y="1089320"/>
            <a:chExt cx="6607300" cy="50805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6998" y="1089320"/>
              <a:ext cx="6573778" cy="480003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770277" y="5768934"/>
              <a:ext cx="3354021" cy="400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Moored ADCP, Best </a:t>
              </a:r>
              <a:r>
                <a:rPr lang="en-US" sz="1600" i="1" dirty="0"/>
                <a:t>et al. (2005</a:t>
              </a:r>
              <a:r>
                <a:rPr lang="en-US" sz="1600" i="1" dirty="0" smtClean="0"/>
                <a:t>)</a:t>
              </a:r>
              <a:endParaRPr lang="en-US" sz="1600" i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62838" y="4191429"/>
            <a:ext cx="4414272" cy="2620295"/>
            <a:chOff x="1102726" y="4163671"/>
            <a:chExt cx="4414272" cy="262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2726" y="4163671"/>
              <a:ext cx="4414272" cy="231720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15759" y="6445412"/>
              <a:ext cx="35957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Boat-towed </a:t>
              </a:r>
              <a:r>
                <a:rPr lang="en-US" sz="1600" i="1" dirty="0"/>
                <a:t>ADCP, </a:t>
              </a:r>
              <a:r>
                <a:rPr lang="en-US" sz="1600" i="1" dirty="0" err="1" smtClean="0"/>
                <a:t>Kostaschuk</a:t>
              </a:r>
              <a:r>
                <a:rPr lang="en-US" sz="1600" i="1" dirty="0" smtClean="0"/>
                <a:t> </a:t>
              </a:r>
              <a:r>
                <a:rPr lang="en-US" sz="1600" i="1" dirty="0"/>
                <a:t>et al.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93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0663"/>
          </a:xfr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txBody>
          <a:bodyPr/>
          <a:lstStyle/>
          <a:p>
            <a:pPr algn="ctr"/>
            <a:r>
              <a:rPr lang="en-US" b="1" dirty="0" smtClean="0"/>
              <a:t>Motivation</a:t>
            </a:r>
            <a:endParaRPr lang="de-AT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00664"/>
            <a:ext cx="5773118" cy="5857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Velocity pulsing in turbidity currents…</a:t>
            </a:r>
          </a:p>
          <a:p>
            <a:pPr marL="0" indent="0">
              <a:buNone/>
            </a:pPr>
            <a:r>
              <a:rPr lang="en-US" sz="2400" dirty="0" smtClean="0"/>
              <a:t>	…was observed again in </a:t>
            </a:r>
            <a:r>
              <a:rPr lang="en-US" sz="2400" dirty="0" err="1"/>
              <a:t>Xiaolangdi</a:t>
            </a:r>
            <a:r>
              <a:rPr lang="en-US" sz="2400" dirty="0"/>
              <a:t> </a:t>
            </a:r>
            <a:r>
              <a:rPr lang="en-US" sz="2400" dirty="0" smtClean="0"/>
              <a:t>	Reservoir</a:t>
            </a:r>
            <a:r>
              <a:rPr lang="en-US" sz="2400" dirty="0"/>
              <a:t>, </a:t>
            </a:r>
            <a:r>
              <a:rPr lang="en-US" sz="2400" dirty="0" smtClean="0"/>
              <a:t>China</a:t>
            </a:r>
            <a:r>
              <a:rPr lang="en-US" sz="2400" dirty="0"/>
              <a:t> (</a:t>
            </a:r>
            <a:r>
              <a:rPr lang="en-US" sz="2400" dirty="0" err="1"/>
              <a:t>Kostaschuk</a:t>
            </a:r>
            <a:r>
              <a:rPr lang="en-US" sz="2400" dirty="0"/>
              <a:t> </a:t>
            </a:r>
            <a:r>
              <a:rPr lang="en-US" sz="2400" dirty="0" smtClean="0"/>
              <a:t>et </a:t>
            </a:r>
            <a:r>
              <a:rPr lang="en-US" sz="2400" dirty="0"/>
              <a:t>al. </a:t>
            </a:r>
            <a:r>
              <a:rPr lang="en-US" sz="2400" dirty="0" smtClean="0"/>
              <a:t>	2018</a:t>
            </a:r>
            <a:r>
              <a:rPr lang="en-US" sz="2400" dirty="0"/>
              <a:t>)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…was produced in the laboratory and 	numerically </a:t>
            </a:r>
            <a:r>
              <a:rPr lang="en-US" sz="2400" dirty="0"/>
              <a:t>(</a:t>
            </a:r>
            <a:r>
              <a:rPr lang="en-US" sz="2400" dirty="0" err="1"/>
              <a:t>Kostaschuk</a:t>
            </a:r>
            <a:r>
              <a:rPr lang="en-US" sz="2400" dirty="0"/>
              <a:t> </a:t>
            </a:r>
            <a:r>
              <a:rPr lang="en-US" sz="2400" dirty="0" smtClean="0"/>
              <a:t>et </a:t>
            </a:r>
            <a:r>
              <a:rPr lang="en-US" sz="2400" dirty="0"/>
              <a:t>al. 2018)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sym typeface="Wingdings" panose="05000000000000000000" pitchFamily="2" charset="2"/>
              </a:rPr>
              <a:t>Driving mechanism in the lake unknown</a:t>
            </a:r>
          </a:p>
          <a:p>
            <a:pPr marL="0" indent="0">
              <a:buNone/>
            </a:pPr>
            <a:r>
              <a:rPr lang="en-US" sz="2400" dirty="0" smtClean="0">
                <a:sym typeface="Wingdings" panose="05000000000000000000" pitchFamily="2" charset="2"/>
              </a:rPr>
              <a:t>Hypothesis</a:t>
            </a:r>
            <a:r>
              <a:rPr lang="en-US" sz="2400" dirty="0">
                <a:sym typeface="Wingdings" panose="05000000000000000000" pitchFamily="2" charset="2"/>
              </a:rPr>
              <a:t>: </a:t>
            </a:r>
            <a:r>
              <a:rPr lang="en-US" sz="2400" dirty="0" smtClean="0">
                <a:sym typeface="Wingdings" panose="05000000000000000000" pitchFamily="2" charset="2"/>
              </a:rPr>
              <a:t>pulses result from </a:t>
            </a:r>
            <a:r>
              <a:rPr lang="en-US" sz="2400" dirty="0">
                <a:sym typeface="Wingdings" panose="05000000000000000000" pitchFamily="2" charset="2"/>
              </a:rPr>
              <a:t>Rayleigh-Taylor instability generated by </a:t>
            </a:r>
            <a:r>
              <a:rPr lang="en-US" sz="2400" dirty="0" smtClean="0">
                <a:sym typeface="Wingdings" panose="05000000000000000000" pitchFamily="2" charset="2"/>
              </a:rPr>
              <a:t>shifting </a:t>
            </a:r>
            <a:r>
              <a:rPr lang="en-US" sz="2400" dirty="0">
                <a:sym typeface="Wingdings" panose="05000000000000000000" pitchFamily="2" charset="2"/>
              </a:rPr>
              <a:t>surface lobes along the plunge line where the river enters the receiving water body</a:t>
            </a:r>
            <a:endParaRPr lang="de-AT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734014" y="1286880"/>
            <a:ext cx="5122189" cy="1920064"/>
            <a:chOff x="6734014" y="1286880"/>
            <a:chExt cx="5122189" cy="1920064"/>
          </a:xfrm>
        </p:grpSpPr>
        <p:grpSp>
          <p:nvGrpSpPr>
            <p:cNvPr id="6" name="Group 5"/>
            <p:cNvGrpSpPr/>
            <p:nvPr/>
          </p:nvGrpSpPr>
          <p:grpSpPr>
            <a:xfrm>
              <a:off x="6734014" y="1286880"/>
              <a:ext cx="5122189" cy="1712042"/>
              <a:chOff x="6734014" y="1286880"/>
              <a:chExt cx="5122189" cy="171204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97920" y="1286880"/>
                <a:ext cx="5058283" cy="164230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734014" y="2766447"/>
                <a:ext cx="193728" cy="232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8175171" y="2868390"/>
              <a:ext cx="35957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Boat-towed </a:t>
              </a:r>
              <a:r>
                <a:rPr lang="en-US" sz="1600" i="1" dirty="0"/>
                <a:t>ADCP, </a:t>
              </a:r>
              <a:r>
                <a:rPr lang="en-US" sz="1600" i="1" dirty="0" err="1" smtClean="0"/>
                <a:t>Kostaschuk</a:t>
              </a:r>
              <a:r>
                <a:rPr lang="en-US" sz="1600" i="1" dirty="0" smtClean="0"/>
                <a:t> </a:t>
              </a:r>
              <a:r>
                <a:rPr lang="en-US" sz="1600" i="1" dirty="0"/>
                <a:t>et al. 2018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4911" y="3696858"/>
            <a:ext cx="4883298" cy="707886"/>
          </a:xfrm>
          <a:prstGeom prst="rect">
            <a:avLst/>
          </a:prstGeom>
          <a:solidFill>
            <a:srgbClr val="F48C8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! Models and reservoir show different type of pulsing than lake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431794" y="3626837"/>
            <a:ext cx="4076054" cy="1464356"/>
            <a:chOff x="6199322" y="3626837"/>
            <a:chExt cx="4076054" cy="14643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9238" y="3626837"/>
              <a:ext cx="4066138" cy="140520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199322" y="4920712"/>
              <a:ext cx="472698" cy="170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66290" y="5035977"/>
            <a:ext cx="4352645" cy="1264084"/>
            <a:chOff x="7666290" y="5035977"/>
            <a:chExt cx="4352645" cy="12640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6290" y="5035977"/>
              <a:ext cx="4352645" cy="116161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7756902" y="6160576"/>
              <a:ext cx="92990" cy="139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392240" y="6152827"/>
            <a:ext cx="3669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Lab and numerical, </a:t>
            </a:r>
            <a:r>
              <a:rPr lang="en-US" sz="1600" i="1" dirty="0" err="1" smtClean="0"/>
              <a:t>Kostaschuk</a:t>
            </a:r>
            <a:r>
              <a:rPr lang="en-US" sz="1600" i="1" dirty="0" smtClean="0"/>
              <a:t> </a:t>
            </a:r>
            <a:r>
              <a:rPr lang="en-US" sz="1600" i="1" dirty="0"/>
              <a:t>et al. 2018</a:t>
            </a:r>
          </a:p>
        </p:txBody>
      </p:sp>
    </p:spTree>
    <p:extLst>
      <p:ext uri="{BB962C8B-B14F-4D97-AF65-F5344CB8AC3E}">
        <p14:creationId xmlns:p14="http://schemas.microsoft.com/office/powerpoint/2010/main" val="6850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0664"/>
            <a:ext cx="7036091" cy="585733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AT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12192000" cy="1000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Study site: </a:t>
            </a:r>
            <a:r>
              <a:rPr lang="en-US" dirty="0"/>
              <a:t>Rhône inflow into Lake </a:t>
            </a:r>
            <a:r>
              <a:rPr lang="en-US" dirty="0" smtClean="0"/>
              <a:t>Geneva</a:t>
            </a:r>
            <a:endParaRPr lang="de-A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83" y="2044099"/>
            <a:ext cx="6393131" cy="36858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C65F67-5B73-5C4B-9F9D-AC8218133F0C}"/>
              </a:ext>
            </a:extLst>
          </p:cNvPr>
          <p:cNvSpPr txBox="1"/>
          <p:nvPr/>
        </p:nvSpPr>
        <p:spPr>
          <a:xfrm>
            <a:off x="209006" y="1708908"/>
            <a:ext cx="3357074" cy="4426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High-resolution bathymetry</a:t>
            </a:r>
          </a:p>
        </p:txBody>
      </p:sp>
      <p:sp>
        <p:nvSpPr>
          <p:cNvPr id="21" name="Freeform 20"/>
          <p:cNvSpPr/>
          <p:nvPr/>
        </p:nvSpPr>
        <p:spPr>
          <a:xfrm>
            <a:off x="6084277" y="3552092"/>
            <a:ext cx="734837" cy="1222131"/>
          </a:xfrm>
          <a:custGeom>
            <a:avLst/>
            <a:gdLst>
              <a:gd name="connsiteX0" fmla="*/ 0 w 734837"/>
              <a:gd name="connsiteY0" fmla="*/ 0 h 1222131"/>
              <a:gd name="connsiteX1" fmla="*/ 96715 w 734837"/>
              <a:gd name="connsiteY1" fmla="*/ 140677 h 1222131"/>
              <a:gd name="connsiteX2" fmla="*/ 184638 w 734837"/>
              <a:gd name="connsiteY2" fmla="*/ 202223 h 1222131"/>
              <a:gd name="connsiteX3" fmla="*/ 219808 w 734837"/>
              <a:gd name="connsiteY3" fmla="*/ 272562 h 1222131"/>
              <a:gd name="connsiteX4" fmla="*/ 219808 w 734837"/>
              <a:gd name="connsiteY4" fmla="*/ 351693 h 1222131"/>
              <a:gd name="connsiteX5" fmla="*/ 184638 w 734837"/>
              <a:gd name="connsiteY5" fmla="*/ 457200 h 1222131"/>
              <a:gd name="connsiteX6" fmla="*/ 254977 w 734837"/>
              <a:gd name="connsiteY6" fmla="*/ 518746 h 1222131"/>
              <a:gd name="connsiteX7" fmla="*/ 290146 w 734837"/>
              <a:gd name="connsiteY7" fmla="*/ 589085 h 1222131"/>
              <a:gd name="connsiteX8" fmla="*/ 316523 w 734837"/>
              <a:gd name="connsiteY8" fmla="*/ 650631 h 1222131"/>
              <a:gd name="connsiteX9" fmla="*/ 369277 w 734837"/>
              <a:gd name="connsiteY9" fmla="*/ 650631 h 1222131"/>
              <a:gd name="connsiteX10" fmla="*/ 457200 w 734837"/>
              <a:gd name="connsiteY10" fmla="*/ 650631 h 1222131"/>
              <a:gd name="connsiteX11" fmla="*/ 527538 w 734837"/>
              <a:gd name="connsiteY11" fmla="*/ 720970 h 1222131"/>
              <a:gd name="connsiteX12" fmla="*/ 553915 w 734837"/>
              <a:gd name="connsiteY12" fmla="*/ 817685 h 1222131"/>
              <a:gd name="connsiteX13" fmla="*/ 580292 w 734837"/>
              <a:gd name="connsiteY13" fmla="*/ 931985 h 1222131"/>
              <a:gd name="connsiteX14" fmla="*/ 589085 w 734837"/>
              <a:gd name="connsiteY14" fmla="*/ 1002323 h 1222131"/>
              <a:gd name="connsiteX15" fmla="*/ 597877 w 734837"/>
              <a:gd name="connsiteY15" fmla="*/ 1072662 h 1222131"/>
              <a:gd name="connsiteX16" fmla="*/ 615461 w 734837"/>
              <a:gd name="connsiteY16" fmla="*/ 1134208 h 1222131"/>
              <a:gd name="connsiteX17" fmla="*/ 677008 w 734837"/>
              <a:gd name="connsiteY17" fmla="*/ 1178170 h 1222131"/>
              <a:gd name="connsiteX18" fmla="*/ 729761 w 734837"/>
              <a:gd name="connsiteY18" fmla="*/ 1213339 h 1222131"/>
              <a:gd name="connsiteX19" fmla="*/ 729761 w 734837"/>
              <a:gd name="connsiteY19" fmla="*/ 1222131 h 122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4837" h="1222131">
                <a:moveTo>
                  <a:pt x="0" y="0"/>
                </a:moveTo>
                <a:cubicBezTo>
                  <a:pt x="32971" y="53486"/>
                  <a:pt x="65942" y="106973"/>
                  <a:pt x="96715" y="140677"/>
                </a:cubicBezTo>
                <a:cubicBezTo>
                  <a:pt x="127488" y="174381"/>
                  <a:pt x="164123" y="180242"/>
                  <a:pt x="184638" y="202223"/>
                </a:cubicBezTo>
                <a:cubicBezTo>
                  <a:pt x="205153" y="224204"/>
                  <a:pt x="213946" y="247650"/>
                  <a:pt x="219808" y="272562"/>
                </a:cubicBezTo>
                <a:cubicBezTo>
                  <a:pt x="225670" y="297474"/>
                  <a:pt x="225670" y="320920"/>
                  <a:pt x="219808" y="351693"/>
                </a:cubicBezTo>
                <a:cubicBezTo>
                  <a:pt x="213946" y="382466"/>
                  <a:pt x="178776" y="429358"/>
                  <a:pt x="184638" y="457200"/>
                </a:cubicBezTo>
                <a:cubicBezTo>
                  <a:pt x="190500" y="485042"/>
                  <a:pt x="237392" y="496765"/>
                  <a:pt x="254977" y="518746"/>
                </a:cubicBezTo>
                <a:cubicBezTo>
                  <a:pt x="272562" y="540727"/>
                  <a:pt x="279888" y="567104"/>
                  <a:pt x="290146" y="589085"/>
                </a:cubicBezTo>
                <a:cubicBezTo>
                  <a:pt x="300404" y="611066"/>
                  <a:pt x="303334" y="640373"/>
                  <a:pt x="316523" y="650631"/>
                </a:cubicBezTo>
                <a:cubicBezTo>
                  <a:pt x="329712" y="660889"/>
                  <a:pt x="369277" y="650631"/>
                  <a:pt x="369277" y="650631"/>
                </a:cubicBezTo>
                <a:cubicBezTo>
                  <a:pt x="392723" y="650631"/>
                  <a:pt x="430823" y="638908"/>
                  <a:pt x="457200" y="650631"/>
                </a:cubicBezTo>
                <a:cubicBezTo>
                  <a:pt x="483577" y="662354"/>
                  <a:pt x="511419" y="693128"/>
                  <a:pt x="527538" y="720970"/>
                </a:cubicBezTo>
                <a:cubicBezTo>
                  <a:pt x="543657" y="748812"/>
                  <a:pt x="545123" y="782516"/>
                  <a:pt x="553915" y="817685"/>
                </a:cubicBezTo>
                <a:cubicBezTo>
                  <a:pt x="562707" y="852854"/>
                  <a:pt x="574430" y="901212"/>
                  <a:pt x="580292" y="931985"/>
                </a:cubicBezTo>
                <a:cubicBezTo>
                  <a:pt x="586154" y="962758"/>
                  <a:pt x="589085" y="1002323"/>
                  <a:pt x="589085" y="1002323"/>
                </a:cubicBezTo>
                <a:cubicBezTo>
                  <a:pt x="592016" y="1025769"/>
                  <a:pt x="593481" y="1050681"/>
                  <a:pt x="597877" y="1072662"/>
                </a:cubicBezTo>
                <a:cubicBezTo>
                  <a:pt x="602273" y="1094643"/>
                  <a:pt x="602273" y="1116623"/>
                  <a:pt x="615461" y="1134208"/>
                </a:cubicBezTo>
                <a:cubicBezTo>
                  <a:pt x="628650" y="1151793"/>
                  <a:pt x="657958" y="1164982"/>
                  <a:pt x="677008" y="1178170"/>
                </a:cubicBezTo>
                <a:cubicBezTo>
                  <a:pt x="696058" y="1191358"/>
                  <a:pt x="720969" y="1206012"/>
                  <a:pt x="729761" y="1213339"/>
                </a:cubicBezTo>
                <a:cubicBezTo>
                  <a:pt x="738553" y="1220666"/>
                  <a:pt x="734157" y="1221398"/>
                  <a:pt x="729761" y="1222131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TextBox 21"/>
          <p:cNvSpPr txBox="1"/>
          <p:nvPr/>
        </p:nvSpPr>
        <p:spPr>
          <a:xfrm>
            <a:off x="6842598" y="4589557"/>
            <a:ext cx="80670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Rhône</a:t>
            </a:r>
            <a:endParaRPr lang="de-AT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44440" y="1184021"/>
            <a:ext cx="3541117" cy="1872742"/>
            <a:chOff x="3744440" y="1184021"/>
            <a:chExt cx="3541117" cy="1872742"/>
          </a:xfrm>
        </p:grpSpPr>
        <p:grpSp>
          <p:nvGrpSpPr>
            <p:cNvPr id="12" name="Group 11"/>
            <p:cNvGrpSpPr/>
            <p:nvPr/>
          </p:nvGrpSpPr>
          <p:grpSpPr>
            <a:xfrm>
              <a:off x="3744440" y="1184021"/>
              <a:ext cx="3541117" cy="1872742"/>
              <a:chOff x="797904" y="4143069"/>
              <a:chExt cx="3541117" cy="1872742"/>
            </a:xfrm>
          </p:grpSpPr>
          <p:sp>
            <p:nvSpPr>
              <p:cNvPr id="13" name="Multiply 12"/>
              <p:cNvSpPr>
                <a:spLocks noChangeAspect="1"/>
              </p:cNvSpPr>
              <p:nvPr/>
            </p:nvSpPr>
            <p:spPr bwMode="auto">
              <a:xfrm>
                <a:off x="797904" y="5584011"/>
                <a:ext cx="431800" cy="431800"/>
              </a:xfrm>
              <a:prstGeom prst="mathMultiply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r">
                  <a:defRPr/>
                </a:pPr>
                <a:endParaRPr lang="en-US" i="1"/>
              </a:p>
            </p:txBody>
          </p:sp>
          <p:sp>
            <p:nvSpPr>
              <p:cNvPr id="14" name="TextBox 11"/>
              <p:cNvSpPr txBox="1">
                <a:spLocks noChangeArrowheads="1"/>
              </p:cNvSpPr>
              <p:nvPr/>
            </p:nvSpPr>
            <p:spPr bwMode="auto">
              <a:xfrm>
                <a:off x="1423569" y="4143069"/>
                <a:ext cx="2915452" cy="78319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285750" indent="-285750">
                  <a:buFont typeface="Arial" panose="020B0604020202020204" pitchFamily="34" charset="0"/>
                  <a:buChar char="•"/>
                  <a:defRPr sz="20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/>
                </a:lvl2pPr>
                <a:lvl3pPr marL="1143000" indent="-228600" eaLnBrk="0" hangingPunct="0">
                  <a:defRPr sz="2400"/>
                </a:lvl3pPr>
                <a:lvl4pPr marL="1600200" indent="-228600" eaLnBrk="0" hangingPunct="0">
                  <a:defRPr sz="2400"/>
                </a:lvl4pPr>
                <a:lvl5pPr marL="2057400" indent="-228600" eaLnBrk="0" hangingPunct="0">
                  <a:defRPr sz="2400"/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/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/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/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/>
                </a:lvl9pPr>
              </a:lstStyle>
              <a:p>
                <a:pPr marL="0" indent="0" algn="ctr">
                  <a:buNone/>
                </a:pPr>
                <a:r>
                  <a:rPr lang="en-US" dirty="0" smtClean="0">
                    <a:latin typeface="+mn-lt"/>
                  </a:rPr>
                  <a:t>Hydrological </a:t>
                </a:r>
                <a:r>
                  <a:rPr lang="en-US" dirty="0">
                    <a:latin typeface="+mn-lt"/>
                  </a:rPr>
                  <a:t>measuring station on Lake </a:t>
                </a:r>
                <a:r>
                  <a:rPr lang="en-US" dirty="0" smtClean="0">
                    <a:latin typeface="+mn-lt"/>
                  </a:rPr>
                  <a:t>Geneva</a:t>
                </a:r>
                <a:endParaRPr lang="en-US" dirty="0">
                  <a:latin typeface="+mn-lt"/>
                </a:endParaRPr>
              </a:p>
            </p:txBody>
          </p:sp>
        </p:grpSp>
        <p:sp>
          <p:nvSpPr>
            <p:cNvPr id="25" name="Freeform 24"/>
            <p:cNvSpPr/>
            <p:nvPr/>
          </p:nvSpPr>
          <p:spPr>
            <a:xfrm>
              <a:off x="3922365" y="1732085"/>
              <a:ext cx="289150" cy="905607"/>
            </a:xfrm>
            <a:custGeom>
              <a:avLst/>
              <a:gdLst>
                <a:gd name="connsiteX0" fmla="*/ 25381 w 289150"/>
                <a:gd name="connsiteY0" fmla="*/ 844061 h 844061"/>
                <a:gd name="connsiteX1" fmla="*/ 25381 w 289150"/>
                <a:gd name="connsiteY1" fmla="*/ 140677 h 844061"/>
                <a:gd name="connsiteX2" fmla="*/ 289150 w 289150"/>
                <a:gd name="connsiteY2" fmla="*/ 0 h 84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150" h="844061">
                  <a:moveTo>
                    <a:pt x="25381" y="844061"/>
                  </a:moveTo>
                  <a:cubicBezTo>
                    <a:pt x="3400" y="562707"/>
                    <a:pt x="-18581" y="281354"/>
                    <a:pt x="25381" y="140677"/>
                  </a:cubicBezTo>
                  <a:cubicBezTo>
                    <a:pt x="69343" y="0"/>
                    <a:pt x="239327" y="23446"/>
                    <a:pt x="28915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61947" y="3850719"/>
            <a:ext cx="3279373" cy="1792943"/>
            <a:chOff x="3261947" y="3850719"/>
            <a:chExt cx="3279373" cy="1792943"/>
          </a:xfrm>
        </p:grpSpPr>
        <p:sp>
          <p:nvSpPr>
            <p:cNvPr id="11" name="TextBox 11"/>
            <p:cNvSpPr txBox="1">
              <a:spLocks noChangeArrowheads="1"/>
            </p:cNvSpPr>
            <p:nvPr/>
          </p:nvSpPr>
          <p:spPr bwMode="auto">
            <a:xfrm>
              <a:off x="3261947" y="4860469"/>
              <a:ext cx="3095966" cy="78319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285750" indent="-285750">
                <a:buFont typeface="Arial" panose="020B0604020202020204" pitchFamily="34" charset="0"/>
                <a:buChar char="•"/>
                <a:defRPr sz="2000" b="1" i="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>
                  <a:latin typeface="+mn-lt"/>
                </a:rPr>
                <a:t>Hydrological </a:t>
              </a:r>
              <a:r>
                <a:rPr lang="en-US" dirty="0">
                  <a:latin typeface="+mn-lt"/>
                </a:rPr>
                <a:t>measuring station on the Rhône River</a:t>
              </a:r>
            </a:p>
          </p:txBody>
        </p:sp>
        <p:sp>
          <p:nvSpPr>
            <p:cNvPr id="10" name="Multiply 9"/>
            <p:cNvSpPr>
              <a:spLocks noChangeAspect="1"/>
            </p:cNvSpPr>
            <p:nvPr/>
          </p:nvSpPr>
          <p:spPr bwMode="auto">
            <a:xfrm>
              <a:off x="6109520" y="3850719"/>
              <a:ext cx="431800" cy="431800"/>
            </a:xfrm>
            <a:prstGeom prst="mathMultiply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>
                <a:defRPr/>
              </a:pPr>
              <a:endParaRPr lang="en-US" i="1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4879280" y="4062046"/>
              <a:ext cx="1240166" cy="721538"/>
            </a:xfrm>
            <a:custGeom>
              <a:avLst/>
              <a:gdLst>
                <a:gd name="connsiteX0" fmla="*/ 1240166 w 1240166"/>
                <a:gd name="connsiteY0" fmla="*/ 0 h 703385"/>
                <a:gd name="connsiteX1" fmla="*/ 202674 w 1240166"/>
                <a:gd name="connsiteY1" fmla="*/ 167054 h 703385"/>
                <a:gd name="connsiteX2" fmla="*/ 451 w 1240166"/>
                <a:gd name="connsiteY2" fmla="*/ 703385 h 70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0166" h="703385">
                  <a:moveTo>
                    <a:pt x="1240166" y="0"/>
                  </a:moveTo>
                  <a:cubicBezTo>
                    <a:pt x="824729" y="24911"/>
                    <a:pt x="409293" y="49823"/>
                    <a:pt x="202674" y="167054"/>
                  </a:cubicBezTo>
                  <a:cubicBezTo>
                    <a:pt x="-3945" y="284285"/>
                    <a:pt x="-1747" y="493835"/>
                    <a:pt x="451" y="70338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61128" y="1860223"/>
            <a:ext cx="3597753" cy="1957164"/>
            <a:chOff x="5861128" y="1860223"/>
            <a:chExt cx="3597753" cy="1957164"/>
          </a:xfrm>
        </p:grpSpPr>
        <p:sp>
          <p:nvSpPr>
            <p:cNvPr id="16" name="TextBox 11"/>
            <p:cNvSpPr txBox="1">
              <a:spLocks noChangeArrowheads="1"/>
            </p:cNvSpPr>
            <p:nvPr/>
          </p:nvSpPr>
          <p:spPr bwMode="auto">
            <a:xfrm>
              <a:off x="7368857" y="1860223"/>
              <a:ext cx="2090024" cy="78319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285750" indent="-285750">
                <a:buFont typeface="Arial" panose="020B0604020202020204" pitchFamily="34" charset="0"/>
                <a:buChar char="•"/>
                <a:defRPr sz="2000" b="1" i="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indent="0" algn="ctr">
                <a:buNone/>
              </a:pPr>
              <a:r>
                <a:rPr lang="en-US" dirty="0">
                  <a:latin typeface="+mn-lt"/>
                </a:rPr>
                <a:t>Wide range of inflow conditions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5861128" y="3324862"/>
              <a:ext cx="496784" cy="49252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6150879" y="2350363"/>
              <a:ext cx="1134678" cy="901230"/>
            </a:xfrm>
            <a:custGeom>
              <a:avLst/>
              <a:gdLst>
                <a:gd name="connsiteX0" fmla="*/ 0 w 817684"/>
                <a:gd name="connsiteY0" fmla="*/ 167054 h 167054"/>
                <a:gd name="connsiteX1" fmla="*/ 140677 w 817684"/>
                <a:gd name="connsiteY1" fmla="*/ 70339 h 167054"/>
                <a:gd name="connsiteX2" fmla="*/ 817684 w 817684"/>
                <a:gd name="connsiteY2" fmla="*/ 0 h 16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7684" h="167054">
                  <a:moveTo>
                    <a:pt x="0" y="167054"/>
                  </a:moveTo>
                  <a:cubicBezTo>
                    <a:pt x="2198" y="132617"/>
                    <a:pt x="4396" y="98181"/>
                    <a:pt x="140677" y="70339"/>
                  </a:cubicBezTo>
                  <a:cubicBezTo>
                    <a:pt x="276958" y="42497"/>
                    <a:pt x="547321" y="21248"/>
                    <a:pt x="81768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07562" y="2746970"/>
            <a:ext cx="5679278" cy="3602743"/>
            <a:chOff x="6207562" y="2746970"/>
            <a:chExt cx="5679278" cy="360274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1531" y="2746970"/>
              <a:ext cx="4035309" cy="3602743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>
              <a:off x="6207562" y="3572494"/>
              <a:ext cx="2699046" cy="556907"/>
            </a:xfrm>
            <a:prstGeom prst="line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7557085" y="5729909"/>
            <a:ext cx="3333221" cy="7831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 sz="2000" b="1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latin typeface="+mn-lt"/>
              </a:rPr>
              <a:t>Laterally unconfined, sediment rich inflow plume</a:t>
            </a:r>
            <a:endParaRPr lang="en-US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96973" y="6165047"/>
            <a:ext cx="5718297" cy="461665"/>
          </a:xfrm>
          <a:prstGeom prst="rect">
            <a:avLst/>
          </a:prstGeom>
          <a:solidFill>
            <a:srgbClr val="F48C8C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Virtually all boundary conditions are known!</a:t>
            </a:r>
            <a:endParaRPr lang="de-AT" sz="240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371585" y="2811526"/>
            <a:ext cx="142725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Lake Geneva</a:t>
            </a:r>
            <a:endParaRPr lang="de-A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1000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Methods</a:t>
            </a:r>
            <a:endParaRPr lang="de-AT" dirty="0"/>
          </a:p>
        </p:txBody>
      </p:sp>
      <p:sp>
        <p:nvSpPr>
          <p:cNvPr id="5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60734" y="9094632"/>
            <a:ext cx="170525" cy="119611"/>
          </a:xfrm>
        </p:spPr>
        <p:txBody>
          <a:bodyPr/>
          <a:lstStyle/>
          <a:p>
            <a:pPr>
              <a:defRPr/>
            </a:pPr>
            <a:fld id="{4F718D4E-52D1-E545-90D5-B190496E4E8D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grpSp>
        <p:nvGrpSpPr>
          <p:cNvPr id="2" name="Group 1"/>
          <p:cNvGrpSpPr/>
          <p:nvPr/>
        </p:nvGrpSpPr>
        <p:grpSpPr>
          <a:xfrm>
            <a:off x="48844" y="1064598"/>
            <a:ext cx="4052481" cy="5784438"/>
            <a:chOff x="48844" y="1064598"/>
            <a:chExt cx="4052481" cy="5784438"/>
          </a:xfrm>
        </p:grpSpPr>
        <p:sp>
          <p:nvSpPr>
            <p:cNvPr id="13" name="Rounded Rectangle 12"/>
            <p:cNvSpPr/>
            <p:nvPr/>
          </p:nvSpPr>
          <p:spPr>
            <a:xfrm>
              <a:off x="48844" y="1072662"/>
              <a:ext cx="3917083" cy="56798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6018" y="1064598"/>
              <a:ext cx="2998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vessel-mounted ADCP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7636" y="1404440"/>
              <a:ext cx="399234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Wingdings" panose="05000000000000000000" pitchFamily="2" charset="2"/>
                </a:rPr>
                <a:t></a:t>
              </a:r>
              <a:r>
                <a:rPr lang="en-US" dirty="0" smtClean="0"/>
                <a:t>three-dimensional velocity field along transversal and longitudinal transects</a:t>
              </a:r>
            </a:p>
            <a:p>
              <a:r>
                <a:rPr lang="en-US" dirty="0" smtClean="0">
                  <a:sym typeface="Wingdings" panose="05000000000000000000" pitchFamily="2" charset="2"/>
                </a:rPr>
                <a:t>multiple repetitions to catch low magnitude, secondary currents</a:t>
              </a:r>
              <a:endParaRPr lang="en-US" dirty="0">
                <a:sym typeface="Wingdings" panose="05000000000000000000" pitchFamily="2" charset="2"/>
              </a:endParaRPr>
            </a:p>
            <a:p>
              <a:r>
                <a:rPr lang="en-US" dirty="0" smtClean="0">
                  <a:sym typeface="Wingdings" panose="05000000000000000000" pitchFamily="2" charset="2"/>
                </a:rPr>
                <a:t>event-wise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1376732" y="3899168"/>
              <a:ext cx="2724593" cy="2949868"/>
              <a:chOff x="1011123" y="3657681"/>
              <a:chExt cx="3016346" cy="308253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211"/>
              <a:stretch/>
            </p:blipFill>
            <p:spPr>
              <a:xfrm>
                <a:off x="1011123" y="3657681"/>
                <a:ext cx="2763959" cy="2960370"/>
              </a:xfrm>
              <a:prstGeom prst="roundRect">
                <a:avLst>
                  <a:gd name="adj" fmla="val 9879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3229422" y="5848379"/>
                <a:ext cx="304003" cy="46418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3142148" y="6349533"/>
                <a:ext cx="885321" cy="390682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Rhône</a:t>
                </a:r>
                <a:endParaRPr lang="de-AT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78065" y="2804845"/>
              <a:ext cx="2027170" cy="1482494"/>
              <a:chOff x="545123" y="1684704"/>
              <a:chExt cx="2880818" cy="1665965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575896" y="1684704"/>
                <a:ext cx="2850045" cy="1665965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653540" y="2284735"/>
                <a:ext cx="1776046" cy="413238"/>
              </a:xfrm>
              <a:custGeom>
                <a:avLst/>
                <a:gdLst>
                  <a:gd name="connsiteX0" fmla="*/ 0 w 1776046"/>
                  <a:gd name="connsiteY0" fmla="*/ 0 h 413238"/>
                  <a:gd name="connsiteX1" fmla="*/ 351692 w 1776046"/>
                  <a:gd name="connsiteY1" fmla="*/ 413238 h 413238"/>
                  <a:gd name="connsiteX2" fmla="*/ 1547446 w 1776046"/>
                  <a:gd name="connsiteY2" fmla="*/ 413238 h 413238"/>
                  <a:gd name="connsiteX3" fmla="*/ 1776046 w 1776046"/>
                  <a:gd name="connsiteY3" fmla="*/ 26377 h 413238"/>
                  <a:gd name="connsiteX4" fmla="*/ 0 w 1776046"/>
                  <a:gd name="connsiteY4" fmla="*/ 0 h 41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046" h="413238">
                    <a:moveTo>
                      <a:pt x="0" y="0"/>
                    </a:moveTo>
                    <a:lnTo>
                      <a:pt x="351692" y="413238"/>
                    </a:lnTo>
                    <a:lnTo>
                      <a:pt x="1547446" y="413238"/>
                    </a:lnTo>
                    <a:lnTo>
                      <a:pt x="1776046" y="263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702563" y="1843044"/>
                <a:ext cx="489630" cy="4585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20" name="Isosceles Triangle 19"/>
              <p:cNvSpPr/>
              <p:nvPr/>
            </p:nvSpPr>
            <p:spPr>
              <a:xfrm>
                <a:off x="1702564" y="1782886"/>
                <a:ext cx="489630" cy="60158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910252" y="2769578"/>
                <a:ext cx="131885" cy="15826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910252" y="2514602"/>
                <a:ext cx="131885" cy="33410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2653788" y="2550241"/>
                <a:ext cx="656471" cy="152400"/>
              </a:xfrm>
              <a:custGeom>
                <a:avLst/>
                <a:gdLst>
                  <a:gd name="connsiteX0" fmla="*/ 0 w 1776046"/>
                  <a:gd name="connsiteY0" fmla="*/ 0 h 413238"/>
                  <a:gd name="connsiteX1" fmla="*/ 351692 w 1776046"/>
                  <a:gd name="connsiteY1" fmla="*/ 413238 h 413238"/>
                  <a:gd name="connsiteX2" fmla="*/ 1547446 w 1776046"/>
                  <a:gd name="connsiteY2" fmla="*/ 413238 h 413238"/>
                  <a:gd name="connsiteX3" fmla="*/ 1776046 w 1776046"/>
                  <a:gd name="connsiteY3" fmla="*/ 26377 h 413238"/>
                  <a:gd name="connsiteX4" fmla="*/ 0 w 1776046"/>
                  <a:gd name="connsiteY4" fmla="*/ 0 h 41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046" h="413238">
                    <a:moveTo>
                      <a:pt x="0" y="0"/>
                    </a:moveTo>
                    <a:lnTo>
                      <a:pt x="351692" y="413238"/>
                    </a:lnTo>
                    <a:lnTo>
                      <a:pt x="1547446" y="413238"/>
                    </a:lnTo>
                    <a:lnTo>
                      <a:pt x="1776046" y="263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545123" y="2558562"/>
                <a:ext cx="2875085" cy="114300"/>
              </a:xfrm>
              <a:custGeom>
                <a:avLst/>
                <a:gdLst>
                  <a:gd name="connsiteX0" fmla="*/ 0 w 2875085"/>
                  <a:gd name="connsiteY0" fmla="*/ 105507 h 114300"/>
                  <a:gd name="connsiteX1" fmla="*/ 202223 w 2875085"/>
                  <a:gd name="connsiteY1" fmla="*/ 8792 h 114300"/>
                  <a:gd name="connsiteX2" fmla="*/ 386862 w 2875085"/>
                  <a:gd name="connsiteY2" fmla="*/ 105507 h 114300"/>
                  <a:gd name="connsiteX3" fmla="*/ 685800 w 2875085"/>
                  <a:gd name="connsiteY3" fmla="*/ 26376 h 114300"/>
                  <a:gd name="connsiteX4" fmla="*/ 861646 w 2875085"/>
                  <a:gd name="connsiteY4" fmla="*/ 105507 h 114300"/>
                  <a:gd name="connsiteX5" fmla="*/ 1116623 w 2875085"/>
                  <a:gd name="connsiteY5" fmla="*/ 35169 h 114300"/>
                  <a:gd name="connsiteX6" fmla="*/ 1327639 w 2875085"/>
                  <a:gd name="connsiteY6" fmla="*/ 105507 h 114300"/>
                  <a:gd name="connsiteX7" fmla="*/ 1538654 w 2875085"/>
                  <a:gd name="connsiteY7" fmla="*/ 26376 h 114300"/>
                  <a:gd name="connsiteX8" fmla="*/ 1784839 w 2875085"/>
                  <a:gd name="connsiteY8" fmla="*/ 114300 h 114300"/>
                  <a:gd name="connsiteX9" fmla="*/ 1987062 w 2875085"/>
                  <a:gd name="connsiteY9" fmla="*/ 26376 h 114300"/>
                  <a:gd name="connsiteX10" fmla="*/ 2259623 w 2875085"/>
                  <a:gd name="connsiteY10" fmla="*/ 96715 h 114300"/>
                  <a:gd name="connsiteX11" fmla="*/ 2453054 w 2875085"/>
                  <a:gd name="connsiteY11" fmla="*/ 17584 h 114300"/>
                  <a:gd name="connsiteX12" fmla="*/ 2681654 w 2875085"/>
                  <a:gd name="connsiteY12" fmla="*/ 79130 h 114300"/>
                  <a:gd name="connsiteX13" fmla="*/ 2875085 w 2875085"/>
                  <a:gd name="connsiteY13" fmla="*/ 0 h 114300"/>
                  <a:gd name="connsiteX14" fmla="*/ 2875085 w 2875085"/>
                  <a:gd name="connsiteY14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75085" h="114300">
                    <a:moveTo>
                      <a:pt x="0" y="105507"/>
                    </a:moveTo>
                    <a:cubicBezTo>
                      <a:pt x="68873" y="57149"/>
                      <a:pt x="137746" y="8792"/>
                      <a:pt x="202223" y="8792"/>
                    </a:cubicBezTo>
                    <a:cubicBezTo>
                      <a:pt x="266700" y="8792"/>
                      <a:pt x="306266" y="102576"/>
                      <a:pt x="386862" y="105507"/>
                    </a:cubicBezTo>
                    <a:cubicBezTo>
                      <a:pt x="467458" y="108438"/>
                      <a:pt x="606669" y="26376"/>
                      <a:pt x="685800" y="26376"/>
                    </a:cubicBezTo>
                    <a:cubicBezTo>
                      <a:pt x="764931" y="26376"/>
                      <a:pt x="789842" y="104042"/>
                      <a:pt x="861646" y="105507"/>
                    </a:cubicBezTo>
                    <a:cubicBezTo>
                      <a:pt x="933450" y="106972"/>
                      <a:pt x="1038958" y="35169"/>
                      <a:pt x="1116623" y="35169"/>
                    </a:cubicBezTo>
                    <a:cubicBezTo>
                      <a:pt x="1194288" y="35169"/>
                      <a:pt x="1257301" y="106972"/>
                      <a:pt x="1327639" y="105507"/>
                    </a:cubicBezTo>
                    <a:cubicBezTo>
                      <a:pt x="1397977" y="104042"/>
                      <a:pt x="1462454" y="24910"/>
                      <a:pt x="1538654" y="26376"/>
                    </a:cubicBezTo>
                    <a:cubicBezTo>
                      <a:pt x="1614854" y="27841"/>
                      <a:pt x="1710104" y="114300"/>
                      <a:pt x="1784839" y="114300"/>
                    </a:cubicBezTo>
                    <a:cubicBezTo>
                      <a:pt x="1859574" y="114300"/>
                      <a:pt x="1907931" y="29307"/>
                      <a:pt x="1987062" y="26376"/>
                    </a:cubicBezTo>
                    <a:cubicBezTo>
                      <a:pt x="2066193" y="23445"/>
                      <a:pt x="2181958" y="98180"/>
                      <a:pt x="2259623" y="96715"/>
                    </a:cubicBezTo>
                    <a:cubicBezTo>
                      <a:pt x="2337288" y="95250"/>
                      <a:pt x="2382716" y="20515"/>
                      <a:pt x="2453054" y="17584"/>
                    </a:cubicBezTo>
                    <a:cubicBezTo>
                      <a:pt x="2523392" y="14653"/>
                      <a:pt x="2611316" y="82061"/>
                      <a:pt x="2681654" y="79130"/>
                    </a:cubicBezTo>
                    <a:cubicBezTo>
                      <a:pt x="2751992" y="76199"/>
                      <a:pt x="2875085" y="0"/>
                      <a:pt x="2875085" y="0"/>
                    </a:cubicBezTo>
                    <a:lnTo>
                      <a:pt x="2875085" y="0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26" name="Straight Connector 25"/>
              <p:cNvCxnSpPr>
                <a:stCxn id="24" idx="0"/>
                <a:endCxn id="17" idx="3"/>
              </p:cNvCxnSpPr>
              <p:nvPr/>
            </p:nvCxnSpPr>
            <p:spPr>
              <a:xfrm flipH="1" flipV="1">
                <a:off x="2429586" y="2311112"/>
                <a:ext cx="224202" cy="2391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22" idx="3"/>
              </p:cNvCxnSpPr>
              <p:nvPr/>
            </p:nvCxnSpPr>
            <p:spPr>
              <a:xfrm flipH="1">
                <a:off x="2813538" y="2904662"/>
                <a:ext cx="116028" cy="434463"/>
              </a:xfrm>
              <a:prstGeom prst="line">
                <a:avLst/>
              </a:prstGeom>
              <a:ln w="1905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3045256" y="2906516"/>
                <a:ext cx="116028" cy="434463"/>
              </a:xfrm>
              <a:prstGeom prst="line">
                <a:avLst/>
              </a:prstGeom>
              <a:ln w="1905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H="1">
                <a:off x="2753963" y="3078207"/>
                <a:ext cx="444461" cy="113676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2429850" y="2903551"/>
                    <a:ext cx="405880" cy="4029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AT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𝐔</m:t>
                              </m:r>
                            </m:e>
                          </m:acc>
                        </m:oMath>
                      </m:oMathPara>
                    </a14:m>
                    <a:endParaRPr lang="de-AT" dirty="0"/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9850" y="2903551"/>
                    <a:ext cx="405880" cy="4029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7021" b="-5085"/>
                    </a:stretch>
                  </a:blipFill>
                </p:spPr>
                <p:txBody>
                  <a:bodyPr/>
                  <a:lstStyle/>
                  <a:p>
                    <a:r>
                      <a:rPr lang="de-A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3" name="TextBox 92"/>
            <p:cNvSpPr txBox="1"/>
            <p:nvPr/>
          </p:nvSpPr>
          <p:spPr>
            <a:xfrm>
              <a:off x="1492379" y="3256501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ADCP</a:t>
              </a:r>
              <a:endParaRPr lang="de-AT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187590" y="1072662"/>
            <a:ext cx="4003314" cy="5679830"/>
            <a:chOff x="8187590" y="1072662"/>
            <a:chExt cx="4003314" cy="5679830"/>
          </a:xfrm>
        </p:grpSpPr>
        <p:sp>
          <p:nvSpPr>
            <p:cNvPr id="15" name="Rounded Rectangle 14"/>
            <p:cNvSpPr/>
            <p:nvPr/>
          </p:nvSpPr>
          <p:spPr>
            <a:xfrm>
              <a:off x="8187590" y="1072662"/>
              <a:ext cx="3917083" cy="56798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48786" y="1072662"/>
              <a:ext cx="33946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mobile balloon-mounted camera system</a:t>
              </a:r>
              <a:endParaRPr lang="de-AT" sz="2400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198555" y="1812125"/>
              <a:ext cx="3992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Wingdings" panose="05000000000000000000" pitchFamily="2" charset="2"/>
                </a:rPr>
                <a:t></a:t>
              </a:r>
              <a:r>
                <a:rPr lang="en-US" dirty="0" smtClean="0"/>
                <a:t>two-dimensional surface patterns</a:t>
              </a:r>
            </a:p>
            <a:p>
              <a:r>
                <a:rPr lang="en-US" dirty="0" smtClean="0">
                  <a:sym typeface="Wingdings" panose="05000000000000000000" pitchFamily="2" charset="2"/>
                </a:rPr>
                <a:t>intermediate to small scale processes</a:t>
              </a:r>
            </a:p>
            <a:p>
              <a:r>
                <a:rPr lang="en-US" dirty="0" smtClean="0">
                  <a:sym typeface="Wingdings" panose="05000000000000000000" pitchFamily="2" charset="2"/>
                </a:rPr>
                <a:t>1 second resolution</a:t>
              </a:r>
            </a:p>
            <a:p>
              <a:r>
                <a:rPr lang="en-US" dirty="0" smtClean="0">
                  <a:sym typeface="Wingdings" panose="05000000000000000000" pitchFamily="2" charset="2"/>
                </a:rPr>
                <a:t>event-wise</a:t>
              </a: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8552111" y="3628909"/>
              <a:ext cx="2741736" cy="3047512"/>
              <a:chOff x="8529014" y="3196746"/>
              <a:chExt cx="2741736" cy="3047512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8555858" y="3196746"/>
                <a:ext cx="1944332" cy="3047512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8623585" y="5624273"/>
                <a:ext cx="1549234" cy="347677"/>
              </a:xfrm>
              <a:custGeom>
                <a:avLst/>
                <a:gdLst>
                  <a:gd name="connsiteX0" fmla="*/ 0 w 1776046"/>
                  <a:gd name="connsiteY0" fmla="*/ 0 h 413238"/>
                  <a:gd name="connsiteX1" fmla="*/ 351692 w 1776046"/>
                  <a:gd name="connsiteY1" fmla="*/ 413238 h 413238"/>
                  <a:gd name="connsiteX2" fmla="*/ 1547446 w 1776046"/>
                  <a:gd name="connsiteY2" fmla="*/ 413238 h 413238"/>
                  <a:gd name="connsiteX3" fmla="*/ 1776046 w 1776046"/>
                  <a:gd name="connsiteY3" fmla="*/ 26377 h 413238"/>
                  <a:gd name="connsiteX4" fmla="*/ 0 w 1776046"/>
                  <a:gd name="connsiteY4" fmla="*/ 0 h 41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046" h="413238">
                    <a:moveTo>
                      <a:pt x="0" y="0"/>
                    </a:moveTo>
                    <a:lnTo>
                      <a:pt x="351692" y="413238"/>
                    </a:lnTo>
                    <a:lnTo>
                      <a:pt x="1547446" y="413238"/>
                    </a:lnTo>
                    <a:lnTo>
                      <a:pt x="1776046" y="263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9538642" y="5252657"/>
                <a:ext cx="427101" cy="38582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71" name="Isosceles Triangle 70"/>
              <p:cNvSpPr/>
              <p:nvPr/>
            </p:nvSpPr>
            <p:spPr>
              <a:xfrm>
                <a:off x="9538643" y="5202043"/>
                <a:ext cx="427101" cy="50614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8529014" y="5854656"/>
                <a:ext cx="2507919" cy="96166"/>
              </a:xfrm>
              <a:custGeom>
                <a:avLst/>
                <a:gdLst>
                  <a:gd name="connsiteX0" fmla="*/ 0 w 2875085"/>
                  <a:gd name="connsiteY0" fmla="*/ 105507 h 114300"/>
                  <a:gd name="connsiteX1" fmla="*/ 202223 w 2875085"/>
                  <a:gd name="connsiteY1" fmla="*/ 8792 h 114300"/>
                  <a:gd name="connsiteX2" fmla="*/ 386862 w 2875085"/>
                  <a:gd name="connsiteY2" fmla="*/ 105507 h 114300"/>
                  <a:gd name="connsiteX3" fmla="*/ 685800 w 2875085"/>
                  <a:gd name="connsiteY3" fmla="*/ 26376 h 114300"/>
                  <a:gd name="connsiteX4" fmla="*/ 861646 w 2875085"/>
                  <a:gd name="connsiteY4" fmla="*/ 105507 h 114300"/>
                  <a:gd name="connsiteX5" fmla="*/ 1116623 w 2875085"/>
                  <a:gd name="connsiteY5" fmla="*/ 35169 h 114300"/>
                  <a:gd name="connsiteX6" fmla="*/ 1327639 w 2875085"/>
                  <a:gd name="connsiteY6" fmla="*/ 105507 h 114300"/>
                  <a:gd name="connsiteX7" fmla="*/ 1538654 w 2875085"/>
                  <a:gd name="connsiteY7" fmla="*/ 26376 h 114300"/>
                  <a:gd name="connsiteX8" fmla="*/ 1784839 w 2875085"/>
                  <a:gd name="connsiteY8" fmla="*/ 114300 h 114300"/>
                  <a:gd name="connsiteX9" fmla="*/ 1987062 w 2875085"/>
                  <a:gd name="connsiteY9" fmla="*/ 26376 h 114300"/>
                  <a:gd name="connsiteX10" fmla="*/ 2259623 w 2875085"/>
                  <a:gd name="connsiteY10" fmla="*/ 96715 h 114300"/>
                  <a:gd name="connsiteX11" fmla="*/ 2453054 w 2875085"/>
                  <a:gd name="connsiteY11" fmla="*/ 17584 h 114300"/>
                  <a:gd name="connsiteX12" fmla="*/ 2681654 w 2875085"/>
                  <a:gd name="connsiteY12" fmla="*/ 79130 h 114300"/>
                  <a:gd name="connsiteX13" fmla="*/ 2875085 w 2875085"/>
                  <a:gd name="connsiteY13" fmla="*/ 0 h 114300"/>
                  <a:gd name="connsiteX14" fmla="*/ 2875085 w 2875085"/>
                  <a:gd name="connsiteY14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75085" h="114300">
                    <a:moveTo>
                      <a:pt x="0" y="105507"/>
                    </a:moveTo>
                    <a:cubicBezTo>
                      <a:pt x="68873" y="57149"/>
                      <a:pt x="137746" y="8792"/>
                      <a:pt x="202223" y="8792"/>
                    </a:cubicBezTo>
                    <a:cubicBezTo>
                      <a:pt x="266700" y="8792"/>
                      <a:pt x="306266" y="102576"/>
                      <a:pt x="386862" y="105507"/>
                    </a:cubicBezTo>
                    <a:cubicBezTo>
                      <a:pt x="467458" y="108438"/>
                      <a:pt x="606669" y="26376"/>
                      <a:pt x="685800" y="26376"/>
                    </a:cubicBezTo>
                    <a:cubicBezTo>
                      <a:pt x="764931" y="26376"/>
                      <a:pt x="789842" y="104042"/>
                      <a:pt x="861646" y="105507"/>
                    </a:cubicBezTo>
                    <a:cubicBezTo>
                      <a:pt x="933450" y="106972"/>
                      <a:pt x="1038958" y="35169"/>
                      <a:pt x="1116623" y="35169"/>
                    </a:cubicBezTo>
                    <a:cubicBezTo>
                      <a:pt x="1194288" y="35169"/>
                      <a:pt x="1257301" y="106972"/>
                      <a:pt x="1327639" y="105507"/>
                    </a:cubicBezTo>
                    <a:cubicBezTo>
                      <a:pt x="1397977" y="104042"/>
                      <a:pt x="1462454" y="24910"/>
                      <a:pt x="1538654" y="26376"/>
                    </a:cubicBezTo>
                    <a:cubicBezTo>
                      <a:pt x="1614854" y="27841"/>
                      <a:pt x="1710104" y="114300"/>
                      <a:pt x="1784839" y="114300"/>
                    </a:cubicBezTo>
                    <a:cubicBezTo>
                      <a:pt x="1859574" y="114300"/>
                      <a:pt x="1907931" y="29307"/>
                      <a:pt x="1987062" y="26376"/>
                    </a:cubicBezTo>
                    <a:cubicBezTo>
                      <a:pt x="2066193" y="23445"/>
                      <a:pt x="2181958" y="98180"/>
                      <a:pt x="2259623" y="96715"/>
                    </a:cubicBezTo>
                    <a:cubicBezTo>
                      <a:pt x="2337288" y="95250"/>
                      <a:pt x="2382716" y="20515"/>
                      <a:pt x="2453054" y="17584"/>
                    </a:cubicBezTo>
                    <a:cubicBezTo>
                      <a:pt x="2523392" y="14653"/>
                      <a:pt x="2611316" y="82061"/>
                      <a:pt x="2681654" y="79130"/>
                    </a:cubicBezTo>
                    <a:cubicBezTo>
                      <a:pt x="2751992" y="76199"/>
                      <a:pt x="2875085" y="0"/>
                      <a:pt x="2875085" y="0"/>
                    </a:cubicBezTo>
                    <a:lnTo>
                      <a:pt x="2875085" y="0"/>
                    </a:lnTo>
                  </a:path>
                </a:pathLst>
              </a:custGeom>
              <a:noFill/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76" name="Straight Connector 75"/>
              <p:cNvCxnSpPr>
                <a:endCxn id="82" idx="3"/>
              </p:cNvCxnSpPr>
              <p:nvPr/>
            </p:nvCxnSpPr>
            <p:spPr>
              <a:xfrm flipV="1">
                <a:off x="8642011" y="3633951"/>
                <a:ext cx="320922" cy="19752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 80"/>
              <p:cNvSpPr/>
              <p:nvPr/>
            </p:nvSpPr>
            <p:spPr>
              <a:xfrm>
                <a:off x="10510464" y="5615626"/>
                <a:ext cx="760286" cy="60364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8827518" y="3261224"/>
                <a:ext cx="924674" cy="436677"/>
              </a:xfrm>
              <a:prstGeom prst="ellipse">
                <a:avLst/>
              </a:prstGeom>
              <a:solidFill>
                <a:srgbClr val="ED593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9154274" y="3709040"/>
                <a:ext cx="243928" cy="9641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85" name="Straight Connector 84"/>
              <p:cNvCxnSpPr/>
              <p:nvPr/>
            </p:nvCxnSpPr>
            <p:spPr>
              <a:xfrm>
                <a:off x="9330022" y="3836107"/>
                <a:ext cx="384547" cy="634657"/>
              </a:xfrm>
              <a:prstGeom prst="line">
                <a:avLst/>
              </a:prstGeom>
              <a:ln w="1905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H="1">
                <a:off x="8863468" y="3836280"/>
                <a:ext cx="384547" cy="634657"/>
              </a:xfrm>
              <a:prstGeom prst="line">
                <a:avLst/>
              </a:prstGeom>
              <a:ln w="1905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7"/>
            <a:srcRect r="3151"/>
            <a:stretch/>
          </p:blipFill>
          <p:spPr>
            <a:xfrm>
              <a:off x="10157496" y="3152938"/>
              <a:ext cx="1907848" cy="126199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cxnSp>
          <p:nvCxnSpPr>
            <p:cNvPr id="89" name="Straight Connector 88"/>
            <p:cNvCxnSpPr/>
            <p:nvPr/>
          </p:nvCxnSpPr>
          <p:spPr>
            <a:xfrm flipV="1">
              <a:off x="9694782" y="3783937"/>
              <a:ext cx="778513" cy="95802"/>
            </a:xfrm>
            <a:prstGeom prst="line">
              <a:avLst/>
            </a:prstGeom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8877487" y="3721659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balloon</a:t>
              </a:r>
              <a:endParaRPr lang="de-AT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23592" y="1072662"/>
            <a:ext cx="4192623" cy="5679830"/>
            <a:chOff x="4123592" y="1072662"/>
            <a:chExt cx="4192623" cy="5679830"/>
          </a:xfrm>
        </p:grpSpPr>
        <p:sp>
          <p:nvSpPr>
            <p:cNvPr id="14" name="Rounded Rectangle 13"/>
            <p:cNvSpPr/>
            <p:nvPr/>
          </p:nvSpPr>
          <p:spPr>
            <a:xfrm>
              <a:off x="4123592" y="1072662"/>
              <a:ext cx="3917083" cy="56798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38061" y="1072662"/>
              <a:ext cx="32881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static remote-sensing camera system</a:t>
              </a:r>
              <a:endParaRPr lang="de-AT" sz="24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34127" y="1812126"/>
              <a:ext cx="3992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Wingdings" panose="05000000000000000000" pitchFamily="2" charset="2"/>
                </a:rPr>
                <a:t></a:t>
              </a:r>
              <a:r>
                <a:rPr lang="en-US" dirty="0" smtClean="0"/>
                <a:t>two-dimensional surface patterns</a:t>
              </a:r>
            </a:p>
            <a:p>
              <a:r>
                <a:rPr lang="en-US" dirty="0" smtClean="0">
                  <a:sym typeface="Wingdings" panose="05000000000000000000" pitchFamily="2" charset="2"/>
                </a:rPr>
                <a:t></a:t>
              </a:r>
              <a:r>
                <a:rPr lang="en-US" dirty="0">
                  <a:sym typeface="Wingdings" panose="05000000000000000000" pitchFamily="2" charset="2"/>
                </a:rPr>
                <a:t>large to intermediate </a:t>
              </a:r>
              <a:r>
                <a:rPr lang="en-US" dirty="0" smtClean="0">
                  <a:sym typeface="Wingdings" panose="05000000000000000000" pitchFamily="2" charset="2"/>
                </a:rPr>
                <a:t>scale processes</a:t>
              </a:r>
            </a:p>
            <a:p>
              <a:r>
                <a:rPr lang="en-US" dirty="0" smtClean="0">
                  <a:sym typeface="Wingdings" panose="05000000000000000000" pitchFamily="2" charset="2"/>
                </a:rPr>
                <a:t>1-10 minute resolution</a:t>
              </a:r>
            </a:p>
            <a:p>
              <a:r>
                <a:rPr lang="en-US" dirty="0" smtClean="0">
                  <a:sym typeface="Wingdings" panose="05000000000000000000" pitchFamily="2" charset="2"/>
                </a:rPr>
                <a:t>continuous: ongoing since June 2019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194081" y="3235699"/>
              <a:ext cx="3496047" cy="3027300"/>
              <a:chOff x="4236763" y="2544504"/>
              <a:chExt cx="3496047" cy="3027300"/>
            </a:xfrm>
          </p:grpSpPr>
          <p:pic>
            <p:nvPicPr>
              <p:cNvPr id="44" name="Picture 43" descr="Capture d’écran 2016-08-08 à 11.40.26.png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16" t="18730" r="40835" b="32167"/>
              <a:stretch/>
            </p:blipFill>
            <p:spPr>
              <a:xfrm>
                <a:off x="4236763" y="2544504"/>
                <a:ext cx="3496047" cy="3025426"/>
              </a:xfrm>
              <a:prstGeom prst="rect">
                <a:avLst/>
              </a:prstGeom>
            </p:spPr>
          </p:pic>
          <p:sp>
            <p:nvSpPr>
              <p:cNvPr id="47" name="Oval 46"/>
              <p:cNvSpPr/>
              <p:nvPr/>
            </p:nvSpPr>
            <p:spPr bwMode="auto">
              <a:xfrm>
                <a:off x="7042535" y="2773908"/>
                <a:ext cx="228704" cy="210233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dirty="0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 bwMode="auto">
              <a:xfrm flipH="1">
                <a:off x="5054304" y="2956690"/>
                <a:ext cx="2019800" cy="206386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9" name="Rectangle 48"/>
              <p:cNvSpPr/>
              <p:nvPr/>
            </p:nvSpPr>
            <p:spPr bwMode="auto">
              <a:xfrm>
                <a:off x="4248649" y="5037991"/>
                <a:ext cx="1082563" cy="533813"/>
              </a:xfrm>
              <a:prstGeom prst="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/>
              </a:p>
            </p:txBody>
          </p:sp>
        </p:grpSp>
        <p:pic>
          <p:nvPicPr>
            <p:cNvPr id="45" name="Picture 44" descr="IMG_1323.JPG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2" t="5392" r="20990" b="5431"/>
            <a:stretch/>
          </p:blipFill>
          <p:spPr>
            <a:xfrm>
              <a:off x="6280272" y="4611628"/>
              <a:ext cx="1403076" cy="2017646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6816728" y="3715749"/>
              <a:ext cx="14994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mountain overlooking inflow</a:t>
              </a:r>
              <a:endParaRPr lang="de-AT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"/>
            <a:ext cx="12192000" cy="1000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Results: </a:t>
            </a:r>
            <a:r>
              <a:rPr lang="en-US" dirty="0" smtClean="0"/>
              <a:t>boat-towed ADCP</a:t>
            </a:r>
            <a:endParaRPr lang="de-AT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-8607"/>
            <a:ext cx="3176777" cy="1457325"/>
            <a:chOff x="0" y="-8607"/>
            <a:chExt cx="3176777" cy="1457325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4" t="54544" r="35756" b="28226"/>
            <a:stretch/>
          </p:blipFill>
          <p:spPr>
            <a:xfrm>
              <a:off x="0" y="-8607"/>
              <a:ext cx="2981325" cy="1457325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 flipH="1" flipV="1">
              <a:off x="2026912" y="915745"/>
              <a:ext cx="426376" cy="19267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377088" y="934816"/>
              <a:ext cx="799689" cy="37386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Rhône</a:t>
              </a:r>
              <a:endParaRPr lang="de-AT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36269" y="599147"/>
            <a:ext cx="1312471" cy="422574"/>
            <a:chOff x="1336269" y="599147"/>
            <a:chExt cx="1312471" cy="422574"/>
          </a:xfrm>
        </p:grpSpPr>
        <p:cxnSp>
          <p:nvCxnSpPr>
            <p:cNvPr id="59" name="Straight Connector 58"/>
            <p:cNvCxnSpPr/>
            <p:nvPr/>
          </p:nvCxnSpPr>
          <p:spPr>
            <a:xfrm flipH="1" flipV="1">
              <a:off x="1336269" y="599147"/>
              <a:ext cx="315778" cy="422574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1347074" y="620543"/>
              <a:ext cx="1301666" cy="270394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24916" y="118682"/>
            <a:ext cx="1877156" cy="942404"/>
            <a:chOff x="224916" y="118682"/>
            <a:chExt cx="1877156" cy="942404"/>
          </a:xfrm>
        </p:grpSpPr>
        <p:cxnSp>
          <p:nvCxnSpPr>
            <p:cNvPr id="48" name="Straight Connector 37"/>
            <p:cNvCxnSpPr/>
            <p:nvPr/>
          </p:nvCxnSpPr>
          <p:spPr>
            <a:xfrm>
              <a:off x="522802" y="359232"/>
              <a:ext cx="1290349" cy="448009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27"/>
            <p:cNvSpPr txBox="1"/>
            <p:nvPr/>
          </p:nvSpPr>
          <p:spPr>
            <a:xfrm>
              <a:off x="224916" y="118682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A</a:t>
              </a:r>
              <a:endParaRPr lang="de-AT" dirty="0">
                <a:solidFill>
                  <a:srgbClr val="FFFF00"/>
                </a:solidFill>
              </a:endParaRPr>
            </a:p>
          </p:txBody>
        </p:sp>
        <p:sp>
          <p:nvSpPr>
            <p:cNvPr id="53" name="TextBox 27"/>
            <p:cNvSpPr txBox="1"/>
            <p:nvPr/>
          </p:nvSpPr>
          <p:spPr>
            <a:xfrm>
              <a:off x="1768326" y="660976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A</a:t>
              </a:r>
              <a:endParaRPr lang="de-AT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3870398" y="1061086"/>
            <a:ext cx="8110730" cy="5497438"/>
            <a:chOff x="4081270" y="995045"/>
            <a:chExt cx="8110730" cy="5497438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270" y="995045"/>
              <a:ext cx="8110730" cy="2160000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66"/>
            <a:stretch/>
          </p:blipFill>
          <p:spPr>
            <a:xfrm>
              <a:off x="4081270" y="2869407"/>
              <a:ext cx="8110730" cy="1953385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29"/>
            <a:stretch/>
          </p:blipFill>
          <p:spPr>
            <a:xfrm>
              <a:off x="4081270" y="4536141"/>
              <a:ext cx="8110730" cy="195634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944892" y="1335743"/>
            <a:ext cx="8243931" cy="4675835"/>
            <a:chOff x="944892" y="1335743"/>
            <a:chExt cx="8243931" cy="4675835"/>
          </a:xfrm>
        </p:grpSpPr>
        <p:sp>
          <p:nvSpPr>
            <p:cNvPr id="51" name="TextBox 50"/>
            <p:cNvSpPr txBox="1"/>
            <p:nvPr/>
          </p:nvSpPr>
          <p:spPr>
            <a:xfrm>
              <a:off x="944892" y="3554595"/>
              <a:ext cx="2590415" cy="71508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ym typeface="Wingdings" panose="05000000000000000000" pitchFamily="2" charset="2"/>
                </a:rPr>
                <a:t>Regular pulsing visible in longitudinal velocities!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154706" y="1335743"/>
              <a:ext cx="4034117" cy="4675835"/>
              <a:chOff x="5154706" y="1335743"/>
              <a:chExt cx="4034117" cy="4675835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5154706" y="1335743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6311153" y="1335743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6983506" y="1335743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700683" y="1335743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8077200" y="1335743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9188823" y="1335743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9099177" y="3003179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8659905" y="3003179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8166847" y="3005793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7700683" y="3003179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7225553" y="3003179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777318" y="3003179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329082" y="3003179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5154706" y="4679578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5818094" y="4679578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203576" y="4679578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6759388" y="4679578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7216588" y="4679578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521388" y="4679578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808259" y="4679578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8202707" y="4679578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8579223" y="4679578"/>
                <a:ext cx="0" cy="13320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TextBox 44"/>
          <p:cNvSpPr txBox="1"/>
          <p:nvPr/>
        </p:nvSpPr>
        <p:spPr>
          <a:xfrm>
            <a:off x="6293863" y="6269034"/>
            <a:ext cx="326379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i="0" dirty="0" smtClean="0"/>
              <a:t>distance from transect start [m]</a:t>
            </a:r>
            <a:endParaRPr lang="de-AT" sz="1600" i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104115" y="1807949"/>
                <a:ext cx="2271969" cy="4277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</a:t>
                </a:r>
                <a:r>
                  <a:rPr lang="en-US" baseline="-25000" dirty="0" smtClean="0"/>
                  <a:t>d,0</a:t>
                </a:r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dirty="0"/>
                  <a:t> = </a:t>
                </a:r>
                <a:r>
                  <a:rPr lang="en-US" dirty="0" smtClean="0"/>
                  <a:t>4.0</a:t>
                </a:r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115" y="1807949"/>
                <a:ext cx="2271969" cy="427746"/>
              </a:xfrm>
              <a:prstGeom prst="rect">
                <a:avLst/>
              </a:prstGeom>
              <a:blipFill>
                <a:blip r:embed="rId7"/>
                <a:stretch>
                  <a:fillRect l="-1867" r="-1333" b="-1944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49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2192000" cy="1000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Results: </a:t>
            </a:r>
            <a:r>
              <a:rPr lang="en-US" dirty="0" smtClean="0"/>
              <a:t>camera systems</a:t>
            </a:r>
            <a:endParaRPr lang="de-AT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3" t="52112" r="35866" b="29837"/>
          <a:stretch/>
        </p:blipFill>
        <p:spPr>
          <a:xfrm>
            <a:off x="44435" y="1043251"/>
            <a:ext cx="5301917" cy="2707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38" y="1171252"/>
            <a:ext cx="5887793" cy="4423025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4019628" y="3022264"/>
            <a:ext cx="799689" cy="37386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Rhône</a:t>
            </a:r>
            <a:endParaRPr lang="de-AT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5" t="44644" r="33354" b="26742"/>
          <a:stretch/>
        </p:blipFill>
        <p:spPr>
          <a:xfrm>
            <a:off x="1144276" y="3382764"/>
            <a:ext cx="4992240" cy="2420097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7077" y="1000663"/>
            <a:ext cx="212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static camera system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045956" y="3345954"/>
            <a:ext cx="212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static </a:t>
            </a:r>
            <a:r>
              <a:rPr lang="en-US" dirty="0">
                <a:solidFill>
                  <a:schemeClr val="bg1"/>
                </a:solidFill>
              </a:rPr>
              <a:t>camera system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233208" y="1138674"/>
            <a:ext cx="2281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mobile </a:t>
            </a:r>
            <a:r>
              <a:rPr lang="en-US" dirty="0">
                <a:solidFill>
                  <a:schemeClr val="bg1"/>
                </a:solidFill>
              </a:rPr>
              <a:t>camera system</a:t>
            </a:r>
            <a:endParaRPr lang="de-AT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03112" y="2271162"/>
            <a:ext cx="6307060" cy="2948110"/>
            <a:chOff x="2703112" y="2271162"/>
            <a:chExt cx="6307060" cy="2948110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7183433" y="2271162"/>
              <a:ext cx="1826738" cy="2592423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6227138" y="2281715"/>
              <a:ext cx="2783034" cy="557985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4165513" y="4839128"/>
              <a:ext cx="303745" cy="380144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4165513" y="4839128"/>
              <a:ext cx="1212588" cy="267128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2703112" y="2630827"/>
              <a:ext cx="315779" cy="422575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2713918" y="2652224"/>
              <a:ext cx="1850852" cy="272196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4509173" y="2601945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2D050"/>
                  </a:solidFill>
                </a:rPr>
                <a:t>A</a:t>
              </a:r>
              <a:endParaRPr lang="de-AT" sz="2000" dirty="0">
                <a:solidFill>
                  <a:srgbClr val="92D05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23308" y="4750622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2D050"/>
                  </a:solidFill>
                </a:rPr>
                <a:t>A</a:t>
              </a:r>
              <a:endParaRPr lang="de-AT" sz="2000" dirty="0">
                <a:solidFill>
                  <a:srgbClr val="92D05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692741" y="4063273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92D050"/>
                  </a:solidFill>
                </a:rPr>
                <a:t>A</a:t>
              </a:r>
              <a:endParaRPr lang="de-AT" sz="2000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36846" y="1834870"/>
            <a:ext cx="8401400" cy="1935746"/>
            <a:chOff x="2336846" y="1834870"/>
            <a:chExt cx="8401400" cy="1935746"/>
          </a:xfrm>
        </p:grpSpPr>
        <p:sp>
          <p:nvSpPr>
            <p:cNvPr id="16" name="Freeform 15"/>
            <p:cNvSpPr/>
            <p:nvPr/>
          </p:nvSpPr>
          <p:spPr bwMode="auto">
            <a:xfrm>
              <a:off x="9015796" y="2141037"/>
              <a:ext cx="1587134" cy="1629579"/>
            </a:xfrm>
            <a:custGeom>
              <a:avLst/>
              <a:gdLst>
                <a:gd name="connsiteX0" fmla="*/ 36214 w 2908509"/>
                <a:gd name="connsiteY0" fmla="*/ 643235 h 2619066"/>
                <a:gd name="connsiteX1" fmla="*/ 760491 w 2908509"/>
                <a:gd name="connsiteY1" fmla="*/ 235829 h 2619066"/>
                <a:gd name="connsiteX2" fmla="*/ 1502875 w 2908509"/>
                <a:gd name="connsiteY2" fmla="*/ 439 h 2619066"/>
                <a:gd name="connsiteX3" fmla="*/ 2308634 w 2908509"/>
                <a:gd name="connsiteY3" fmla="*/ 190562 h 2619066"/>
                <a:gd name="connsiteX4" fmla="*/ 2706986 w 2908509"/>
                <a:gd name="connsiteY4" fmla="*/ 643235 h 2619066"/>
                <a:gd name="connsiteX5" fmla="*/ 2897109 w 2908509"/>
                <a:gd name="connsiteY5" fmla="*/ 1322245 h 2619066"/>
                <a:gd name="connsiteX6" fmla="*/ 2824681 w 2908509"/>
                <a:gd name="connsiteY6" fmla="*/ 1946934 h 2619066"/>
                <a:gd name="connsiteX7" fmla="*/ 2317687 w 2908509"/>
                <a:gd name="connsiteY7" fmla="*/ 2327180 h 2619066"/>
                <a:gd name="connsiteX8" fmla="*/ 1385180 w 2908509"/>
                <a:gd name="connsiteY8" fmla="*/ 2607837 h 2619066"/>
                <a:gd name="connsiteX9" fmla="*/ 534155 w 2908509"/>
                <a:gd name="connsiteY9" fmla="*/ 2481089 h 2619066"/>
                <a:gd name="connsiteX10" fmla="*/ 0 w 2908509"/>
                <a:gd name="connsiteY10" fmla="*/ 1747758 h 2619066"/>
                <a:gd name="connsiteX11" fmla="*/ 0 w 2908509"/>
                <a:gd name="connsiteY11" fmla="*/ 1747758 h 2619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08509" h="2619066">
                  <a:moveTo>
                    <a:pt x="36214" y="643235"/>
                  </a:moveTo>
                  <a:cubicBezTo>
                    <a:pt x="276130" y="493098"/>
                    <a:pt x="516047" y="342962"/>
                    <a:pt x="760491" y="235829"/>
                  </a:cubicBezTo>
                  <a:cubicBezTo>
                    <a:pt x="1004935" y="128696"/>
                    <a:pt x="1244851" y="7983"/>
                    <a:pt x="1502875" y="439"/>
                  </a:cubicBezTo>
                  <a:cubicBezTo>
                    <a:pt x="1760899" y="-7105"/>
                    <a:pt x="2107949" y="83429"/>
                    <a:pt x="2308634" y="190562"/>
                  </a:cubicBezTo>
                  <a:cubicBezTo>
                    <a:pt x="2509319" y="297695"/>
                    <a:pt x="2608907" y="454621"/>
                    <a:pt x="2706986" y="643235"/>
                  </a:cubicBezTo>
                  <a:cubicBezTo>
                    <a:pt x="2805065" y="831849"/>
                    <a:pt x="2877493" y="1104962"/>
                    <a:pt x="2897109" y="1322245"/>
                  </a:cubicBezTo>
                  <a:cubicBezTo>
                    <a:pt x="2916725" y="1539528"/>
                    <a:pt x="2921251" y="1779445"/>
                    <a:pt x="2824681" y="1946934"/>
                  </a:cubicBezTo>
                  <a:cubicBezTo>
                    <a:pt x="2728111" y="2114423"/>
                    <a:pt x="2557604" y="2217030"/>
                    <a:pt x="2317687" y="2327180"/>
                  </a:cubicBezTo>
                  <a:cubicBezTo>
                    <a:pt x="2077770" y="2437330"/>
                    <a:pt x="1682435" y="2582186"/>
                    <a:pt x="1385180" y="2607837"/>
                  </a:cubicBezTo>
                  <a:cubicBezTo>
                    <a:pt x="1087925" y="2633489"/>
                    <a:pt x="765018" y="2624436"/>
                    <a:pt x="534155" y="2481089"/>
                  </a:cubicBezTo>
                  <a:cubicBezTo>
                    <a:pt x="303292" y="2337743"/>
                    <a:pt x="0" y="1747758"/>
                    <a:pt x="0" y="1747758"/>
                  </a:cubicBezTo>
                  <a:lnTo>
                    <a:pt x="0" y="1747758"/>
                  </a:lnTo>
                </a:path>
              </a:pathLst>
            </a:cu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2495748" y="2128709"/>
              <a:ext cx="1244157" cy="480927"/>
            </a:xfrm>
            <a:custGeom>
              <a:avLst/>
              <a:gdLst>
                <a:gd name="connsiteX0" fmla="*/ 154985 w 1244157"/>
                <a:gd name="connsiteY0" fmla="*/ 480927 h 480927"/>
                <a:gd name="connsiteX1" fmla="*/ 872 w 1244157"/>
                <a:gd name="connsiteY1" fmla="*/ 234347 h 480927"/>
                <a:gd name="connsiteX2" fmla="*/ 216630 w 1244157"/>
                <a:gd name="connsiteY2" fmla="*/ 18590 h 480927"/>
                <a:gd name="connsiteX3" fmla="*/ 709789 w 1244157"/>
                <a:gd name="connsiteY3" fmla="*/ 28864 h 480927"/>
                <a:gd name="connsiteX4" fmla="*/ 1202949 w 1244157"/>
                <a:gd name="connsiteY4" fmla="*/ 172702 h 480927"/>
                <a:gd name="connsiteX5" fmla="*/ 1182400 w 1244157"/>
                <a:gd name="connsiteY5" fmla="*/ 480927 h 480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4157" h="480927">
                  <a:moveTo>
                    <a:pt x="154985" y="480927"/>
                  </a:moveTo>
                  <a:cubicBezTo>
                    <a:pt x="72791" y="396165"/>
                    <a:pt x="-9402" y="311403"/>
                    <a:pt x="872" y="234347"/>
                  </a:cubicBezTo>
                  <a:cubicBezTo>
                    <a:pt x="11146" y="157291"/>
                    <a:pt x="98477" y="52837"/>
                    <a:pt x="216630" y="18590"/>
                  </a:cubicBezTo>
                  <a:cubicBezTo>
                    <a:pt x="334783" y="-15657"/>
                    <a:pt x="545403" y="3179"/>
                    <a:pt x="709789" y="28864"/>
                  </a:cubicBezTo>
                  <a:cubicBezTo>
                    <a:pt x="874176" y="54549"/>
                    <a:pt x="1124181" y="97358"/>
                    <a:pt x="1202949" y="172702"/>
                  </a:cubicBezTo>
                  <a:cubicBezTo>
                    <a:pt x="1281717" y="248046"/>
                    <a:pt x="1232058" y="364486"/>
                    <a:pt x="1182400" y="480927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  <a:headEnd type="none" w="med" len="med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336846" y="1834870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C000"/>
                  </a:solidFill>
                </a:rPr>
                <a:t>B</a:t>
              </a:r>
              <a:endParaRPr lang="de-AT" sz="2000" dirty="0">
                <a:solidFill>
                  <a:srgbClr val="FFC00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0404500" y="3370506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C000"/>
                  </a:solidFill>
                </a:rPr>
                <a:t>B</a:t>
              </a:r>
              <a:endParaRPr lang="de-AT" sz="20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00825" y="3901320"/>
            <a:ext cx="2795079" cy="1049357"/>
            <a:chOff x="1400825" y="3901320"/>
            <a:chExt cx="2795079" cy="1049357"/>
          </a:xfrm>
        </p:grpSpPr>
        <p:cxnSp>
          <p:nvCxnSpPr>
            <p:cNvPr id="42" name="Straight Connector 41"/>
            <p:cNvCxnSpPr/>
            <p:nvPr/>
          </p:nvCxnSpPr>
          <p:spPr>
            <a:xfrm flipH="1" flipV="1">
              <a:off x="2108200" y="4674448"/>
              <a:ext cx="1983521" cy="276229"/>
            </a:xfrm>
            <a:prstGeom prst="line">
              <a:avLst/>
            </a:prstGeom>
            <a:ln w="19050">
              <a:solidFill>
                <a:srgbClr val="DDDD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2495748" y="4066000"/>
              <a:ext cx="1700156" cy="608448"/>
            </a:xfrm>
            <a:prstGeom prst="line">
              <a:avLst/>
            </a:prstGeom>
            <a:ln w="19050">
              <a:solidFill>
                <a:srgbClr val="DDDD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1400825" y="3901320"/>
              <a:ext cx="1089299" cy="161953"/>
            </a:xfrm>
            <a:prstGeom prst="line">
              <a:avLst/>
            </a:prstGeom>
            <a:ln w="19050">
              <a:solidFill>
                <a:srgbClr val="DDDDD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 flipV="1">
              <a:off x="1400825" y="4575506"/>
              <a:ext cx="708423" cy="96666"/>
            </a:xfrm>
            <a:prstGeom prst="line">
              <a:avLst/>
            </a:prstGeom>
            <a:ln w="19050">
              <a:solidFill>
                <a:srgbClr val="DDDDD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3403350" y="4044809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DDDDDD"/>
                  </a:solidFill>
                </a:rPr>
                <a:t>C</a:t>
              </a:r>
              <a:endParaRPr lang="de-AT" sz="2000" dirty="0">
                <a:solidFill>
                  <a:srgbClr val="DDDDDD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97475" y="1744616"/>
            <a:ext cx="1533086" cy="808614"/>
            <a:chOff x="7497475" y="1744616"/>
            <a:chExt cx="1533086" cy="808614"/>
          </a:xfrm>
        </p:grpSpPr>
        <p:sp>
          <p:nvSpPr>
            <p:cNvPr id="13" name="Rectangle 12"/>
            <p:cNvSpPr/>
            <p:nvPr/>
          </p:nvSpPr>
          <p:spPr bwMode="auto">
            <a:xfrm rot="21039395">
              <a:off x="7497475" y="2104446"/>
              <a:ext cx="1533086" cy="448784"/>
            </a:xfrm>
            <a:prstGeom prst="rect">
              <a:avLst/>
            </a:prstGeom>
            <a:noFill/>
            <a:ln w="381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873623" y="1744616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D</a:t>
              </a:r>
              <a:endParaRPr lang="de-AT" sz="20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31670" y="1747817"/>
            <a:ext cx="1743942" cy="944308"/>
            <a:chOff x="9031670" y="1747817"/>
            <a:chExt cx="1743942" cy="944308"/>
          </a:xfrm>
        </p:grpSpPr>
        <p:sp>
          <p:nvSpPr>
            <p:cNvPr id="5" name="Rectangle 4"/>
            <p:cNvSpPr/>
            <p:nvPr/>
          </p:nvSpPr>
          <p:spPr bwMode="auto">
            <a:xfrm rot="21409558">
              <a:off x="9031670" y="1747817"/>
              <a:ext cx="1743942" cy="871964"/>
            </a:xfrm>
            <a:prstGeom prst="rect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9078610" y="2281715"/>
              <a:ext cx="184847" cy="148173"/>
            </a:xfrm>
            <a:custGeom>
              <a:avLst/>
              <a:gdLst>
                <a:gd name="connsiteX0" fmla="*/ 0 w 335008"/>
                <a:gd name="connsiteY0" fmla="*/ 48676 h 229746"/>
                <a:gd name="connsiteX1" fmla="*/ 217283 w 335008"/>
                <a:gd name="connsiteY1" fmla="*/ 3409 h 229746"/>
                <a:gd name="connsiteX2" fmla="*/ 334978 w 335008"/>
                <a:gd name="connsiteY2" fmla="*/ 130157 h 229746"/>
                <a:gd name="connsiteX3" fmla="*/ 226337 w 335008"/>
                <a:gd name="connsiteY3" fmla="*/ 229746 h 22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008" h="229746">
                  <a:moveTo>
                    <a:pt x="0" y="48676"/>
                  </a:moveTo>
                  <a:cubicBezTo>
                    <a:pt x="80726" y="19252"/>
                    <a:pt x="161453" y="-10171"/>
                    <a:pt x="217283" y="3409"/>
                  </a:cubicBezTo>
                  <a:cubicBezTo>
                    <a:pt x="273113" y="16989"/>
                    <a:pt x="333469" y="92434"/>
                    <a:pt x="334978" y="130157"/>
                  </a:cubicBezTo>
                  <a:cubicBezTo>
                    <a:pt x="336487" y="167880"/>
                    <a:pt x="281412" y="198813"/>
                    <a:pt x="226337" y="229746"/>
                  </a:cubicBezTo>
                </a:path>
              </a:pathLst>
            </a:custGeom>
            <a:noFill/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9333256" y="2100277"/>
              <a:ext cx="190068" cy="273297"/>
            </a:xfrm>
            <a:custGeom>
              <a:avLst/>
              <a:gdLst>
                <a:gd name="connsiteX0" fmla="*/ 235390 w 344470"/>
                <a:gd name="connsiteY0" fmla="*/ 423753 h 423753"/>
                <a:gd name="connsiteX1" fmla="*/ 344032 w 344470"/>
                <a:gd name="connsiteY1" fmla="*/ 170256 h 423753"/>
                <a:gd name="connsiteX2" fmla="*/ 199176 w 344470"/>
                <a:gd name="connsiteY2" fmla="*/ 7294 h 423753"/>
                <a:gd name="connsiteX3" fmla="*/ 0 w 344470"/>
                <a:gd name="connsiteY3" fmla="*/ 43508 h 423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4470" h="423753">
                  <a:moveTo>
                    <a:pt x="235390" y="423753"/>
                  </a:moveTo>
                  <a:cubicBezTo>
                    <a:pt x="292729" y="331709"/>
                    <a:pt x="350068" y="239666"/>
                    <a:pt x="344032" y="170256"/>
                  </a:cubicBezTo>
                  <a:cubicBezTo>
                    <a:pt x="337996" y="100846"/>
                    <a:pt x="256515" y="28419"/>
                    <a:pt x="199176" y="7294"/>
                  </a:cubicBezTo>
                  <a:cubicBezTo>
                    <a:pt x="141837" y="-13831"/>
                    <a:pt x="70918" y="14838"/>
                    <a:pt x="0" y="43508"/>
                  </a:cubicBezTo>
                </a:path>
              </a:pathLst>
            </a:custGeom>
            <a:noFill/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9593123" y="1985233"/>
              <a:ext cx="134977" cy="285929"/>
            </a:xfrm>
            <a:custGeom>
              <a:avLst/>
              <a:gdLst>
                <a:gd name="connsiteX0" fmla="*/ 145037 w 244625"/>
                <a:gd name="connsiteY0" fmla="*/ 443340 h 443340"/>
                <a:gd name="connsiteX1" fmla="*/ 181 w 244625"/>
                <a:gd name="connsiteY1" fmla="*/ 189843 h 443340"/>
                <a:gd name="connsiteX2" fmla="*/ 117876 w 244625"/>
                <a:gd name="connsiteY2" fmla="*/ 8773 h 443340"/>
                <a:gd name="connsiteX3" fmla="*/ 244625 w 244625"/>
                <a:gd name="connsiteY3" fmla="*/ 44987 h 44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25" h="443340">
                  <a:moveTo>
                    <a:pt x="145037" y="443340"/>
                  </a:moveTo>
                  <a:cubicBezTo>
                    <a:pt x="74872" y="352805"/>
                    <a:pt x="4708" y="262271"/>
                    <a:pt x="181" y="189843"/>
                  </a:cubicBezTo>
                  <a:cubicBezTo>
                    <a:pt x="-4346" y="117415"/>
                    <a:pt x="77135" y="32916"/>
                    <a:pt x="117876" y="8773"/>
                  </a:cubicBezTo>
                  <a:cubicBezTo>
                    <a:pt x="158617" y="-15370"/>
                    <a:pt x="201621" y="14808"/>
                    <a:pt x="244625" y="44987"/>
                  </a:cubicBezTo>
                </a:path>
              </a:pathLst>
            </a:custGeom>
            <a:noFill/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10021525" y="1974595"/>
              <a:ext cx="455017" cy="381206"/>
            </a:xfrm>
            <a:custGeom>
              <a:avLst/>
              <a:gdLst>
                <a:gd name="connsiteX0" fmla="*/ 0 w 824650"/>
                <a:gd name="connsiteY0" fmla="*/ 571712 h 591069"/>
                <a:gd name="connsiteX1" fmla="*/ 597528 w 824650"/>
                <a:gd name="connsiteY1" fmla="*/ 562659 h 591069"/>
                <a:gd name="connsiteX2" fmla="*/ 823865 w 824650"/>
                <a:gd name="connsiteY2" fmla="*/ 300108 h 591069"/>
                <a:gd name="connsiteX3" fmla="*/ 660903 w 824650"/>
                <a:gd name="connsiteY3" fmla="*/ 19451 h 591069"/>
                <a:gd name="connsiteX4" fmla="*/ 371192 w 824650"/>
                <a:gd name="connsiteY4" fmla="*/ 46611 h 59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4650" h="591069">
                  <a:moveTo>
                    <a:pt x="0" y="571712"/>
                  </a:moveTo>
                  <a:cubicBezTo>
                    <a:pt x="230108" y="589819"/>
                    <a:pt x="460217" y="607926"/>
                    <a:pt x="597528" y="562659"/>
                  </a:cubicBezTo>
                  <a:cubicBezTo>
                    <a:pt x="734839" y="517392"/>
                    <a:pt x="813303" y="390643"/>
                    <a:pt x="823865" y="300108"/>
                  </a:cubicBezTo>
                  <a:cubicBezTo>
                    <a:pt x="834427" y="209573"/>
                    <a:pt x="736348" y="61700"/>
                    <a:pt x="660903" y="19451"/>
                  </a:cubicBezTo>
                  <a:cubicBezTo>
                    <a:pt x="585458" y="-22798"/>
                    <a:pt x="478325" y="11906"/>
                    <a:pt x="371192" y="46611"/>
                  </a:cubicBezTo>
                </a:path>
              </a:pathLst>
            </a:custGeom>
            <a:noFill/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10331751" y="2317114"/>
              <a:ext cx="348577" cy="176315"/>
            </a:xfrm>
            <a:custGeom>
              <a:avLst/>
              <a:gdLst>
                <a:gd name="connsiteX0" fmla="*/ 0 w 631744"/>
                <a:gd name="connsiteY0" fmla="*/ 228113 h 273380"/>
                <a:gd name="connsiteX1" fmla="*/ 271604 w 631744"/>
                <a:gd name="connsiteY1" fmla="*/ 19883 h 273380"/>
                <a:gd name="connsiteX2" fmla="*/ 606583 w 631744"/>
                <a:gd name="connsiteY2" fmla="*/ 28936 h 273380"/>
                <a:gd name="connsiteX3" fmla="*/ 597529 w 631744"/>
                <a:gd name="connsiteY3" fmla="*/ 200952 h 273380"/>
                <a:gd name="connsiteX4" fmla="*/ 516048 w 631744"/>
                <a:gd name="connsiteY4" fmla="*/ 273380 h 27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744" h="273380">
                  <a:moveTo>
                    <a:pt x="0" y="228113"/>
                  </a:moveTo>
                  <a:cubicBezTo>
                    <a:pt x="85253" y="140596"/>
                    <a:pt x="170507" y="53079"/>
                    <a:pt x="271604" y="19883"/>
                  </a:cubicBezTo>
                  <a:cubicBezTo>
                    <a:pt x="372701" y="-13313"/>
                    <a:pt x="552262" y="-1242"/>
                    <a:pt x="606583" y="28936"/>
                  </a:cubicBezTo>
                  <a:cubicBezTo>
                    <a:pt x="660904" y="59114"/>
                    <a:pt x="612618" y="160211"/>
                    <a:pt x="597529" y="200952"/>
                  </a:cubicBezTo>
                  <a:cubicBezTo>
                    <a:pt x="582440" y="241693"/>
                    <a:pt x="549244" y="257536"/>
                    <a:pt x="516048" y="273380"/>
                  </a:cubicBezTo>
                </a:path>
              </a:pathLst>
            </a:custGeom>
            <a:noFill/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576509" y="2292015"/>
              <a:ext cx="309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7030A0"/>
                  </a:solidFill>
                </a:rPr>
                <a:t>E</a:t>
              </a:r>
              <a:endParaRPr lang="de-AT" sz="20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771675" y="1060362"/>
            <a:ext cx="2216261" cy="679690"/>
            <a:chOff x="9771675" y="1060362"/>
            <a:chExt cx="2216261" cy="679690"/>
          </a:xfrm>
        </p:grpSpPr>
        <p:sp>
          <p:nvSpPr>
            <p:cNvPr id="19" name="Oval 18"/>
            <p:cNvSpPr/>
            <p:nvPr/>
          </p:nvSpPr>
          <p:spPr bwMode="auto">
            <a:xfrm>
              <a:off x="9771675" y="1091008"/>
              <a:ext cx="704867" cy="582590"/>
            </a:xfrm>
            <a:prstGeom prst="ellipse">
              <a:avLst/>
            </a:prstGeom>
            <a:noFill/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10942922" y="1060362"/>
              <a:ext cx="1045014" cy="679690"/>
            </a:xfrm>
            <a:prstGeom prst="ellipse">
              <a:avLst/>
            </a:prstGeom>
            <a:noFill/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587941" y="1212056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</a:rPr>
                <a:t>F</a:t>
              </a:r>
              <a:endParaRPr lang="de-AT" sz="2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60359" y="5713389"/>
            <a:ext cx="12054572" cy="7150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Process description: A. persistent triangular plume shape; B. large scale circulation; C. surface leaking; D. Kelvin-Helmholtz instability; </a:t>
            </a:r>
            <a:r>
              <a:rPr lang="en-US" b="1" dirty="0" smtClean="0">
                <a:sym typeface="Wingdings" panose="05000000000000000000" pitchFamily="2" charset="2"/>
              </a:rPr>
              <a:t>E. vortex shedding </a:t>
            </a:r>
            <a:r>
              <a:rPr lang="en-US" dirty="0" smtClean="0">
                <a:sym typeface="Wingdings" panose="05000000000000000000" pitchFamily="2" charset="2"/>
              </a:rPr>
              <a:t>and dipole formation; F. boiling up of sediment rich water downstream of plume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cxnSp>
        <p:nvCxnSpPr>
          <p:cNvPr id="73" name="Straight Arrow Connector 72"/>
          <p:cNvCxnSpPr/>
          <p:nvPr/>
        </p:nvCxnSpPr>
        <p:spPr>
          <a:xfrm flipH="1" flipV="1">
            <a:off x="3423533" y="2938989"/>
            <a:ext cx="452775" cy="1703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346352" y="5344934"/>
            <a:ext cx="799689" cy="37386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Rhône</a:t>
            </a:r>
            <a:endParaRPr lang="de-AT" dirty="0">
              <a:solidFill>
                <a:schemeClr val="bg1"/>
              </a:solidFill>
            </a:endParaRPr>
          </a:p>
        </p:txBody>
      </p:sp>
      <p:cxnSp>
        <p:nvCxnSpPr>
          <p:cNvPr id="78" name="Straight Arrow Connector 77"/>
          <p:cNvCxnSpPr/>
          <p:nvPr/>
        </p:nvCxnSpPr>
        <p:spPr>
          <a:xfrm flipH="1" flipV="1">
            <a:off x="4961597" y="5187543"/>
            <a:ext cx="303658" cy="1710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236572" y="4053838"/>
            <a:ext cx="799689" cy="37386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Rhône</a:t>
            </a:r>
            <a:endParaRPr lang="de-AT" dirty="0">
              <a:solidFill>
                <a:schemeClr val="bg1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6652340" y="3578911"/>
            <a:ext cx="457507" cy="3834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91721" y="1087191"/>
            <a:ext cx="11946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Fr</a:t>
            </a:r>
            <a:r>
              <a:rPr lang="en-US" baseline="-25000" dirty="0" smtClean="0"/>
              <a:t>d,0</a:t>
            </a:r>
            <a:r>
              <a:rPr lang="en-US" dirty="0" smtClean="0"/>
              <a:t> = </a:t>
            </a:r>
            <a:r>
              <a:rPr lang="en-US" dirty="0"/>
              <a:t>3.75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865975" y="5161622"/>
            <a:ext cx="11946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Fr</a:t>
            </a:r>
            <a:r>
              <a:rPr lang="en-US" baseline="-25000" dirty="0" smtClean="0"/>
              <a:t>d,0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3.75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1197387" y="5311177"/>
            <a:ext cx="10776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Fr</a:t>
            </a:r>
            <a:r>
              <a:rPr lang="en-US" baseline="-25000" dirty="0" smtClean="0"/>
              <a:t>d,0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3.1</a:t>
            </a:r>
            <a:endParaRPr lang="en-US" dirty="0"/>
          </a:p>
        </p:txBody>
      </p:sp>
      <p:sp>
        <p:nvSpPr>
          <p:cNvPr id="75" name="Freeform 74"/>
          <p:cNvSpPr/>
          <p:nvPr/>
        </p:nvSpPr>
        <p:spPr>
          <a:xfrm rot="5400000" flipH="1">
            <a:off x="2281336" y="6230036"/>
            <a:ext cx="268364" cy="575187"/>
          </a:xfrm>
          <a:custGeom>
            <a:avLst/>
            <a:gdLst>
              <a:gd name="connsiteX0" fmla="*/ 886008 w 886008"/>
              <a:gd name="connsiteY0" fmla="*/ 476250 h 491831"/>
              <a:gd name="connsiteX1" fmla="*/ 352608 w 886008"/>
              <a:gd name="connsiteY1" fmla="*/ 476250 h 491831"/>
              <a:gd name="connsiteX2" fmla="*/ 57333 w 886008"/>
              <a:gd name="connsiteY2" fmla="*/ 314325 h 491831"/>
              <a:gd name="connsiteX3" fmla="*/ 183 w 886008"/>
              <a:gd name="connsiteY3" fmla="*/ 0 h 491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6008" h="491831">
                <a:moveTo>
                  <a:pt x="886008" y="476250"/>
                </a:moveTo>
                <a:cubicBezTo>
                  <a:pt x="688364" y="489744"/>
                  <a:pt x="490720" y="503238"/>
                  <a:pt x="352608" y="476250"/>
                </a:cubicBezTo>
                <a:cubicBezTo>
                  <a:pt x="214495" y="449262"/>
                  <a:pt x="116070" y="393700"/>
                  <a:pt x="57333" y="314325"/>
                </a:cubicBezTo>
                <a:cubicBezTo>
                  <a:pt x="-1404" y="234950"/>
                  <a:pt x="-611" y="117475"/>
                  <a:pt x="183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TextBox 75"/>
          <p:cNvSpPr txBox="1"/>
          <p:nvPr/>
        </p:nvSpPr>
        <p:spPr>
          <a:xfrm>
            <a:off x="2778079" y="6452393"/>
            <a:ext cx="45281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“shifting surface lobes along the plunge </a:t>
            </a:r>
            <a:r>
              <a:rPr lang="en-US" dirty="0" smtClean="0"/>
              <a:t>line”?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334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"/>
            <a:ext cx="12192000" cy="1000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Results: </a:t>
            </a:r>
            <a:r>
              <a:rPr lang="en-US" dirty="0" smtClean="0"/>
              <a:t>pulsing frequency</a:t>
            </a:r>
            <a:endParaRPr lang="de-AT" dirty="0"/>
          </a:p>
        </p:txBody>
      </p:sp>
      <p:sp>
        <p:nvSpPr>
          <p:cNvPr id="7" name="TextBox 6"/>
          <p:cNvSpPr txBox="1"/>
          <p:nvPr/>
        </p:nvSpPr>
        <p:spPr>
          <a:xfrm>
            <a:off x="433548" y="2149622"/>
            <a:ext cx="5238832" cy="17543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Quantifying velocity pulsing and surface lobe shifting:</a:t>
            </a:r>
          </a:p>
          <a:p>
            <a:r>
              <a:rPr lang="en-US" dirty="0"/>
              <a:t>	</a:t>
            </a:r>
            <a:r>
              <a:rPr lang="en-US" dirty="0" smtClean="0">
                <a:sym typeface="Wingdings" panose="05000000000000000000" pitchFamily="2" charset="2"/>
              </a:rPr>
              <a:t> manually counting velocity pulses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 automatically counting plunge line 	shifting in static camera images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	</a:t>
            </a:r>
            <a:r>
              <a:rPr lang="en-US" dirty="0">
                <a:sym typeface="Wingdings" panose="05000000000000000000" pitchFamily="2" charset="2"/>
              </a:rPr>
              <a:t> manually counting </a:t>
            </a:r>
            <a:r>
              <a:rPr lang="en-US" dirty="0" smtClean="0">
                <a:sym typeface="Wingdings" panose="05000000000000000000" pitchFamily="2" charset="2"/>
              </a:rPr>
              <a:t>plunge </a:t>
            </a:r>
            <a:r>
              <a:rPr lang="en-US" dirty="0">
                <a:sym typeface="Wingdings" panose="05000000000000000000" pitchFamily="2" charset="2"/>
              </a:rPr>
              <a:t>line shifting in </a:t>
            </a:r>
            <a:r>
              <a:rPr lang="en-US" dirty="0" smtClean="0">
                <a:sym typeface="Wingdings" panose="05000000000000000000" pitchFamily="2" charset="2"/>
              </a:rPr>
              <a:t>	mobile </a:t>
            </a:r>
            <a:r>
              <a:rPr lang="en-US" dirty="0">
                <a:sym typeface="Wingdings" panose="05000000000000000000" pitchFamily="2" charset="2"/>
              </a:rPr>
              <a:t>camera images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813472"/>
              </p:ext>
            </p:extLst>
          </p:nvPr>
        </p:nvGraphicFramePr>
        <p:xfrm>
          <a:off x="6221709" y="1172585"/>
          <a:ext cx="5205540" cy="370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3018">
                  <a:extLst>
                    <a:ext uri="{9D8B030D-6E8A-4147-A177-3AD203B41FA5}">
                      <a16:colId xmlns:a16="http://schemas.microsoft.com/office/drawing/2014/main" val="3568654700"/>
                    </a:ext>
                  </a:extLst>
                </a:gridCol>
                <a:gridCol w="760730">
                  <a:extLst>
                    <a:ext uri="{9D8B030D-6E8A-4147-A177-3AD203B41FA5}">
                      <a16:colId xmlns:a16="http://schemas.microsoft.com/office/drawing/2014/main" val="1015021701"/>
                    </a:ext>
                  </a:extLst>
                </a:gridCol>
                <a:gridCol w="1652905">
                  <a:extLst>
                    <a:ext uri="{9D8B030D-6E8A-4147-A177-3AD203B41FA5}">
                      <a16:colId xmlns:a16="http://schemas.microsoft.com/office/drawing/2014/main" val="1382978146"/>
                    </a:ext>
                  </a:extLst>
                </a:gridCol>
                <a:gridCol w="1508887">
                  <a:extLst>
                    <a:ext uri="{9D8B030D-6E8A-4147-A177-3AD203B41FA5}">
                      <a16:colId xmlns:a16="http://schemas.microsoft.com/office/drawing/2014/main" val="2865992879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Pulsing/shifting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frequency [min</a:t>
                      </a:r>
                      <a:r>
                        <a:rPr lang="en-US" b="1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de-AT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628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DAY</a:t>
                      </a:r>
                      <a:endParaRPr lang="de-AT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ADCP</a:t>
                      </a:r>
                      <a:endParaRPr lang="de-A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Mobile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camera</a:t>
                      </a:r>
                      <a:endParaRPr lang="de-A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Static camera</a:t>
                      </a:r>
                      <a:endParaRPr lang="de-A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352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26.06.2019</a:t>
                      </a:r>
                      <a:endParaRPr lang="de-AT" b="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800" u="none" strike="noStrike" dirty="0" smtClean="0">
                          <a:effectLst/>
                        </a:rPr>
                        <a:t>0.44</a:t>
                      </a:r>
                      <a:endParaRPr lang="de-A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dirty="0"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0.12</a:t>
                      </a:r>
                      <a:endParaRPr lang="de-AT" dirty="0" smtClean="0">
                        <a:latin typeface="+mn-lt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93596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A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800" u="none" strike="noStrike" dirty="0" smtClean="0">
                          <a:effectLst/>
                        </a:rPr>
                        <a:t>0.68</a:t>
                      </a:r>
                      <a:endParaRPr lang="de-A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de-AT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AT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276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A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800" u="none" strike="noStrike" dirty="0" smtClean="0">
                          <a:effectLst/>
                        </a:rPr>
                        <a:t>0.66</a:t>
                      </a:r>
                      <a:endParaRPr lang="de-A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de-AT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AT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279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11.07.2019</a:t>
                      </a:r>
                      <a:endParaRPr lang="de-A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800" u="none" strike="noStrike" dirty="0" smtClean="0">
                          <a:effectLst/>
                        </a:rPr>
                        <a:t>0.67</a:t>
                      </a:r>
                      <a:endParaRPr lang="de-A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0.80</a:t>
                      </a:r>
                      <a:endParaRPr lang="de-A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0.13</a:t>
                      </a:r>
                      <a:endParaRPr lang="de-AT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00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A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u="none" strike="noStrike" dirty="0" smtClean="0">
                          <a:effectLst/>
                        </a:rPr>
                        <a:t>0.47</a:t>
                      </a:r>
                      <a:endParaRPr lang="de-AT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0.45</a:t>
                      </a:r>
                      <a:endParaRPr lang="de-A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de-AT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205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A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de-A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0.61</a:t>
                      </a:r>
                      <a:endParaRPr lang="de-A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de-AT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197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A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AT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0.75</a:t>
                      </a:r>
                      <a:endParaRPr lang="de-A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de-AT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223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A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AT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A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0.82</a:t>
                      </a:r>
                      <a:endParaRPr lang="de-AT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de-AT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105231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390658" y="5156837"/>
            <a:ext cx="266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order of magnitude</a:t>
            </a:r>
            <a:endParaRPr lang="de-AT" dirty="0"/>
          </a:p>
        </p:txBody>
      </p:sp>
      <p:sp>
        <p:nvSpPr>
          <p:cNvPr id="20" name="Right Brace 19"/>
          <p:cNvSpPr/>
          <p:nvPr/>
        </p:nvSpPr>
        <p:spPr>
          <a:xfrm rot="5400000">
            <a:off x="8667232" y="3799317"/>
            <a:ext cx="109826" cy="2452171"/>
          </a:xfrm>
          <a:prstGeom prst="rightBrac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0681949" y="4990809"/>
            <a:ext cx="0" cy="57600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9737011" y="5581183"/>
            <a:ext cx="188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Factor 4-6 too low</a:t>
            </a:r>
            <a:endParaRPr lang="de-AT" dirty="0"/>
          </a:p>
        </p:txBody>
      </p:sp>
      <p:sp>
        <p:nvSpPr>
          <p:cNvPr id="10" name="TextBox 9"/>
          <p:cNvSpPr txBox="1"/>
          <p:nvPr/>
        </p:nvSpPr>
        <p:spPr>
          <a:xfrm>
            <a:off x="1293703" y="5672398"/>
            <a:ext cx="7803801" cy="7150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Frequency</a:t>
            </a:r>
            <a:r>
              <a:rPr lang="en-US" dirty="0" smtClean="0"/>
              <a:t> </a:t>
            </a:r>
            <a:r>
              <a:rPr lang="en-US" dirty="0" smtClean="0"/>
              <a:t>velocity pulsing and surface lobe </a:t>
            </a:r>
            <a:r>
              <a:rPr lang="en-US" dirty="0" smtClean="0"/>
              <a:t>shifting same order of magnitude:</a:t>
            </a:r>
            <a:endParaRPr lang="en-US" dirty="0" smtClean="0"/>
          </a:p>
          <a:p>
            <a:r>
              <a:rPr lang="en-US" dirty="0" smtClean="0">
                <a:sym typeface="Wingdings" panose="05000000000000000000" pitchFamily="2" charset="2"/>
              </a:rPr>
              <a:t> good indication that lobe shifting might drive velocity pulsing in the underflow</a:t>
            </a:r>
            <a:endParaRPr lang="en-US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289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788</Words>
  <Application>Microsoft Office PowerPoint</Application>
  <PresentationFormat>Widescreen</PresentationFormat>
  <Paragraphs>123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Velocity pulsing?</vt:lpstr>
      <vt:lpstr>Motivation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 Thorez</dc:creator>
  <cp:lastModifiedBy>Stan Thorez</cp:lastModifiedBy>
  <cp:revision>231</cp:revision>
  <dcterms:created xsi:type="dcterms:W3CDTF">2020-04-30T11:08:07Z</dcterms:created>
  <dcterms:modified xsi:type="dcterms:W3CDTF">2022-05-26T12:00:42Z</dcterms:modified>
</cp:coreProperties>
</file>