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1" r:id="rId2"/>
    <p:sldId id="269" r:id="rId3"/>
    <p:sldId id="296" r:id="rId4"/>
    <p:sldId id="297" r:id="rId5"/>
    <p:sldId id="298" r:id="rId6"/>
    <p:sldId id="270" r:id="rId7"/>
    <p:sldId id="277" r:id="rId8"/>
    <p:sldId id="264" r:id="rId9"/>
    <p:sldId id="299" r:id="rId10"/>
    <p:sldId id="301" r:id="rId11"/>
    <p:sldId id="300" r:id="rId12"/>
    <p:sldId id="302" r:id="rId13"/>
    <p:sldId id="258" r:id="rId14"/>
    <p:sldId id="259" r:id="rId15"/>
    <p:sldId id="288" r:id="rId16"/>
    <p:sldId id="260" r:id="rId17"/>
    <p:sldId id="272" r:id="rId18"/>
    <p:sldId id="293" r:id="rId19"/>
    <p:sldId id="294" r:id="rId20"/>
    <p:sldId id="295"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varScale="1">
        <p:scale>
          <a:sx n="66" d="100"/>
          <a:sy n="66" d="100"/>
        </p:scale>
        <p:origin x="61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CCD23-FB57-4477-B713-41152503D87A}" type="datetimeFigureOut">
              <a:rPr lang="de-AT" smtClean="0"/>
              <a:t>16.03.2022</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5385A-EB48-4A43-B149-1D540EE64A51}" type="slidenum">
              <a:rPr lang="de-AT" smtClean="0"/>
              <a:t>‹Nr.›</a:t>
            </a:fld>
            <a:endParaRPr lang="de-AT"/>
          </a:p>
        </p:txBody>
      </p:sp>
    </p:spTree>
    <p:extLst>
      <p:ext uri="{BB962C8B-B14F-4D97-AF65-F5344CB8AC3E}">
        <p14:creationId xmlns:p14="http://schemas.microsoft.com/office/powerpoint/2010/main" val="2351957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CB3002-12D7-473E-9D17-8CADC8DA127F}" type="slidenum">
              <a:rPr lang="de-DE" smtClean="0"/>
              <a:t>2</a:t>
            </a:fld>
            <a:endParaRPr lang="de-DE"/>
          </a:p>
        </p:txBody>
      </p:sp>
    </p:spTree>
    <p:extLst>
      <p:ext uri="{BB962C8B-B14F-4D97-AF65-F5344CB8AC3E}">
        <p14:creationId xmlns:p14="http://schemas.microsoft.com/office/powerpoint/2010/main" val="99963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9142A1-380F-4FE1-B663-8F36190C776B}" type="slidenum">
              <a:rPr lang="en-GB" smtClean="0"/>
              <a:t>8</a:t>
            </a:fld>
            <a:endParaRPr lang="en-GB"/>
          </a:p>
        </p:txBody>
      </p:sp>
    </p:spTree>
    <p:extLst>
      <p:ext uri="{BB962C8B-B14F-4D97-AF65-F5344CB8AC3E}">
        <p14:creationId xmlns:p14="http://schemas.microsoft.com/office/powerpoint/2010/main" val="112048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S Gothic" panose="020B0609070205080204" pitchFamily="49" charset="-128"/>
              </a:defRPr>
            </a:lvl9pPr>
          </a:lstStyle>
          <a:p>
            <a:pPr eaLnBrk="1" hangingPunct="1"/>
            <a:fld id="{E41BE1ED-7A15-495A-B717-9C36D7BE7564}" type="slidenum">
              <a:rPr lang="de-AT" altLang="de-DE">
                <a:solidFill>
                  <a:srgbClr val="000000"/>
                </a:solidFill>
              </a:rPr>
              <a:pPr eaLnBrk="1" hangingPunct="1"/>
              <a:t>12</a:t>
            </a:fld>
            <a:endParaRPr lang="de-AT" altLang="de-DE">
              <a:solidFill>
                <a:srgbClr val="000000"/>
              </a:solidFill>
            </a:endParaRPr>
          </a:p>
        </p:txBody>
      </p:sp>
      <p:sp>
        <p:nvSpPr>
          <p:cNvPr id="28675" name="Rectangle 2"/>
          <p:cNvSpPr>
            <a:spLocks noGrp="1" noRot="1" noChangeAspect="1" noChangeArrowheads="1" noTextEdit="1"/>
          </p:cNvSpPr>
          <p:nvPr>
            <p:ph type="sldImg"/>
          </p:nvPr>
        </p:nvSpPr>
        <p:spPr>
          <a:xfrm>
            <a:off x="3238500" y="509588"/>
            <a:ext cx="3400425" cy="2549525"/>
          </a:xfrm>
          <a:ln/>
        </p:spPr>
      </p:sp>
      <p:sp>
        <p:nvSpPr>
          <p:cNvPr id="28676" name="Rectangle 3"/>
          <p:cNvSpPr>
            <a:spLocks noGrp="1" noChangeArrowheads="1"/>
          </p:cNvSpPr>
          <p:nvPr>
            <p:ph type="body" idx="1"/>
          </p:nvPr>
        </p:nvSpPr>
        <p:spPr>
          <a:xfrm>
            <a:off x="1316038" y="3227388"/>
            <a:ext cx="7242175" cy="306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16188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990618E2-E00B-459D-9C79-223B9710695A}" type="datetimeFigureOut">
              <a:rPr lang="de-AT" smtClean="0"/>
              <a:t>16.03.2022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D96D199-BD51-4AC4-9898-662060132740}" type="slidenum">
              <a:rPr lang="de-AT" smtClean="0"/>
              <a:t>‹Nr.›</a:t>
            </a:fld>
            <a:endParaRPr lang="de-AT"/>
          </a:p>
        </p:txBody>
      </p:sp>
    </p:spTree>
    <p:extLst>
      <p:ext uri="{BB962C8B-B14F-4D97-AF65-F5344CB8AC3E}">
        <p14:creationId xmlns:p14="http://schemas.microsoft.com/office/powerpoint/2010/main" val="100316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90618E2-E00B-459D-9C79-223B9710695A}" type="datetimeFigureOut">
              <a:rPr lang="de-AT" smtClean="0"/>
              <a:t>16.03.2022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D96D199-BD51-4AC4-9898-662060132740}" type="slidenum">
              <a:rPr lang="de-AT" smtClean="0"/>
              <a:t>‹Nr.›</a:t>
            </a:fld>
            <a:endParaRPr lang="de-AT"/>
          </a:p>
        </p:txBody>
      </p:sp>
    </p:spTree>
    <p:extLst>
      <p:ext uri="{BB962C8B-B14F-4D97-AF65-F5344CB8AC3E}">
        <p14:creationId xmlns:p14="http://schemas.microsoft.com/office/powerpoint/2010/main" val="49166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90618E2-E00B-459D-9C79-223B9710695A}" type="datetimeFigureOut">
              <a:rPr lang="de-AT" smtClean="0"/>
              <a:t>16.03.2022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D96D199-BD51-4AC4-9898-662060132740}" type="slidenum">
              <a:rPr lang="de-AT" smtClean="0"/>
              <a:t>‹Nr.›</a:t>
            </a:fld>
            <a:endParaRPr lang="de-AT"/>
          </a:p>
        </p:txBody>
      </p:sp>
    </p:spTree>
    <p:extLst>
      <p:ext uri="{BB962C8B-B14F-4D97-AF65-F5344CB8AC3E}">
        <p14:creationId xmlns:p14="http://schemas.microsoft.com/office/powerpoint/2010/main" val="123610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90618E2-E00B-459D-9C79-223B9710695A}" type="datetimeFigureOut">
              <a:rPr lang="de-AT" smtClean="0"/>
              <a:t>16.03.2022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D96D199-BD51-4AC4-9898-662060132740}" type="slidenum">
              <a:rPr lang="de-AT" smtClean="0"/>
              <a:t>‹Nr.›</a:t>
            </a:fld>
            <a:endParaRPr lang="de-AT"/>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5126" y="99882"/>
            <a:ext cx="1886738" cy="395550"/>
          </a:xfrm>
          <a:prstGeom prst="rect">
            <a:avLst/>
          </a:prstGeom>
        </p:spPr>
      </p:pic>
    </p:spTree>
    <p:extLst>
      <p:ext uri="{BB962C8B-B14F-4D97-AF65-F5344CB8AC3E}">
        <p14:creationId xmlns:p14="http://schemas.microsoft.com/office/powerpoint/2010/main" val="114825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990618E2-E00B-459D-9C79-223B9710695A}" type="datetimeFigureOut">
              <a:rPr lang="de-AT" smtClean="0"/>
              <a:t>16.03.2022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D96D199-BD51-4AC4-9898-662060132740}" type="slidenum">
              <a:rPr lang="de-AT" smtClean="0"/>
              <a:t>‹Nr.›</a:t>
            </a:fld>
            <a:endParaRPr lang="de-AT"/>
          </a:p>
        </p:txBody>
      </p:sp>
    </p:spTree>
    <p:extLst>
      <p:ext uri="{BB962C8B-B14F-4D97-AF65-F5344CB8AC3E}">
        <p14:creationId xmlns:p14="http://schemas.microsoft.com/office/powerpoint/2010/main" val="40164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990618E2-E00B-459D-9C79-223B9710695A}" type="datetimeFigureOut">
              <a:rPr lang="de-AT" smtClean="0"/>
              <a:t>16.03.2022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D96D199-BD51-4AC4-9898-662060132740}" type="slidenum">
              <a:rPr lang="de-AT" smtClean="0"/>
              <a:t>‹Nr.›</a:t>
            </a:fld>
            <a:endParaRPr lang="de-AT"/>
          </a:p>
        </p:txBody>
      </p:sp>
    </p:spTree>
    <p:extLst>
      <p:ext uri="{BB962C8B-B14F-4D97-AF65-F5344CB8AC3E}">
        <p14:creationId xmlns:p14="http://schemas.microsoft.com/office/powerpoint/2010/main" val="1682965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990618E2-E00B-459D-9C79-223B9710695A}" type="datetimeFigureOut">
              <a:rPr lang="de-AT" smtClean="0"/>
              <a:t>16.03.2022</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8D96D199-BD51-4AC4-9898-662060132740}" type="slidenum">
              <a:rPr lang="de-AT" smtClean="0"/>
              <a:t>‹Nr.›</a:t>
            </a:fld>
            <a:endParaRPr lang="de-AT"/>
          </a:p>
        </p:txBody>
      </p:sp>
    </p:spTree>
    <p:extLst>
      <p:ext uri="{BB962C8B-B14F-4D97-AF65-F5344CB8AC3E}">
        <p14:creationId xmlns:p14="http://schemas.microsoft.com/office/powerpoint/2010/main" val="124232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990618E2-E00B-459D-9C79-223B9710695A}" type="datetimeFigureOut">
              <a:rPr lang="de-AT" smtClean="0"/>
              <a:t>16.03.2022</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8D96D199-BD51-4AC4-9898-662060132740}" type="slidenum">
              <a:rPr lang="de-AT" smtClean="0"/>
              <a:t>‹Nr.›</a:t>
            </a:fld>
            <a:endParaRPr lang="de-AT"/>
          </a:p>
        </p:txBody>
      </p:sp>
    </p:spTree>
    <p:extLst>
      <p:ext uri="{BB962C8B-B14F-4D97-AF65-F5344CB8AC3E}">
        <p14:creationId xmlns:p14="http://schemas.microsoft.com/office/powerpoint/2010/main" val="46400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90618E2-E00B-459D-9C79-223B9710695A}" type="datetimeFigureOut">
              <a:rPr lang="de-AT" smtClean="0"/>
              <a:t>16.03.2022</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8D96D199-BD51-4AC4-9898-662060132740}" type="slidenum">
              <a:rPr lang="de-AT" smtClean="0"/>
              <a:t>‹Nr.›</a:t>
            </a:fld>
            <a:endParaRPr lang="de-AT"/>
          </a:p>
        </p:txBody>
      </p:sp>
    </p:spTree>
    <p:extLst>
      <p:ext uri="{BB962C8B-B14F-4D97-AF65-F5344CB8AC3E}">
        <p14:creationId xmlns:p14="http://schemas.microsoft.com/office/powerpoint/2010/main" val="41001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90618E2-E00B-459D-9C79-223B9710695A}" type="datetimeFigureOut">
              <a:rPr lang="de-AT" smtClean="0"/>
              <a:t>16.03.2022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D96D199-BD51-4AC4-9898-662060132740}" type="slidenum">
              <a:rPr lang="de-AT" smtClean="0"/>
              <a:t>‹Nr.›</a:t>
            </a:fld>
            <a:endParaRPr lang="de-AT"/>
          </a:p>
        </p:txBody>
      </p:sp>
    </p:spTree>
    <p:extLst>
      <p:ext uri="{BB962C8B-B14F-4D97-AF65-F5344CB8AC3E}">
        <p14:creationId xmlns:p14="http://schemas.microsoft.com/office/powerpoint/2010/main" val="360016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90618E2-E00B-459D-9C79-223B9710695A}" type="datetimeFigureOut">
              <a:rPr lang="de-AT" smtClean="0"/>
              <a:t>16.03.2022</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D96D199-BD51-4AC4-9898-662060132740}" type="slidenum">
              <a:rPr lang="de-AT" smtClean="0"/>
              <a:t>‹Nr.›</a:t>
            </a:fld>
            <a:endParaRPr lang="de-AT"/>
          </a:p>
        </p:txBody>
      </p:sp>
    </p:spTree>
    <p:extLst>
      <p:ext uri="{BB962C8B-B14F-4D97-AF65-F5344CB8AC3E}">
        <p14:creationId xmlns:p14="http://schemas.microsoft.com/office/powerpoint/2010/main" val="222033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618E2-E00B-459D-9C79-223B9710695A}" type="datetimeFigureOut">
              <a:rPr lang="de-AT" smtClean="0"/>
              <a:t>16.03.2022</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6D199-BD51-4AC4-9898-662060132740}" type="slidenum">
              <a:rPr lang="de-AT" smtClean="0"/>
              <a:t>‹Nr.›</a:t>
            </a:fld>
            <a:endParaRPr lang="de-AT"/>
          </a:p>
        </p:txBody>
      </p:sp>
      <p:pic>
        <p:nvPicPr>
          <p:cNvPr id="7" name="Grafik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55126" y="99882"/>
            <a:ext cx="1886738" cy="395550"/>
          </a:xfrm>
          <a:prstGeom prst="rect">
            <a:avLst/>
          </a:prstGeom>
        </p:spPr>
      </p:pic>
    </p:spTree>
    <p:extLst>
      <p:ext uri="{BB962C8B-B14F-4D97-AF65-F5344CB8AC3E}">
        <p14:creationId xmlns:p14="http://schemas.microsoft.com/office/powerpoint/2010/main" val="9079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4EF7C9-917B-124E-8D09-D85D3E1DABA3}"/>
              </a:ext>
            </a:extLst>
          </p:cNvPr>
          <p:cNvSpPr>
            <a:spLocks noGrp="1"/>
          </p:cNvSpPr>
          <p:nvPr>
            <p:ph idx="1"/>
          </p:nvPr>
        </p:nvSpPr>
        <p:spPr>
          <a:xfrm>
            <a:off x="450961" y="578660"/>
            <a:ext cx="11299372" cy="5987117"/>
          </a:xfrm>
        </p:spPr>
        <p:txBody>
          <a:bodyPr>
            <a:normAutofit fontScale="40000" lnSpcReduction="20000"/>
          </a:bodyPr>
          <a:lstStyle/>
          <a:p>
            <a:pPr marL="0" indent="0" algn="ctr">
              <a:lnSpc>
                <a:spcPct val="110000"/>
              </a:lnSpc>
              <a:spcBef>
                <a:spcPts val="0"/>
              </a:spcBef>
              <a:spcAft>
                <a:spcPts val="1200"/>
              </a:spcAft>
              <a:buNone/>
            </a:pPr>
            <a:r>
              <a:rPr lang="de-DE" sz="5000" b="1" dirty="0" smtClean="0">
                <a:latin typeface="Arial" panose="020B0604020202020204" pitchFamily="34" charset="0"/>
                <a:cs typeface="Arial" panose="020B0604020202020204" pitchFamily="34" charset="0"/>
              </a:rPr>
              <a:t>Transformation des Verkehrsraumes</a:t>
            </a:r>
          </a:p>
          <a:p>
            <a:pPr marL="0" indent="0" algn="ctr">
              <a:lnSpc>
                <a:spcPct val="110000"/>
              </a:lnSpc>
              <a:spcBef>
                <a:spcPts val="0"/>
              </a:spcBef>
              <a:spcAft>
                <a:spcPts val="1800"/>
              </a:spcAft>
              <a:buNone/>
            </a:pPr>
            <a:r>
              <a:rPr lang="de-DE" sz="4200" dirty="0" smtClean="0">
                <a:latin typeface="Arial" panose="020B0604020202020204" pitchFamily="34" charset="0"/>
                <a:cs typeface="Arial" panose="020B0604020202020204" pitchFamily="34" charset="0"/>
              </a:rPr>
              <a:t>Anwendung des Konzepts der Struktur-Habitus-Praxis-Reproduktionsformel (P. Bourdieu)</a:t>
            </a:r>
          </a:p>
          <a:p>
            <a:pPr marL="0" indent="0" algn="ctr">
              <a:lnSpc>
                <a:spcPct val="110000"/>
              </a:lnSpc>
              <a:spcBef>
                <a:spcPts val="0"/>
              </a:spcBef>
              <a:buNone/>
            </a:pPr>
            <a:r>
              <a:rPr lang="de-DE" sz="4200" i="1" dirty="0" smtClean="0">
                <a:latin typeface="Arial" panose="020B0604020202020204" pitchFamily="34" charset="0"/>
                <a:cs typeface="Arial" panose="020B0604020202020204" pitchFamily="34" charset="0"/>
              </a:rPr>
              <a:t>Jens S. Dangschat</a:t>
            </a: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a:latin typeface="Arial" panose="020B0604020202020204" pitchFamily="34" charset="0"/>
              <a:cs typeface="Arial" panose="020B0604020202020204" pitchFamily="34" charset="0"/>
            </a:endParaRPr>
          </a:p>
          <a:p>
            <a:pPr marL="0" indent="0" algn="ctr">
              <a:lnSpc>
                <a:spcPct val="110000"/>
              </a:lnSpc>
              <a:spcBef>
                <a:spcPts val="0"/>
              </a:spcBef>
              <a:buNone/>
            </a:pPr>
            <a:endParaRPr lang="de-DE" sz="2000" dirty="0" smtClean="0">
              <a:latin typeface="Arial" panose="020B0604020202020204" pitchFamily="34" charset="0"/>
              <a:cs typeface="Arial" panose="020B0604020202020204" pitchFamily="34" charset="0"/>
            </a:endParaRPr>
          </a:p>
          <a:p>
            <a:pPr marL="0" indent="0" algn="ctr">
              <a:lnSpc>
                <a:spcPct val="100000"/>
              </a:lnSpc>
              <a:spcBef>
                <a:spcPts val="0"/>
              </a:spcBef>
              <a:buNone/>
            </a:pPr>
            <a:endParaRPr lang="de-DE" dirty="0" smtClean="0">
              <a:latin typeface="Arial" panose="020B0604020202020204" pitchFamily="34" charset="0"/>
              <a:cs typeface="Arial" panose="020B0604020202020204" pitchFamily="34" charset="0"/>
            </a:endParaRPr>
          </a:p>
          <a:p>
            <a:pPr marL="0" indent="0" algn="ctr">
              <a:lnSpc>
                <a:spcPct val="100000"/>
              </a:lnSpc>
              <a:spcBef>
                <a:spcPts val="0"/>
              </a:spcBef>
              <a:buNone/>
            </a:pPr>
            <a:endParaRPr lang="de-DE" dirty="0">
              <a:latin typeface="Arial" panose="020B0604020202020204" pitchFamily="34" charset="0"/>
              <a:cs typeface="Arial" panose="020B0604020202020204" pitchFamily="34" charset="0"/>
            </a:endParaRPr>
          </a:p>
          <a:p>
            <a:pPr marL="0" indent="0" algn="ctr">
              <a:lnSpc>
                <a:spcPct val="100000"/>
              </a:lnSpc>
              <a:spcBef>
                <a:spcPts val="0"/>
              </a:spcBef>
              <a:buNone/>
            </a:pPr>
            <a:endParaRPr lang="de-DE" dirty="0" smtClean="0">
              <a:latin typeface="Arial" panose="020B0604020202020204" pitchFamily="34" charset="0"/>
              <a:cs typeface="Arial" panose="020B0604020202020204" pitchFamily="34" charset="0"/>
            </a:endParaRPr>
          </a:p>
          <a:p>
            <a:pPr marL="0" indent="0" algn="ctr">
              <a:lnSpc>
                <a:spcPct val="100000"/>
              </a:lnSpc>
              <a:spcBef>
                <a:spcPts val="0"/>
              </a:spcBef>
              <a:buNone/>
            </a:pPr>
            <a:endParaRPr lang="de-DE" dirty="0" smtClean="0">
              <a:latin typeface="Arial" panose="020B0604020202020204" pitchFamily="34" charset="0"/>
              <a:cs typeface="Arial" panose="020B0604020202020204" pitchFamily="34" charset="0"/>
            </a:endParaRPr>
          </a:p>
          <a:p>
            <a:pPr marL="0" indent="0" algn="ctr">
              <a:lnSpc>
                <a:spcPct val="100000"/>
              </a:lnSpc>
              <a:spcBef>
                <a:spcPts val="0"/>
              </a:spcBef>
              <a:buNone/>
            </a:pPr>
            <a:endParaRPr lang="de-DE" dirty="0">
              <a:latin typeface="Arial" panose="020B0604020202020204" pitchFamily="34" charset="0"/>
              <a:cs typeface="Arial" panose="020B0604020202020204" pitchFamily="34" charset="0"/>
            </a:endParaRPr>
          </a:p>
          <a:p>
            <a:pPr marL="0" indent="0" algn="ctr">
              <a:lnSpc>
                <a:spcPct val="100000"/>
              </a:lnSpc>
              <a:spcBef>
                <a:spcPts val="0"/>
              </a:spcBef>
              <a:buNone/>
            </a:pPr>
            <a:endParaRPr lang="de-DE" dirty="0" smtClean="0">
              <a:latin typeface="Arial" panose="020B0604020202020204" pitchFamily="34" charset="0"/>
              <a:cs typeface="Arial" panose="020B0604020202020204" pitchFamily="34" charset="0"/>
            </a:endParaRPr>
          </a:p>
          <a:p>
            <a:pPr marL="0" indent="0" algn="ctr">
              <a:lnSpc>
                <a:spcPct val="100000"/>
              </a:lnSpc>
              <a:spcBef>
                <a:spcPts val="0"/>
              </a:spcBef>
              <a:spcAft>
                <a:spcPts val="1200"/>
              </a:spcAft>
              <a:buNone/>
            </a:pPr>
            <a:r>
              <a:rPr lang="de-DE" sz="4000" dirty="0" smtClean="0">
                <a:latin typeface="Arial" panose="020B0604020202020204" pitchFamily="34" charset="0"/>
                <a:cs typeface="Arial" panose="020B0604020202020204" pitchFamily="34" charset="0"/>
              </a:rPr>
              <a:t>3. Sitzung des ARL-AK „Mobilität, Erreichbarkeit und soziale Teilhabe</a:t>
            </a:r>
          </a:p>
          <a:p>
            <a:pPr marL="0" indent="0" algn="ctr">
              <a:lnSpc>
                <a:spcPct val="100000"/>
              </a:lnSpc>
              <a:spcBef>
                <a:spcPts val="0"/>
              </a:spcBef>
              <a:buNone/>
            </a:pPr>
            <a:r>
              <a:rPr lang="de-DE" sz="4000" dirty="0" smtClean="0">
                <a:latin typeface="Arial" panose="020B0604020202020204" pitchFamily="34" charset="0"/>
                <a:cs typeface="Arial" panose="020B0604020202020204" pitchFamily="34" charset="0"/>
              </a:rPr>
              <a:t>Hannover, 17.-18.03.2022</a:t>
            </a:r>
            <a:endParaRPr lang="de-DE" sz="4000" dirty="0">
              <a:latin typeface="Arial" panose="020B0604020202020204" pitchFamily="34" charset="0"/>
              <a:cs typeface="Arial" panose="020B0604020202020204" pitchFamily="34" charset="0"/>
            </a:endParaRPr>
          </a:p>
          <a:p>
            <a:pPr marL="0" indent="0">
              <a:lnSpc>
                <a:spcPct val="100000"/>
              </a:lnSpc>
              <a:spcBef>
                <a:spcPts val="0"/>
              </a:spcBef>
              <a:buNone/>
            </a:pPr>
            <a:endParaRPr lang="de-DE" sz="40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de-DE" sz="40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de-DE" sz="2000" dirty="0">
              <a:latin typeface="Arial" panose="020B0604020202020204" pitchFamily="34" charset="0"/>
              <a:cs typeface="Arial" panose="020B0604020202020204" pitchFamily="34" charset="0"/>
            </a:endParaRPr>
          </a:p>
          <a:p>
            <a:pPr marL="0" indent="0">
              <a:lnSpc>
                <a:spcPct val="100000"/>
              </a:lnSpc>
              <a:spcBef>
                <a:spcPts val="0"/>
              </a:spcBef>
              <a:buNone/>
            </a:pPr>
            <a:endParaRPr lang="de-DE" sz="20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de-DE" sz="2000" dirty="0">
              <a:latin typeface="Arial" panose="020B0604020202020204" pitchFamily="34" charset="0"/>
              <a:cs typeface="Arial" panose="020B0604020202020204" pitchFamily="34" charset="0"/>
            </a:endParaRPr>
          </a:p>
          <a:p>
            <a:pPr marL="0" indent="0">
              <a:lnSpc>
                <a:spcPct val="100000"/>
              </a:lnSpc>
              <a:spcBef>
                <a:spcPts val="0"/>
              </a:spcBef>
              <a:buNone/>
            </a:pPr>
            <a:endParaRPr lang="de-DE" sz="20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de-DE" sz="2000" dirty="0">
              <a:latin typeface="Arial" panose="020B0604020202020204" pitchFamily="34" charset="0"/>
              <a:cs typeface="Arial" panose="020B0604020202020204" pitchFamily="34" charset="0"/>
            </a:endParaRPr>
          </a:p>
          <a:p>
            <a:pPr marL="0" indent="0">
              <a:lnSpc>
                <a:spcPct val="100000"/>
              </a:lnSpc>
              <a:spcBef>
                <a:spcPts val="0"/>
              </a:spcBef>
              <a:buNone/>
            </a:pPr>
            <a:endParaRPr lang="de-DE" sz="20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de-DE" sz="2000" dirty="0">
              <a:latin typeface="Arial" panose="020B0604020202020204" pitchFamily="34" charset="0"/>
              <a:cs typeface="Arial" panose="020B0604020202020204" pitchFamily="34" charset="0"/>
            </a:endParaRPr>
          </a:p>
          <a:p>
            <a:pPr marL="0" indent="0">
              <a:lnSpc>
                <a:spcPct val="100000"/>
              </a:lnSpc>
              <a:spcBef>
                <a:spcPts val="0"/>
              </a:spcBef>
              <a:buNone/>
            </a:pPr>
            <a:endParaRPr lang="de-DE" sz="2000"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de-DE" sz="1400" dirty="0" smtClean="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2"/>
          <a:stretch>
            <a:fillRect/>
          </a:stretch>
        </p:blipFill>
        <p:spPr>
          <a:xfrm>
            <a:off x="1005848" y="2008722"/>
            <a:ext cx="4788560" cy="3106556"/>
          </a:xfrm>
          <a:prstGeom prst="rect">
            <a:avLst/>
          </a:prstGeom>
        </p:spPr>
      </p:pic>
      <p:sp>
        <p:nvSpPr>
          <p:cNvPr id="4" name="Textfeld 3"/>
          <p:cNvSpPr txBox="1"/>
          <p:nvPr/>
        </p:nvSpPr>
        <p:spPr>
          <a:xfrm>
            <a:off x="1005848" y="5129471"/>
            <a:ext cx="770021" cy="338554"/>
          </a:xfrm>
          <a:prstGeom prst="rect">
            <a:avLst/>
          </a:prstGeom>
          <a:noFill/>
        </p:spPr>
        <p:txBody>
          <a:bodyPr wrap="square" rtlCol="0">
            <a:spAutoFit/>
          </a:bodyPr>
          <a:lstStyle/>
          <a:p>
            <a:r>
              <a:rPr lang="de-AT" sz="1600" dirty="0" smtClean="0">
                <a:latin typeface="Arial" panose="020B0604020202020204" pitchFamily="34" charset="0"/>
                <a:cs typeface="Arial" panose="020B0604020202020204" pitchFamily="34" charset="0"/>
              </a:rPr>
              <a:t>wz.de</a:t>
            </a:r>
            <a:endParaRPr lang="de-AT" sz="1600"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3"/>
          <a:stretch>
            <a:fillRect/>
          </a:stretch>
        </p:blipFill>
        <p:spPr>
          <a:xfrm>
            <a:off x="6074732" y="2008722"/>
            <a:ext cx="4217189" cy="3106555"/>
          </a:xfrm>
          <a:prstGeom prst="rect">
            <a:avLst/>
          </a:prstGeom>
        </p:spPr>
      </p:pic>
      <p:sp>
        <p:nvSpPr>
          <p:cNvPr id="6" name="Textfeld 5"/>
          <p:cNvSpPr txBox="1"/>
          <p:nvPr/>
        </p:nvSpPr>
        <p:spPr>
          <a:xfrm>
            <a:off x="8910536" y="5129471"/>
            <a:ext cx="2281508" cy="338554"/>
          </a:xfrm>
          <a:prstGeom prst="rect">
            <a:avLst/>
          </a:prstGeom>
          <a:noFill/>
        </p:spPr>
        <p:txBody>
          <a:bodyPr wrap="square" rtlCol="0">
            <a:spAutoFit/>
          </a:bodyPr>
          <a:lstStyle/>
          <a:p>
            <a:r>
              <a:rPr lang="de-AT" sz="1600" dirty="0">
                <a:latin typeface="Arial" panose="020B0604020202020204" pitchFamily="34" charset="0"/>
                <a:cs typeface="Arial" panose="020B0604020202020204" pitchFamily="34" charset="0"/>
              </a:rPr>
              <a:t>d</a:t>
            </a:r>
            <a:r>
              <a:rPr lang="de-AT" sz="1600" dirty="0" smtClean="0">
                <a:latin typeface="Arial" panose="020B0604020202020204" pitchFamily="34" charset="0"/>
                <a:cs typeface="Arial" panose="020B0604020202020204" pitchFamily="34" charset="0"/>
              </a:rPr>
              <a:t>erstandard.at</a:t>
            </a:r>
            <a:endParaRPr lang="de-A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6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3255" y="70131"/>
            <a:ext cx="2675824" cy="430887"/>
          </a:xfrm>
          <a:prstGeom prst="rect">
            <a:avLst/>
          </a:prstGeom>
        </p:spPr>
        <p:txBody>
          <a:bodyPr wrap="square">
            <a:spAutoFit/>
          </a:bodyPr>
          <a:lstStyle/>
          <a:p>
            <a:pPr>
              <a:spcAft>
                <a:spcPts val="2400"/>
              </a:spcAft>
            </a:pPr>
            <a:r>
              <a:rPr lang="de-DE" sz="2200" dirty="0" smtClean="0">
                <a:solidFill>
                  <a:schemeClr val="accent5">
                    <a:lumMod val="75000"/>
                  </a:schemeClr>
                </a:solidFill>
                <a:latin typeface="Arial" panose="020B0604020202020204" pitchFamily="34" charset="0"/>
                <a:cs typeface="Arial" panose="020B0604020202020204" pitchFamily="34" charset="0"/>
              </a:rPr>
              <a:t>Automobilität</a:t>
            </a:r>
            <a:endParaRPr lang="de-DE" sz="2200" dirty="0">
              <a:solidFill>
                <a:schemeClr val="accent5">
                  <a:lumMod val="75000"/>
                </a:schemeClr>
              </a:solidFill>
              <a:latin typeface="Arial" panose="020B0604020202020204" pitchFamily="34" charset="0"/>
              <a:cs typeface="Arial" panose="020B0604020202020204"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2212619270"/>
              </p:ext>
            </p:extLst>
          </p:nvPr>
        </p:nvGraphicFramePr>
        <p:xfrm>
          <a:off x="356136" y="669684"/>
          <a:ext cx="11636553" cy="6201285"/>
        </p:xfrm>
        <a:graphic>
          <a:graphicData uri="http://schemas.openxmlformats.org/drawingml/2006/table">
            <a:tbl>
              <a:tblPr firstRow="1" firstCol="1" bandRow="1"/>
              <a:tblGrid>
                <a:gridCol w="1790149">
                  <a:extLst>
                    <a:ext uri="{9D8B030D-6E8A-4147-A177-3AD203B41FA5}">
                      <a16:colId xmlns:a16="http://schemas.microsoft.com/office/drawing/2014/main" val="3775480534"/>
                    </a:ext>
                  </a:extLst>
                </a:gridCol>
                <a:gridCol w="1206404">
                  <a:extLst>
                    <a:ext uri="{9D8B030D-6E8A-4147-A177-3AD203B41FA5}">
                      <a16:colId xmlns:a16="http://schemas.microsoft.com/office/drawing/2014/main" val="1873860833"/>
                    </a:ext>
                  </a:extLst>
                </a:gridCol>
                <a:gridCol w="3420000">
                  <a:extLst>
                    <a:ext uri="{9D8B030D-6E8A-4147-A177-3AD203B41FA5}">
                      <a16:colId xmlns:a16="http://schemas.microsoft.com/office/drawing/2014/main" val="3609534872"/>
                    </a:ext>
                  </a:extLst>
                </a:gridCol>
                <a:gridCol w="5220000">
                  <a:extLst>
                    <a:ext uri="{9D8B030D-6E8A-4147-A177-3AD203B41FA5}">
                      <a16:colId xmlns:a16="http://schemas.microsoft.com/office/drawing/2014/main" val="4136438949"/>
                    </a:ext>
                  </a:extLst>
                </a:gridCol>
              </a:tblGrid>
              <a:tr h="494973">
                <a:tc>
                  <a:txBody>
                    <a:bodyPr/>
                    <a:lstStyle/>
                    <a:p>
                      <a:pPr algn="ctr">
                        <a:lnSpc>
                          <a:spcPct val="95000"/>
                        </a:lnSpc>
                        <a:spcBef>
                          <a:spcPts val="100"/>
                        </a:spcBef>
                        <a:spcAft>
                          <a:spcPts val="100"/>
                        </a:spcAft>
                      </a:pPr>
                      <a:r>
                        <a:rPr lang="de-AT" sz="1400" b="1" dirty="0">
                          <a:effectLst/>
                          <a:latin typeface="Arial" panose="020B0604020202020204" pitchFamily="34" charset="0"/>
                          <a:ea typeface="Calibri" panose="020F0502020204030204" pitchFamily="34" charset="0"/>
                          <a:cs typeface="Times New Roman" panose="02020603050405020304" pitchFamily="18" charset="0"/>
                        </a:rPr>
                        <a:t>MIKRO-MESO-MAKRO-STRUKTUR</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b="1" dirty="0">
                          <a:effectLst/>
                          <a:latin typeface="Arial" panose="020B0604020202020204" pitchFamily="34" charset="0"/>
                          <a:ea typeface="Calibri" panose="020F0502020204030204" pitchFamily="34" charset="0"/>
                          <a:cs typeface="Times New Roman" panose="02020603050405020304" pitchFamily="18" charset="0"/>
                        </a:rPr>
                        <a:t>INNERE STRUKTUR</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ZENTRALE  ASPEKTE</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b="1" dirty="0">
                          <a:effectLst/>
                          <a:latin typeface="Arial" panose="020B0604020202020204" pitchFamily="34" charset="0"/>
                          <a:ea typeface="Calibri" panose="020F0502020204030204" pitchFamily="34" charset="0"/>
                          <a:cs typeface="Times New Roman" panose="02020603050405020304" pitchFamily="18" charset="0"/>
                        </a:rPr>
                        <a:t>AUSWIRKUNGEN </a:t>
                      </a: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 AUF  DEN  VERKEHRSRAUM</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648245"/>
                  </a:ext>
                </a:extLst>
              </a:tr>
              <a:tr h="355477">
                <a:tc rowSpan="3">
                  <a:txBody>
                    <a:bodyPr/>
                    <a:lstStyle/>
                    <a:p>
                      <a:pPr>
                        <a:lnSpc>
                          <a:spcPct val="95000"/>
                        </a:lnSpc>
                        <a:spcBef>
                          <a:spcPts val="100"/>
                        </a:spcBef>
                        <a:spcAft>
                          <a:spcPts val="100"/>
                        </a:spcAft>
                      </a:pPr>
                      <a:r>
                        <a:rPr lang="de-AT" sz="1400" b="1" dirty="0">
                          <a:effectLst/>
                          <a:latin typeface="Arial" panose="020B0604020202020204" pitchFamily="34" charset="0"/>
                          <a:ea typeface="Calibri" panose="020F0502020204030204" pitchFamily="34" charset="0"/>
                          <a:cs typeface="Times New Roman" panose="02020603050405020304" pitchFamily="18" charset="0"/>
                        </a:rPr>
                        <a:t>MAKRO </a:t>
                      </a:r>
                      <a:endParaRPr lang="de-AT" sz="1400" b="1"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95000"/>
                        </a:lnSpc>
                        <a:spcBef>
                          <a:spcPts val="100"/>
                        </a:spcBef>
                        <a:spcAft>
                          <a:spcPts val="100"/>
                        </a:spcAft>
                      </a:pP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a:t>
                      </a:r>
                      <a:r>
                        <a:rPr lang="de-AT" sz="1400" b="1" dirty="0">
                          <a:effectLst/>
                          <a:latin typeface="Arial" panose="020B0604020202020204" pitchFamily="34" charset="0"/>
                          <a:ea typeface="Calibri" panose="020F0502020204030204" pitchFamily="34" charset="0"/>
                          <a:cs typeface="Times New Roman" panose="02020603050405020304" pitchFamily="18" charset="0"/>
                        </a:rPr>
                        <a:t>global, </a:t>
                      </a: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Wirtschafts-verbund</a:t>
                      </a:r>
                      <a:r>
                        <a:rPr lang="de-AT" sz="1400" b="1" dirty="0">
                          <a:effectLst/>
                          <a:latin typeface="Arial" panose="020B0604020202020204" pitchFamily="34" charset="0"/>
                          <a:ea typeface="Calibri" panose="020F0502020204030204" pitchFamily="34" charset="0"/>
                          <a:cs typeface="Times New Roman" panose="02020603050405020304" pitchFamily="18" charset="0"/>
                        </a:rPr>
                        <a:t>, national)</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STRUKTUR</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Weltgesellschaft: Ökonomie</a:t>
                      </a:r>
                      <a:r>
                        <a:rPr lang="de-AT" sz="1400" dirty="0">
                          <a:effectLst/>
                          <a:latin typeface="Arial" panose="020B0604020202020204" pitchFamily="34" charset="0"/>
                          <a:ea typeface="Calibri" panose="020F0502020204030204" pitchFamily="34" charset="0"/>
                          <a:cs typeface="Times New Roman" panose="02020603050405020304" pitchFamily="18" charset="0"/>
                        </a:rPr>
                        <a:t>, Politik,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Verwaltung,</a:t>
                      </a:r>
                      <a:r>
                        <a:rPr lang="de-AT" sz="1400" baseline="0" dirty="0" smtClean="0">
                          <a:effectLst/>
                          <a:latin typeface="Arial" panose="020B0604020202020204" pitchFamily="34" charset="0"/>
                          <a:ea typeface="Calibri" panose="020F0502020204030204" pitchFamily="34" charset="0"/>
                          <a:cs typeface="Times New Roman" panose="02020603050405020304" pitchFamily="18" charset="0"/>
                        </a:rPr>
                        <a:t> Demografie</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a:effectLst/>
                          <a:latin typeface="Arial" panose="020B0604020202020204" pitchFamily="34" charset="0"/>
                          <a:ea typeface="Calibri" panose="020F0502020204030204" pitchFamily="34" charset="0"/>
                          <a:cs typeface="Times New Roman" panose="02020603050405020304" pitchFamily="18" charset="0"/>
                        </a:rPr>
                        <a:t>Verkehrswirtschaft (Produktion, Handel, Service), Technologiepolitik, Verkehrsplanung</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541597"/>
                  </a:ext>
                </a:extLst>
              </a:tr>
              <a:tr h="390151">
                <a:tc vMerge="1">
                  <a:txBody>
                    <a:bodyPr/>
                    <a:lstStyle/>
                    <a:p>
                      <a:endParaRPr lang="de-AT"/>
                    </a:p>
                  </a:txBody>
                  <a:tcPr/>
                </a:tc>
                <a:tc>
                  <a:txBody>
                    <a:bodyPr/>
                    <a:lstStyle/>
                    <a:p>
                      <a:pPr algn="ctr">
                        <a:lnSpc>
                          <a:spcPct val="95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HABITUS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Dominante Wertvorstellungen </a:t>
                      </a:r>
                      <a:r>
                        <a:rPr lang="de-AT" sz="1400" dirty="0">
                          <a:effectLst/>
                          <a:latin typeface="Arial" panose="020B0604020202020204" pitchFamily="34" charset="0"/>
                          <a:ea typeface="Calibri" panose="020F0502020204030204" pitchFamily="34" charset="0"/>
                          <a:cs typeface="Times New Roman" panose="02020603050405020304" pitchFamily="18" charset="0"/>
                        </a:rPr>
                        <a:t>(Wettbewerb, Wachstum, Demokratie, sozialer Zusammenhalt, etc.)</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a:effectLst/>
                          <a:latin typeface="Arial" panose="020B0604020202020204" pitchFamily="34" charset="0"/>
                          <a:ea typeface="Calibri" panose="020F0502020204030204" pitchFamily="34" charset="0"/>
                          <a:cs typeface="Times New Roman" panose="02020603050405020304" pitchFamily="18" charset="0"/>
                        </a:rPr>
                        <a:t>Orientierung an Automobilität, Wettbewerb, Systemführerschaft</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837399"/>
                  </a:ext>
                </a:extLst>
              </a:tr>
              <a:tr h="780304">
                <a:tc vMerge="1">
                  <a:txBody>
                    <a:bodyPr/>
                    <a:lstStyle/>
                    <a:p>
                      <a:endParaRPr lang="de-AT"/>
                    </a:p>
                  </a:txBody>
                  <a:tcPr/>
                </a:tc>
                <a:tc>
                  <a:txBody>
                    <a:bodyPr/>
                    <a:lstStyle/>
                    <a:p>
                      <a:pPr algn="ctr">
                        <a:lnSpc>
                          <a:spcPct val="95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PRAXIS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Wirtschaftliche und Politische Regulation: Marktgeschehen</a:t>
                      </a:r>
                      <a:r>
                        <a:rPr lang="de-AT" sz="1400" dirty="0">
                          <a:effectLst/>
                          <a:latin typeface="Arial" panose="020B0604020202020204" pitchFamily="34" charset="0"/>
                          <a:ea typeface="Calibri" panose="020F0502020204030204" pitchFamily="34" charset="0"/>
                          <a:cs typeface="Times New Roman" panose="02020603050405020304" pitchFamily="18" charset="0"/>
                        </a:rPr>
                        <a:t>, Gesetze, Verordnungen, Präferenzen öffentlicher Haushalte</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Verkehrsausbau zu Gunsten der Straße und gegen die Schiene durch Gesetze, Verordnungen, Finanzierung; Forcierung der Automatisierung und Vernetzung</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704526"/>
                  </a:ext>
                </a:extLst>
              </a:tr>
              <a:tr h="585227">
                <a:tc rowSpan="3">
                  <a:txBody>
                    <a:bodyPr/>
                    <a:lstStyle/>
                    <a:p>
                      <a:pPr>
                        <a:lnSpc>
                          <a:spcPct val="95000"/>
                        </a:lnSpc>
                        <a:spcBef>
                          <a:spcPts val="100"/>
                        </a:spcBef>
                        <a:spcAft>
                          <a:spcPts val="100"/>
                        </a:spcAft>
                      </a:pPr>
                      <a:r>
                        <a:rPr lang="de-AT" sz="1400" b="1">
                          <a:effectLst/>
                          <a:latin typeface="Arial" panose="020B0604020202020204" pitchFamily="34" charset="0"/>
                          <a:ea typeface="Calibri" panose="020F0502020204030204" pitchFamily="34" charset="0"/>
                          <a:cs typeface="Times New Roman" panose="02020603050405020304" pitchFamily="18" charset="0"/>
                        </a:rPr>
                        <a:t>MESO (national, regional, lokal)</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a:effectLst/>
                          <a:latin typeface="Arial" panose="020B0604020202020204" pitchFamily="34" charset="0"/>
                          <a:ea typeface="Calibri" panose="020F0502020204030204" pitchFamily="34" charset="0"/>
                          <a:cs typeface="Times New Roman" panose="02020603050405020304" pitchFamily="18" charset="0"/>
                        </a:rPr>
                        <a:t>STRUKTUR</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Produktion von Orten: Wirtschaftsstruktur</a:t>
                      </a:r>
                      <a:r>
                        <a:rPr lang="de-AT" sz="1400" dirty="0">
                          <a:effectLst/>
                          <a:latin typeface="Arial" panose="020B0604020202020204" pitchFamily="34" charset="0"/>
                          <a:ea typeface="Calibri" panose="020F0502020204030204" pitchFamily="34" charset="0"/>
                          <a:cs typeface="Times New Roman" panose="02020603050405020304" pitchFamily="18" charset="0"/>
                        </a:rPr>
                        <a:t>, Verkehrssystem, lokale/regionale Politik und Verwaltung, demografische Struktur</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Verkehrswirtschaft (Produktion, Handel, Service), Technologiepolitik, Verkehrsplanung, regionale Vernetzung</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3972435"/>
                  </a:ext>
                </a:extLst>
              </a:tr>
              <a:tr h="585227">
                <a:tc vMerge="1">
                  <a:txBody>
                    <a:bodyPr/>
                    <a:lstStyle/>
                    <a:p>
                      <a:endParaRPr lang="de-AT"/>
                    </a:p>
                  </a:txBody>
                  <a:tcPr/>
                </a:tc>
                <a:tc>
                  <a:txBody>
                    <a:bodyPr/>
                    <a:lstStyle/>
                    <a:p>
                      <a:pPr algn="ctr">
                        <a:lnSpc>
                          <a:spcPct val="95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HABITUS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Habitus</a:t>
                      </a:r>
                      <a:r>
                        <a:rPr lang="de-AT" sz="1400" baseline="0" dirty="0" smtClean="0">
                          <a:effectLst/>
                          <a:latin typeface="Arial" panose="020B0604020202020204" pitchFamily="34" charset="0"/>
                          <a:ea typeface="Calibri" panose="020F0502020204030204" pitchFamily="34" charset="0"/>
                          <a:cs typeface="Times New Roman" panose="02020603050405020304" pitchFamily="18" charset="0"/>
                        </a:rPr>
                        <a:t> des Ortes: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Wertvorstellungen </a:t>
                      </a:r>
                      <a:r>
                        <a:rPr lang="de-AT" sz="1400" dirty="0">
                          <a:effectLst/>
                          <a:latin typeface="Arial" panose="020B0604020202020204" pitchFamily="34" charset="0"/>
                          <a:ea typeface="Calibri" panose="020F0502020204030204" pitchFamily="34" charset="0"/>
                          <a:cs typeface="Times New Roman" panose="02020603050405020304" pitchFamily="18" charset="0"/>
                        </a:rPr>
                        <a:t>(Wettbewerb, Wachstum, Demokratie, sozialer Zusammenhalt, etc.)</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Orientierung an Automobilität, autogerechter Stadt, Standortsicherung, Erreichbarkeit für Wirtschafts­verkehr</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481292"/>
                  </a:ext>
                </a:extLst>
              </a:tr>
              <a:tr h="536632">
                <a:tc vMerge="1">
                  <a:txBody>
                    <a:bodyPr/>
                    <a:lstStyle/>
                    <a:p>
                      <a:endParaRPr lang="de-AT"/>
                    </a:p>
                  </a:txBody>
                  <a:tcPr/>
                </a:tc>
                <a:tc>
                  <a:txBody>
                    <a:bodyPr/>
                    <a:lstStyle/>
                    <a:p>
                      <a:pPr algn="ctr">
                        <a:lnSpc>
                          <a:spcPct val="95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PRAXIS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Marktgeschehen, Gesetze, Verordnungen, Präferenzen öffentlicher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Haushalte </a:t>
                      </a:r>
                      <a:r>
                        <a:rPr lang="de-AT" sz="1400" dirty="0" smtClean="0">
                          <a:effectLst/>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Verkehrsgeschehen</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Verkehrsausbau zu Gunsten der Straße und gegen die Schiene durch Gesetze, Verordnungen, Finanzierung, Anschluss an das überregionale ÖPV-Netz; Förderung der Mikro-Mobilität; Dominanz der Logistik</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539398"/>
                  </a:ext>
                </a:extLst>
              </a:tr>
              <a:tr h="390151">
                <a:tc rowSpan="3">
                  <a:txBody>
                    <a:bodyPr/>
                    <a:lstStyle/>
                    <a:p>
                      <a:pPr>
                        <a:lnSpc>
                          <a:spcPct val="95000"/>
                        </a:lnSpc>
                        <a:spcBef>
                          <a:spcPts val="100"/>
                        </a:spcBef>
                        <a:spcAft>
                          <a:spcPts val="100"/>
                        </a:spcAft>
                      </a:pPr>
                      <a:r>
                        <a:rPr lang="de-AT" sz="1400" b="1" dirty="0">
                          <a:effectLst/>
                          <a:latin typeface="Arial" panose="020B0604020202020204" pitchFamily="34" charset="0"/>
                          <a:ea typeface="Calibri" panose="020F0502020204030204" pitchFamily="34" charset="0"/>
                          <a:cs typeface="Times New Roman" panose="02020603050405020304" pitchFamily="18" charset="0"/>
                        </a:rPr>
                        <a:t>MIKRO (individuell, soziale Gruppen)</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a:effectLst/>
                          <a:latin typeface="Arial" panose="020B0604020202020204" pitchFamily="34" charset="0"/>
                          <a:ea typeface="Calibri" panose="020F0502020204030204" pitchFamily="34" charset="0"/>
                          <a:cs typeface="Times New Roman" panose="02020603050405020304" pitchFamily="18" charset="0"/>
                        </a:rPr>
                        <a:t>STRUKTUR</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Sozialstruktur (ökonomisch, demografisch),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Zeitstruktur, Soziale</a:t>
                      </a:r>
                      <a:r>
                        <a:rPr lang="de-AT" sz="1400" baseline="0" dirty="0" smtClean="0">
                          <a:effectLst/>
                          <a:latin typeface="Arial" panose="020B0604020202020204" pitchFamily="34" charset="0"/>
                          <a:ea typeface="Calibri" panose="020F0502020204030204" pitchFamily="34" charset="0"/>
                          <a:cs typeface="Times New Roman" panose="02020603050405020304" pitchFamily="18" charset="0"/>
                        </a:rPr>
                        <a:t> Lage</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Einkommen, Zeitbudget, Rolle innerhalb des Haushaltes, Alter, Geschlecht, etc.</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492670"/>
                  </a:ext>
                </a:extLst>
              </a:tr>
              <a:tr h="195076">
                <a:tc vMerge="1">
                  <a:txBody>
                    <a:bodyPr/>
                    <a:lstStyle/>
                    <a:p>
                      <a:endParaRPr lang="de-AT"/>
                    </a:p>
                  </a:txBody>
                  <a:tcPr/>
                </a:tc>
                <a:tc>
                  <a:txBody>
                    <a:bodyPr/>
                    <a:lstStyle/>
                    <a:p>
                      <a:pPr algn="ctr">
                        <a:lnSpc>
                          <a:spcPct val="95000"/>
                        </a:lnSpc>
                        <a:spcBef>
                          <a:spcPts val="100"/>
                        </a:spcBef>
                        <a:spcAft>
                          <a:spcPts val="100"/>
                        </a:spcAft>
                      </a:pPr>
                      <a:r>
                        <a:rPr lang="de-AT" sz="1400">
                          <a:effectLst/>
                          <a:latin typeface="Arial" panose="020B0604020202020204" pitchFamily="34" charset="0"/>
                          <a:ea typeface="Calibri" panose="020F0502020204030204" pitchFamily="34" charset="0"/>
                          <a:cs typeface="Times New Roman" panose="02020603050405020304" pitchFamily="18" charset="0"/>
                        </a:rPr>
                        <a:t>HABITUS</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Wertvorstellungen,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Ziele (soziales Milieu)</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MIV-Orientierung</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081628"/>
                  </a:ext>
                </a:extLst>
              </a:tr>
              <a:tr h="390151">
                <a:tc vMerge="1">
                  <a:txBody>
                    <a:bodyPr/>
                    <a:lstStyle/>
                    <a:p>
                      <a:endParaRPr lang="de-AT"/>
                    </a:p>
                  </a:txBody>
                  <a:tcPr/>
                </a:tc>
                <a:tc>
                  <a:txBody>
                    <a:bodyPr/>
                    <a:lstStyle/>
                    <a:p>
                      <a:pPr algn="ctr">
                        <a:lnSpc>
                          <a:spcPct val="95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PRAXIS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Kommunikatives und interaktives Handeln / Raumbezogenes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Handeln </a:t>
                      </a:r>
                      <a:r>
                        <a:rPr lang="de-AT" sz="1400" dirty="0">
                          <a:effectLst/>
                          <a:latin typeface="Arial" panose="020B0604020202020204" pitchFamily="34" charset="0"/>
                          <a:ea typeface="Calibri" panose="020F0502020204030204" pitchFamily="34" charset="0"/>
                          <a:cs typeface="Times New Roman" panose="02020603050405020304" pitchFamily="18" charset="0"/>
                        </a:rPr>
                        <a:t>(Wege, Fahrten)</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Mobilitätsstil (MIV dominant, gelegentlich ÖPV), Zweit- und Drittwagen</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842923"/>
                  </a:ext>
                </a:extLst>
              </a:tr>
            </a:tbl>
          </a:graphicData>
        </a:graphic>
      </p:graphicFrame>
    </p:spTree>
    <p:extLst>
      <p:ext uri="{BB962C8B-B14F-4D97-AF65-F5344CB8AC3E}">
        <p14:creationId xmlns:p14="http://schemas.microsoft.com/office/powerpoint/2010/main" val="53165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403991288"/>
              </p:ext>
            </p:extLst>
          </p:nvPr>
        </p:nvGraphicFramePr>
        <p:xfrm>
          <a:off x="202130" y="776471"/>
          <a:ext cx="11448000" cy="5993514"/>
        </p:xfrm>
        <a:graphic>
          <a:graphicData uri="http://schemas.openxmlformats.org/drawingml/2006/table">
            <a:tbl>
              <a:tblPr firstRow="1" firstCol="1" bandRow="1"/>
              <a:tblGrid>
                <a:gridCol w="1512000">
                  <a:extLst>
                    <a:ext uri="{9D8B030D-6E8A-4147-A177-3AD203B41FA5}">
                      <a16:colId xmlns:a16="http://schemas.microsoft.com/office/drawing/2014/main" val="2518596812"/>
                    </a:ext>
                  </a:extLst>
                </a:gridCol>
                <a:gridCol w="1260000">
                  <a:extLst>
                    <a:ext uri="{9D8B030D-6E8A-4147-A177-3AD203B41FA5}">
                      <a16:colId xmlns:a16="http://schemas.microsoft.com/office/drawing/2014/main" val="2043242470"/>
                    </a:ext>
                  </a:extLst>
                </a:gridCol>
                <a:gridCol w="3456000">
                  <a:extLst>
                    <a:ext uri="{9D8B030D-6E8A-4147-A177-3AD203B41FA5}">
                      <a16:colId xmlns:a16="http://schemas.microsoft.com/office/drawing/2014/main" val="1597118943"/>
                    </a:ext>
                  </a:extLst>
                </a:gridCol>
                <a:gridCol w="5220000">
                  <a:extLst>
                    <a:ext uri="{9D8B030D-6E8A-4147-A177-3AD203B41FA5}">
                      <a16:colId xmlns:a16="http://schemas.microsoft.com/office/drawing/2014/main" val="60804281"/>
                    </a:ext>
                  </a:extLst>
                </a:gridCol>
              </a:tblGrid>
              <a:tr h="543917">
                <a:tc>
                  <a:txBody>
                    <a:bodyPr/>
                    <a:lstStyle/>
                    <a:p>
                      <a:pPr algn="ctr">
                        <a:lnSpc>
                          <a:spcPct val="95000"/>
                        </a:lnSpc>
                        <a:spcBef>
                          <a:spcPts val="200"/>
                        </a:spcBef>
                        <a:spcAft>
                          <a:spcPts val="200"/>
                        </a:spcAft>
                      </a:pP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MAKRO-MESO-MIKRO-STRUKTUR</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200"/>
                        </a:spcBef>
                        <a:spcAft>
                          <a:spcPts val="200"/>
                        </a:spcAft>
                      </a:pPr>
                      <a:r>
                        <a:rPr lang="de-AT" sz="1400" b="1" dirty="0">
                          <a:effectLst/>
                          <a:latin typeface="Arial" panose="020B0604020202020204" pitchFamily="34" charset="0"/>
                          <a:ea typeface="Calibri" panose="020F0502020204030204" pitchFamily="34" charset="0"/>
                          <a:cs typeface="Times New Roman" panose="02020603050405020304" pitchFamily="18" charset="0"/>
                        </a:rPr>
                        <a:t>INNERE STRUKTUR</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100"/>
                        </a:spcBef>
                        <a:spcAft>
                          <a:spcPts val="100"/>
                        </a:spcAft>
                      </a:pP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ZENTRALE  ASPEKTE</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200"/>
                        </a:spcBef>
                        <a:spcAft>
                          <a:spcPts val="200"/>
                        </a:spcAft>
                      </a:pPr>
                      <a:r>
                        <a:rPr lang="de-AT" sz="1400" b="1" dirty="0">
                          <a:effectLst/>
                          <a:latin typeface="Arial" panose="020B0604020202020204" pitchFamily="34" charset="0"/>
                          <a:ea typeface="Calibri" panose="020F0502020204030204" pitchFamily="34" charset="0"/>
                          <a:cs typeface="Times New Roman" panose="02020603050405020304" pitchFamily="18" charset="0"/>
                        </a:rPr>
                        <a:t>AUSWIRKUNGEN AUF DEN </a:t>
                      </a: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VERKEHRS-RAUM</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563379"/>
                  </a:ext>
                </a:extLst>
              </a:tr>
              <a:tr h="271959">
                <a:tc rowSpan="3">
                  <a:txBody>
                    <a:bodyPr/>
                    <a:lstStyle/>
                    <a:p>
                      <a:pPr>
                        <a:lnSpc>
                          <a:spcPct val="95000"/>
                        </a:lnSpc>
                        <a:spcBef>
                          <a:spcPts val="200"/>
                        </a:spcBef>
                        <a:spcAft>
                          <a:spcPts val="200"/>
                        </a:spcAft>
                      </a:pPr>
                      <a:r>
                        <a:rPr lang="de-AT" sz="1400" b="1" dirty="0">
                          <a:effectLst/>
                          <a:latin typeface="Arial" panose="020B0604020202020204" pitchFamily="34" charset="0"/>
                          <a:ea typeface="Calibri" panose="020F0502020204030204" pitchFamily="34" charset="0"/>
                          <a:cs typeface="Times New Roman" panose="02020603050405020304" pitchFamily="18" charset="0"/>
                        </a:rPr>
                        <a:t>MAKRO (global, </a:t>
                      </a: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Wirtschafts-verbund</a:t>
                      </a:r>
                      <a:r>
                        <a:rPr lang="de-AT" sz="1400" b="1" dirty="0">
                          <a:effectLst/>
                          <a:latin typeface="Arial" panose="020B0604020202020204" pitchFamily="34" charset="0"/>
                          <a:ea typeface="Calibri" panose="020F0502020204030204" pitchFamily="34" charset="0"/>
                          <a:cs typeface="Times New Roman" panose="02020603050405020304" pitchFamily="18" charset="0"/>
                        </a:rPr>
                        <a:t>, national)</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200"/>
                        </a:spcBef>
                        <a:spcAft>
                          <a:spcPts val="2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STRUKTUR</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Weltgesellschaft: Ökonomie</a:t>
                      </a:r>
                      <a:r>
                        <a:rPr lang="de-AT" sz="1400" dirty="0">
                          <a:effectLst/>
                          <a:latin typeface="Arial" panose="020B0604020202020204" pitchFamily="34" charset="0"/>
                          <a:ea typeface="Calibri" panose="020F0502020204030204" pitchFamily="34" charset="0"/>
                          <a:cs typeface="Times New Roman" panose="02020603050405020304" pitchFamily="18" charset="0"/>
                        </a:rPr>
                        <a:t>, Politik,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Verwaltung,</a:t>
                      </a:r>
                      <a:r>
                        <a:rPr lang="de-AT" sz="1400" baseline="0" dirty="0" smtClean="0">
                          <a:effectLst/>
                          <a:latin typeface="Arial" panose="020B0604020202020204" pitchFamily="34" charset="0"/>
                          <a:ea typeface="Calibri" panose="020F0502020204030204" pitchFamily="34" charset="0"/>
                          <a:cs typeface="Times New Roman" panose="02020603050405020304" pitchFamily="18" charset="0"/>
                        </a:rPr>
                        <a:t> Demografie</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200"/>
                        </a:spcBef>
                        <a:spcAft>
                          <a:spcPts val="200"/>
                        </a:spcAft>
                      </a:pPr>
                      <a:r>
                        <a:rPr lang="de-AT" sz="1400">
                          <a:effectLst/>
                          <a:latin typeface="Arial" panose="020B0604020202020204" pitchFamily="34" charset="0"/>
                          <a:ea typeface="Calibri" panose="020F0502020204030204" pitchFamily="34" charset="0"/>
                          <a:cs typeface="Times New Roman" panose="02020603050405020304" pitchFamily="18" charset="0"/>
                        </a:rPr>
                        <a:t>Verkehrswirtschaft (Produktion, Handel, Service), Technologiepolitik, Verkehrsplanung</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837511"/>
                  </a:ext>
                </a:extLst>
              </a:tr>
              <a:tr h="407938">
                <a:tc vMerge="1">
                  <a:txBody>
                    <a:bodyPr/>
                    <a:lstStyle/>
                    <a:p>
                      <a:endParaRPr lang="de-AT"/>
                    </a:p>
                  </a:txBody>
                  <a:tcPr/>
                </a:tc>
                <a:tc>
                  <a:txBody>
                    <a:bodyPr/>
                    <a:lstStyle/>
                    <a:p>
                      <a:pPr algn="ctr">
                        <a:lnSpc>
                          <a:spcPct val="95000"/>
                        </a:lnSpc>
                        <a:spcBef>
                          <a:spcPts val="200"/>
                        </a:spcBef>
                        <a:spcAft>
                          <a:spcPts val="2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HABITUS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Dominante Wertvorstellungen </a:t>
                      </a:r>
                      <a:r>
                        <a:rPr lang="de-AT" sz="1400" dirty="0">
                          <a:effectLst/>
                          <a:latin typeface="Arial" panose="020B0604020202020204" pitchFamily="34" charset="0"/>
                          <a:ea typeface="Calibri" panose="020F0502020204030204" pitchFamily="34" charset="0"/>
                          <a:cs typeface="Times New Roman" panose="02020603050405020304" pitchFamily="18" charset="0"/>
                        </a:rPr>
                        <a:t>(Wettbewerb, Wachstum, Demokratie, sozialer Zusammenhalt, etc.)</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200"/>
                        </a:spcBef>
                        <a:spcAft>
                          <a:spcPts val="200"/>
                        </a:spcAft>
                      </a:pPr>
                      <a:r>
                        <a:rPr lang="de-AT" sz="1400">
                          <a:effectLst/>
                          <a:latin typeface="Arial" panose="020B0604020202020204" pitchFamily="34" charset="0"/>
                          <a:ea typeface="Calibri" panose="020F0502020204030204" pitchFamily="34" charset="0"/>
                          <a:cs typeface="Times New Roman" panose="02020603050405020304" pitchFamily="18" charset="0"/>
                        </a:rPr>
                        <a:t>Klima- und Umweltschutz, Nachhaltigkeit, ‚green economy‘ (EU green Deal); auch ‚greenwashing‘, Wettbewerbs-Orientierung</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502436"/>
                  </a:ext>
                </a:extLst>
              </a:tr>
              <a:tr h="543917">
                <a:tc vMerge="1">
                  <a:txBody>
                    <a:bodyPr/>
                    <a:lstStyle/>
                    <a:p>
                      <a:endParaRPr lang="de-AT"/>
                    </a:p>
                  </a:txBody>
                  <a:tcPr/>
                </a:tc>
                <a:tc>
                  <a:txBody>
                    <a:bodyPr/>
                    <a:lstStyle/>
                    <a:p>
                      <a:pPr algn="ctr">
                        <a:lnSpc>
                          <a:spcPct val="95000"/>
                        </a:lnSpc>
                        <a:spcBef>
                          <a:spcPts val="200"/>
                        </a:spcBef>
                        <a:spcAft>
                          <a:spcPts val="2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PRAXIS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Wirtschaftliche und Politische Regulation: Marktgeschehen</a:t>
                      </a:r>
                      <a:r>
                        <a:rPr lang="de-AT" sz="1400" dirty="0">
                          <a:effectLst/>
                          <a:latin typeface="Arial" panose="020B0604020202020204" pitchFamily="34" charset="0"/>
                          <a:ea typeface="Calibri" panose="020F0502020204030204" pitchFamily="34" charset="0"/>
                          <a:cs typeface="Times New Roman" panose="02020603050405020304" pitchFamily="18" charset="0"/>
                        </a:rPr>
                        <a:t>, Gesetze, Verordnungen, Präferenzen öffentlicher Haushalte</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200"/>
                        </a:spcBef>
                        <a:spcAft>
                          <a:spcPts val="200"/>
                        </a:spcAft>
                      </a:pPr>
                      <a:r>
                        <a:rPr lang="de-AT" sz="1400">
                          <a:effectLst/>
                          <a:latin typeface="Arial" panose="020B0604020202020204" pitchFamily="34" charset="0"/>
                          <a:ea typeface="Calibri" panose="020F0502020204030204" pitchFamily="34" charset="0"/>
                          <a:cs typeface="Times New Roman" panose="02020603050405020304" pitchFamily="18" charset="0"/>
                        </a:rPr>
                        <a:t>Technologieförderung, Digitalisierung, Systemführerschaft, Stand­ortpolitik, post-fossile Treibstoffe, Maßnahmen, um Klimaziele zu erreichen (Paris)</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3161788"/>
                  </a:ext>
                </a:extLst>
              </a:tr>
              <a:tr h="543917">
                <a:tc rowSpan="3">
                  <a:txBody>
                    <a:bodyPr/>
                    <a:lstStyle/>
                    <a:p>
                      <a:pPr>
                        <a:lnSpc>
                          <a:spcPct val="95000"/>
                        </a:lnSpc>
                        <a:spcBef>
                          <a:spcPts val="200"/>
                        </a:spcBef>
                        <a:spcAft>
                          <a:spcPts val="200"/>
                        </a:spcAft>
                      </a:pPr>
                      <a:r>
                        <a:rPr lang="de-AT" sz="1400" b="1">
                          <a:effectLst/>
                          <a:latin typeface="Arial" panose="020B0604020202020204" pitchFamily="34" charset="0"/>
                          <a:ea typeface="Calibri" panose="020F0502020204030204" pitchFamily="34" charset="0"/>
                          <a:cs typeface="Times New Roman" panose="02020603050405020304" pitchFamily="18" charset="0"/>
                        </a:rPr>
                        <a:t>MESO (national, regional, lokal)</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200"/>
                        </a:spcBef>
                        <a:spcAft>
                          <a:spcPts val="200"/>
                        </a:spcAft>
                      </a:pPr>
                      <a:r>
                        <a:rPr lang="de-AT" sz="1400">
                          <a:effectLst/>
                          <a:latin typeface="Arial" panose="020B0604020202020204" pitchFamily="34" charset="0"/>
                          <a:ea typeface="Calibri" panose="020F0502020204030204" pitchFamily="34" charset="0"/>
                          <a:cs typeface="Times New Roman" panose="02020603050405020304" pitchFamily="18" charset="0"/>
                        </a:rPr>
                        <a:t>STRUKTUR</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Produktion von Orten: Wirtschaftsstruktur</a:t>
                      </a:r>
                      <a:r>
                        <a:rPr lang="de-AT" sz="1400" dirty="0">
                          <a:effectLst/>
                          <a:latin typeface="Arial" panose="020B0604020202020204" pitchFamily="34" charset="0"/>
                          <a:ea typeface="Calibri" panose="020F0502020204030204" pitchFamily="34" charset="0"/>
                          <a:cs typeface="Times New Roman" panose="02020603050405020304" pitchFamily="18" charset="0"/>
                        </a:rPr>
                        <a:t>, Verkehrssystem, lokale/regionale Politik und Verwaltung, demografische Struktur</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200"/>
                        </a:spcBef>
                        <a:spcAft>
                          <a:spcPts val="200"/>
                        </a:spcAft>
                      </a:pPr>
                      <a:r>
                        <a:rPr lang="de-AT" sz="1400">
                          <a:effectLst/>
                          <a:latin typeface="Arial" panose="020B0604020202020204" pitchFamily="34" charset="0"/>
                          <a:ea typeface="Calibri" panose="020F0502020204030204" pitchFamily="34" charset="0"/>
                          <a:cs typeface="Times New Roman" panose="02020603050405020304" pitchFamily="18" charset="0"/>
                        </a:rPr>
                        <a:t>Verkehrswirtschaft (Produktion, Handel, Service), Technologiepolitik, Verkehrsplanung / ageing society, Polarisierung der Einkommen und Vermögen / deliberative Politik</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595719"/>
                  </a:ext>
                </a:extLst>
              </a:tr>
              <a:tr h="407938">
                <a:tc vMerge="1">
                  <a:txBody>
                    <a:bodyPr/>
                    <a:lstStyle/>
                    <a:p>
                      <a:endParaRPr lang="de-AT"/>
                    </a:p>
                  </a:txBody>
                  <a:tcPr/>
                </a:tc>
                <a:tc>
                  <a:txBody>
                    <a:bodyPr/>
                    <a:lstStyle/>
                    <a:p>
                      <a:pPr algn="ctr">
                        <a:lnSpc>
                          <a:spcPct val="95000"/>
                        </a:lnSpc>
                        <a:spcBef>
                          <a:spcPts val="200"/>
                        </a:spcBef>
                        <a:spcAft>
                          <a:spcPts val="2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HABITUS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Habitus</a:t>
                      </a:r>
                      <a:r>
                        <a:rPr lang="de-AT" sz="1400" baseline="0" dirty="0" smtClean="0">
                          <a:effectLst/>
                          <a:latin typeface="Arial" panose="020B0604020202020204" pitchFamily="34" charset="0"/>
                          <a:ea typeface="Calibri" panose="020F0502020204030204" pitchFamily="34" charset="0"/>
                          <a:cs typeface="Times New Roman" panose="02020603050405020304" pitchFamily="18" charset="0"/>
                        </a:rPr>
                        <a:t> des Ortes: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Wertvorstellungen </a:t>
                      </a:r>
                      <a:r>
                        <a:rPr lang="de-AT" sz="1400" dirty="0">
                          <a:effectLst/>
                          <a:latin typeface="Arial" panose="020B0604020202020204" pitchFamily="34" charset="0"/>
                          <a:ea typeface="Calibri" panose="020F0502020204030204" pitchFamily="34" charset="0"/>
                          <a:cs typeface="Times New Roman" panose="02020603050405020304" pitchFamily="18" charset="0"/>
                        </a:rPr>
                        <a:t>(Wettbewerb, Wachstum, Demokratie, sozialer Zusammenhalt, etc.)</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200"/>
                        </a:spcBef>
                        <a:spcAft>
                          <a:spcPts val="2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Orientierung am Klima- und Umweltschutz, an Nachhaltigkeit, Kooperation, Partizipation, ‚</a:t>
                      </a:r>
                      <a:r>
                        <a:rPr lang="de-AT" sz="1400" dirty="0" err="1">
                          <a:effectLst/>
                          <a:latin typeface="Arial" panose="020B0604020202020204" pitchFamily="34" charset="0"/>
                          <a:ea typeface="Calibri" panose="020F0502020204030204" pitchFamily="34" charset="0"/>
                          <a:cs typeface="Times New Roman" panose="02020603050405020304" pitchFamily="18" charset="0"/>
                        </a:rPr>
                        <a:t>green</a:t>
                      </a:r>
                      <a:r>
                        <a:rPr lang="de-AT" sz="1400" dirty="0">
                          <a:effectLst/>
                          <a:latin typeface="Arial" panose="020B0604020202020204" pitchFamily="34" charset="0"/>
                          <a:ea typeface="Calibri" panose="020F0502020204030204" pitchFamily="34" charset="0"/>
                          <a:cs typeface="Times New Roman" panose="02020603050405020304" pitchFamily="18" charset="0"/>
                        </a:rPr>
                        <a:t> </a:t>
                      </a:r>
                      <a:r>
                        <a:rPr lang="de-AT" sz="1400" dirty="0" err="1">
                          <a:effectLst/>
                          <a:latin typeface="Arial" panose="020B0604020202020204" pitchFamily="34" charset="0"/>
                          <a:ea typeface="Calibri" panose="020F0502020204030204" pitchFamily="34" charset="0"/>
                          <a:cs typeface="Times New Roman" panose="02020603050405020304" pitchFamily="18" charset="0"/>
                        </a:rPr>
                        <a:t>economy</a:t>
                      </a:r>
                      <a:r>
                        <a:rPr lang="de-AT" sz="1400" dirty="0">
                          <a:effectLst/>
                          <a:latin typeface="Arial" panose="020B0604020202020204" pitchFamily="34" charset="0"/>
                          <a:ea typeface="Calibri" panose="020F0502020204030204" pitchFamily="34" charset="0"/>
                          <a:cs typeface="Times New Roman" panose="02020603050405020304" pitchFamily="18" charset="0"/>
                        </a:rPr>
                        <a:t>‘ (auch ‚</a:t>
                      </a:r>
                      <a:r>
                        <a:rPr lang="de-AT" sz="1400" dirty="0" err="1">
                          <a:effectLst/>
                          <a:latin typeface="Arial" panose="020B0604020202020204" pitchFamily="34" charset="0"/>
                          <a:ea typeface="Calibri" panose="020F0502020204030204" pitchFamily="34" charset="0"/>
                          <a:cs typeface="Times New Roman" panose="02020603050405020304" pitchFamily="18" charset="0"/>
                        </a:rPr>
                        <a:t>greenwashing</a:t>
                      </a:r>
                      <a:r>
                        <a:rPr lang="de-AT" sz="1400" dirty="0">
                          <a:effectLst/>
                          <a:latin typeface="Arial" panose="020B0604020202020204" pitchFamily="34" charset="0"/>
                          <a:ea typeface="Calibri" panose="020F0502020204030204" pitchFamily="34" charset="0"/>
                          <a:cs typeface="Times New Roman" panose="02020603050405020304" pitchFamily="18" charset="0"/>
                        </a:rPr>
                        <a:t>‘)</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563156"/>
                  </a:ext>
                </a:extLst>
              </a:tr>
              <a:tr h="543917">
                <a:tc vMerge="1">
                  <a:txBody>
                    <a:bodyPr/>
                    <a:lstStyle/>
                    <a:p>
                      <a:endParaRPr lang="de-AT"/>
                    </a:p>
                  </a:txBody>
                  <a:tcPr/>
                </a:tc>
                <a:tc>
                  <a:txBody>
                    <a:bodyPr/>
                    <a:lstStyle/>
                    <a:p>
                      <a:pPr algn="ctr">
                        <a:lnSpc>
                          <a:spcPct val="95000"/>
                        </a:lnSpc>
                        <a:spcBef>
                          <a:spcPts val="200"/>
                        </a:spcBef>
                        <a:spcAft>
                          <a:spcPts val="200"/>
                        </a:spcAft>
                      </a:pPr>
                      <a:r>
                        <a:rPr lang="de-AT" sz="1400">
                          <a:effectLst/>
                          <a:latin typeface="Arial" panose="020B0604020202020204" pitchFamily="34" charset="0"/>
                          <a:ea typeface="Calibri" panose="020F0502020204030204" pitchFamily="34" charset="0"/>
                          <a:cs typeface="Times New Roman" panose="02020603050405020304" pitchFamily="18" charset="0"/>
                        </a:rPr>
                        <a:t>PRAXIS</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Marktgeschehen, Gesetze, Verordnungen, Präferenzen öffentlicher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Haushalte </a:t>
                      </a:r>
                      <a:r>
                        <a:rPr lang="de-AT" sz="1400" dirty="0" smtClean="0">
                          <a:effectLst/>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Verkehrsgeschehen</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200"/>
                        </a:spcBef>
                        <a:spcAft>
                          <a:spcPts val="2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Verkehrsausbau zu Gunsten des ÖPV und der aktiven Mobilität; Organisation der ersten und letzten Meile, </a:t>
                      </a:r>
                      <a:r>
                        <a:rPr lang="de-AT" sz="1400" dirty="0" err="1">
                          <a:effectLst/>
                          <a:latin typeface="Arial" panose="020B0604020202020204" pitchFamily="34" charset="0"/>
                          <a:ea typeface="Calibri" panose="020F0502020204030204" pitchFamily="34" charset="0"/>
                          <a:cs typeface="Times New Roman" panose="02020603050405020304" pitchFamily="18" charset="0"/>
                        </a:rPr>
                        <a:t>MaaS</a:t>
                      </a:r>
                      <a:r>
                        <a:rPr lang="de-AT" sz="1400" dirty="0">
                          <a:effectLst/>
                          <a:latin typeface="Arial" panose="020B0604020202020204" pitchFamily="34" charset="0"/>
                          <a:ea typeface="Calibri" panose="020F0502020204030204" pitchFamily="34" charset="0"/>
                          <a:cs typeface="Times New Roman" panose="02020603050405020304" pitchFamily="18" charset="0"/>
                        </a:rPr>
                        <a:t>, Mikro-Mobilität; Multi-Modalitäts-Apps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379769"/>
                  </a:ext>
                </a:extLst>
              </a:tr>
              <a:tr h="543917">
                <a:tc rowSpan="3">
                  <a:txBody>
                    <a:bodyPr/>
                    <a:lstStyle/>
                    <a:p>
                      <a:pPr>
                        <a:lnSpc>
                          <a:spcPct val="95000"/>
                        </a:lnSpc>
                        <a:spcBef>
                          <a:spcPts val="200"/>
                        </a:spcBef>
                        <a:spcAft>
                          <a:spcPts val="200"/>
                        </a:spcAft>
                      </a:pPr>
                      <a:r>
                        <a:rPr lang="de-AT" sz="1400" b="1" dirty="0">
                          <a:effectLst/>
                          <a:latin typeface="Arial" panose="020B0604020202020204" pitchFamily="34" charset="0"/>
                          <a:ea typeface="Calibri" panose="020F0502020204030204" pitchFamily="34" charset="0"/>
                          <a:cs typeface="Times New Roman" panose="02020603050405020304" pitchFamily="18" charset="0"/>
                        </a:rPr>
                        <a:t>MIKRO (individuell, soziale Gruppen)</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200"/>
                        </a:spcBef>
                        <a:spcAft>
                          <a:spcPts val="200"/>
                        </a:spcAft>
                      </a:pPr>
                      <a:r>
                        <a:rPr lang="de-AT" sz="1400">
                          <a:effectLst/>
                          <a:latin typeface="Arial" panose="020B0604020202020204" pitchFamily="34" charset="0"/>
                          <a:ea typeface="Calibri" panose="020F0502020204030204" pitchFamily="34" charset="0"/>
                          <a:cs typeface="Times New Roman" panose="02020603050405020304" pitchFamily="18" charset="0"/>
                        </a:rPr>
                        <a:t>STRUKTUR</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Sozialstruktur (ökonomisch, demografisch),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Zeitstruktur, Soziale</a:t>
                      </a:r>
                      <a:r>
                        <a:rPr lang="de-AT" sz="1400" baseline="0" dirty="0" smtClean="0">
                          <a:effectLst/>
                          <a:latin typeface="Arial" panose="020B0604020202020204" pitchFamily="34" charset="0"/>
                          <a:ea typeface="Calibri" panose="020F0502020204030204" pitchFamily="34" charset="0"/>
                          <a:cs typeface="Times New Roman" panose="02020603050405020304" pitchFamily="18" charset="0"/>
                        </a:rPr>
                        <a:t> Lage</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200"/>
                        </a:spcBef>
                        <a:spcAft>
                          <a:spcPts val="2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Einkommen, Zeitbudget, Rolle innerhalb des Haushaltes, Alter, Geschlecht, etc. Kulturelles Kapital gewinnt relativ gegenüber dem ökonomischen, aktive Beeinflussung der </a:t>
                      </a:r>
                      <a:r>
                        <a:rPr lang="de-AT" sz="1400" dirty="0" err="1">
                          <a:effectLst/>
                          <a:latin typeface="Arial" panose="020B0604020202020204" pitchFamily="34" charset="0"/>
                          <a:ea typeface="Calibri" panose="020F0502020204030204" pitchFamily="34" charset="0"/>
                          <a:cs typeface="Times New Roman" panose="02020603050405020304" pitchFamily="18" charset="0"/>
                        </a:rPr>
                        <a:t>peers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655534"/>
                  </a:ext>
                </a:extLst>
              </a:tr>
              <a:tr h="135979">
                <a:tc vMerge="1">
                  <a:txBody>
                    <a:bodyPr/>
                    <a:lstStyle/>
                    <a:p>
                      <a:endParaRPr lang="de-AT"/>
                    </a:p>
                  </a:txBody>
                  <a:tcPr/>
                </a:tc>
                <a:tc>
                  <a:txBody>
                    <a:bodyPr/>
                    <a:lstStyle/>
                    <a:p>
                      <a:pPr algn="ctr">
                        <a:lnSpc>
                          <a:spcPct val="95000"/>
                        </a:lnSpc>
                        <a:spcBef>
                          <a:spcPts val="200"/>
                        </a:spcBef>
                        <a:spcAft>
                          <a:spcPts val="200"/>
                        </a:spcAft>
                      </a:pPr>
                      <a:r>
                        <a:rPr lang="de-AT" sz="1400">
                          <a:effectLst/>
                          <a:latin typeface="Arial" panose="020B0604020202020204" pitchFamily="34" charset="0"/>
                          <a:ea typeface="Calibri" panose="020F0502020204030204" pitchFamily="34" charset="0"/>
                          <a:cs typeface="Times New Roman" panose="02020603050405020304" pitchFamily="18" charset="0"/>
                        </a:rPr>
                        <a:t>HABITUS</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Wertvorstellungen,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Ziele (soziales Milieu)</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200"/>
                        </a:spcBef>
                        <a:spcAft>
                          <a:spcPts val="2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umwelt- und klimabewusst, Entschleunigung</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196232"/>
                  </a:ext>
                </a:extLst>
              </a:tr>
              <a:tr h="407938">
                <a:tc vMerge="1">
                  <a:txBody>
                    <a:bodyPr/>
                    <a:lstStyle/>
                    <a:p>
                      <a:endParaRPr lang="de-AT"/>
                    </a:p>
                  </a:txBody>
                  <a:tcPr/>
                </a:tc>
                <a:tc>
                  <a:txBody>
                    <a:bodyPr/>
                    <a:lstStyle/>
                    <a:p>
                      <a:pPr algn="ctr">
                        <a:lnSpc>
                          <a:spcPct val="95000"/>
                        </a:lnSpc>
                        <a:spcBef>
                          <a:spcPts val="200"/>
                        </a:spcBef>
                        <a:spcAft>
                          <a:spcPts val="2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PRAXIS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DE" sz="1400" dirty="0" smtClean="0">
                          <a:effectLst/>
                          <a:latin typeface="Arial" panose="020B0604020202020204" pitchFamily="34" charset="0"/>
                          <a:ea typeface="Calibri" panose="020F0502020204030204" pitchFamily="34" charset="0"/>
                          <a:cs typeface="Times New Roman" panose="02020603050405020304" pitchFamily="18" charset="0"/>
                        </a:rPr>
                        <a:t>Kommunikatives und interaktives Handeln / Raumbezogenes Handeln (Wege, Fahrten)</a:t>
                      </a: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Bef>
                          <a:spcPts val="200"/>
                        </a:spcBef>
                        <a:spcAft>
                          <a:spcPts val="2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möglichst autofreie Multimodalität, Orientieren an den „3 v“, Konsum an regionalen und saisonalen Gütern ausgerichtet, weniger Fleischkonsum</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984495"/>
                  </a:ext>
                </a:extLst>
              </a:tr>
            </a:tbl>
          </a:graphicData>
        </a:graphic>
      </p:graphicFrame>
      <p:sp>
        <p:nvSpPr>
          <p:cNvPr id="3" name="Rechteck 2"/>
          <p:cNvSpPr/>
          <p:nvPr/>
        </p:nvSpPr>
        <p:spPr>
          <a:xfrm>
            <a:off x="173255" y="70131"/>
            <a:ext cx="2675824" cy="430887"/>
          </a:xfrm>
          <a:prstGeom prst="rect">
            <a:avLst/>
          </a:prstGeom>
        </p:spPr>
        <p:txBody>
          <a:bodyPr wrap="square">
            <a:spAutoFit/>
          </a:bodyPr>
          <a:lstStyle/>
          <a:p>
            <a:pPr>
              <a:spcAft>
                <a:spcPts val="2400"/>
              </a:spcAft>
            </a:pPr>
            <a:r>
              <a:rPr lang="de-DE" sz="2200" dirty="0" smtClean="0">
                <a:solidFill>
                  <a:schemeClr val="accent5">
                    <a:lumMod val="75000"/>
                  </a:schemeClr>
                </a:solidFill>
                <a:latin typeface="Arial" panose="020B0604020202020204" pitchFamily="34" charset="0"/>
                <a:cs typeface="Arial" panose="020B0604020202020204" pitchFamily="34" charset="0"/>
              </a:rPr>
              <a:t>Verkehrswende</a:t>
            </a:r>
            <a:endParaRPr lang="de-DE" sz="22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5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0" y="69215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ea typeface="MS Gothic" panose="020B0609070205080204" pitchFamily="49" charset="-128"/>
              </a:defRPr>
            </a:lvl1pPr>
            <a:lvl2pPr marL="742950" indent="-285750" eaLnBrk="0" hangingPunct="0">
              <a:defRPr>
                <a:solidFill>
                  <a:schemeClr val="bg1"/>
                </a:solidFill>
                <a:latin typeface="Arial" panose="020B0604020202020204" pitchFamily="34" charset="0"/>
                <a:ea typeface="MS Gothic" panose="020B0609070205080204" pitchFamily="49" charset="-128"/>
              </a:defRPr>
            </a:lvl2pPr>
            <a:lvl3pPr marL="1143000" indent="-228600" eaLnBrk="0" hangingPunct="0">
              <a:defRPr>
                <a:solidFill>
                  <a:schemeClr val="bg1"/>
                </a:solidFill>
                <a:latin typeface="Arial" panose="020B0604020202020204" pitchFamily="34" charset="0"/>
                <a:ea typeface="MS Gothic" panose="020B0609070205080204" pitchFamily="49" charset="-128"/>
              </a:defRPr>
            </a:lvl3pPr>
            <a:lvl4pPr marL="1600200" indent="-228600" eaLnBrk="0" hangingPunct="0">
              <a:defRPr>
                <a:solidFill>
                  <a:schemeClr val="bg1"/>
                </a:solidFill>
                <a:latin typeface="Arial" panose="020B0604020202020204" pitchFamily="34" charset="0"/>
                <a:ea typeface="MS Gothic" panose="020B0609070205080204" pitchFamily="49" charset="-128"/>
              </a:defRPr>
            </a:lvl4pPr>
            <a:lvl5pPr marL="2057400" indent="-228600" eaLnBrk="0" hangingPunct="0">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9pPr>
          </a:lstStyle>
          <a:p>
            <a:pPr eaLnBrk="1" hangingPunct="1"/>
            <a:endParaRPr lang="de-DE" altLang="de-DE" b="1">
              <a:solidFill>
                <a:schemeClr val="tx1"/>
              </a:solidFill>
            </a:endParaRPr>
          </a:p>
        </p:txBody>
      </p:sp>
      <p:sp>
        <p:nvSpPr>
          <p:cNvPr id="13315" name="Text Box 3"/>
          <p:cNvSpPr txBox="1">
            <a:spLocks noChangeArrowheads="1"/>
          </p:cNvSpPr>
          <p:nvPr/>
        </p:nvSpPr>
        <p:spPr bwMode="auto">
          <a:xfrm>
            <a:off x="3429000" y="1295401"/>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ea typeface="MS Gothic" panose="020B0609070205080204" pitchFamily="49" charset="-128"/>
              </a:defRPr>
            </a:lvl1pPr>
            <a:lvl2pPr marL="742950" indent="-285750" eaLnBrk="0" hangingPunct="0">
              <a:defRPr>
                <a:solidFill>
                  <a:schemeClr val="bg1"/>
                </a:solidFill>
                <a:latin typeface="Arial" panose="020B0604020202020204" pitchFamily="34" charset="0"/>
                <a:ea typeface="MS Gothic" panose="020B0609070205080204" pitchFamily="49" charset="-128"/>
              </a:defRPr>
            </a:lvl2pPr>
            <a:lvl3pPr marL="1143000" indent="-228600" eaLnBrk="0" hangingPunct="0">
              <a:defRPr>
                <a:solidFill>
                  <a:schemeClr val="bg1"/>
                </a:solidFill>
                <a:latin typeface="Arial" panose="020B0604020202020204" pitchFamily="34" charset="0"/>
                <a:ea typeface="MS Gothic" panose="020B0609070205080204" pitchFamily="49" charset="-128"/>
              </a:defRPr>
            </a:lvl3pPr>
            <a:lvl4pPr marL="1600200" indent="-228600" eaLnBrk="0" hangingPunct="0">
              <a:defRPr>
                <a:solidFill>
                  <a:schemeClr val="bg1"/>
                </a:solidFill>
                <a:latin typeface="Arial" panose="020B0604020202020204" pitchFamily="34" charset="0"/>
                <a:ea typeface="MS Gothic" panose="020B0609070205080204" pitchFamily="49" charset="-128"/>
              </a:defRPr>
            </a:lvl4pPr>
            <a:lvl5pPr marL="2057400" indent="-228600" eaLnBrk="0" hangingPunct="0">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9pPr>
          </a:lstStyle>
          <a:p>
            <a:pPr algn="ctr" eaLnBrk="1" hangingPunct="1">
              <a:buClr>
                <a:srgbClr val="F67C02"/>
              </a:buClr>
              <a:buSzPct val="120000"/>
              <a:buFont typeface="Wingdings" panose="05000000000000000000" pitchFamily="2" charset="2"/>
              <a:buNone/>
            </a:pPr>
            <a:endParaRPr lang="de-DE" altLang="de-DE">
              <a:solidFill>
                <a:schemeClr val="tx1"/>
              </a:solidFill>
            </a:endParaRPr>
          </a:p>
        </p:txBody>
      </p:sp>
      <p:graphicFrame>
        <p:nvGraphicFramePr>
          <p:cNvPr id="620609" name="Group 65"/>
          <p:cNvGraphicFramePr>
            <a:graphicFrameLocks noGrp="1"/>
          </p:cNvGraphicFramePr>
          <p:nvPr/>
        </p:nvGraphicFramePr>
        <p:xfrm>
          <a:off x="1881188" y="857250"/>
          <a:ext cx="8316912" cy="5883276"/>
        </p:xfrm>
        <a:graphic>
          <a:graphicData uri="http://schemas.openxmlformats.org/drawingml/2006/table">
            <a:tbl>
              <a:tblPr/>
              <a:tblGrid>
                <a:gridCol w="1728787">
                  <a:extLst>
                    <a:ext uri="{9D8B030D-6E8A-4147-A177-3AD203B41FA5}">
                      <a16:colId xmlns:a16="http://schemas.microsoft.com/office/drawing/2014/main" val="20000"/>
                    </a:ext>
                  </a:extLst>
                </a:gridCol>
                <a:gridCol w="2232025">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3348037">
                  <a:extLst>
                    <a:ext uri="{9D8B030D-6E8A-4147-A177-3AD203B41FA5}">
                      <a16:colId xmlns:a16="http://schemas.microsoft.com/office/drawing/2014/main" val="20003"/>
                    </a:ext>
                  </a:extLst>
                </a:gridCol>
              </a:tblGrid>
              <a:tr h="579183">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de-AT" sz="1600" b="1" i="0" u="none" strike="noStrike" cap="none" normalizeH="0" baseline="0" dirty="0" smtClean="0">
                          <a:ln>
                            <a:noFill/>
                          </a:ln>
                          <a:solidFill>
                            <a:schemeClr val="tx2"/>
                          </a:solidFill>
                          <a:effectLst/>
                          <a:latin typeface="Arial" charset="0"/>
                        </a:rPr>
                        <a:t>Level </a:t>
                      </a:r>
                      <a:r>
                        <a:rPr kumimoji="0" lang="de-AT" sz="1600" b="1" i="0" u="none" strike="noStrike" cap="none" normalizeH="0" baseline="0" dirty="0" err="1" smtClean="0">
                          <a:ln>
                            <a:noFill/>
                          </a:ln>
                          <a:solidFill>
                            <a:schemeClr val="tx2"/>
                          </a:solidFill>
                          <a:effectLst/>
                          <a:latin typeface="Arial" charset="0"/>
                        </a:rPr>
                        <a:t>of</a:t>
                      </a:r>
                      <a:r>
                        <a:rPr kumimoji="0" lang="de-AT" sz="1600" b="1" i="0" u="none" strike="noStrike" cap="none" normalizeH="0" baseline="0" dirty="0" smtClean="0">
                          <a:ln>
                            <a:noFill/>
                          </a:ln>
                          <a:solidFill>
                            <a:schemeClr val="tx2"/>
                          </a:solidFill>
                          <a:effectLst/>
                          <a:latin typeface="Arial" charset="0"/>
                        </a:rPr>
                        <a:t> Aggregation</a:t>
                      </a:r>
                      <a:endParaRPr kumimoji="0" lang="de-DE" sz="1600" b="1" i="0" u="none" strike="noStrike" cap="none" normalizeH="0" baseline="0" dirty="0" smtClean="0">
                        <a:ln>
                          <a:noFill/>
                        </a:ln>
                        <a:solidFill>
                          <a:schemeClr val="tx2"/>
                        </a:solidFill>
                        <a:effectLst/>
                        <a:latin typeface="Arial" charset="0"/>
                      </a:endParaRPr>
                    </a:p>
                  </a:txBody>
                  <a:tcPr marT="45725" marB="4572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de-AT" sz="1600" b="1" i="0" u="none" strike="noStrike" cap="none" normalizeH="0" baseline="0" smtClean="0">
                          <a:ln>
                            <a:noFill/>
                          </a:ln>
                          <a:solidFill>
                            <a:schemeClr val="tx2"/>
                          </a:solidFill>
                          <a:effectLst/>
                          <a:latin typeface="Arial" charset="0"/>
                        </a:rPr>
                        <a:t>General Processes</a:t>
                      </a:r>
                      <a:endParaRPr kumimoji="0" lang="de-DE" sz="1600" b="1" i="0" u="none" strike="noStrike" cap="none" normalizeH="0" baseline="0" smtClean="0">
                        <a:ln>
                          <a:noFill/>
                        </a:ln>
                        <a:solidFill>
                          <a:schemeClr val="tx2"/>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de-AT" sz="1600" b="1" i="0" u="none" strike="noStrike" cap="none" normalizeH="0" baseline="0" smtClean="0">
                          <a:ln>
                            <a:noFill/>
                          </a:ln>
                          <a:solidFill>
                            <a:schemeClr val="tx2"/>
                          </a:solidFill>
                          <a:effectLst/>
                          <a:latin typeface="Arial" charset="0"/>
                        </a:rPr>
                        <a:t>Sub-level</a:t>
                      </a:r>
                      <a:endParaRPr kumimoji="0" lang="de-DE" sz="1600" b="1" i="0" u="none" strike="noStrike" cap="none" normalizeH="0" baseline="0" smtClean="0">
                        <a:ln>
                          <a:noFill/>
                        </a:ln>
                        <a:solidFill>
                          <a:schemeClr val="tx2"/>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de-AT" sz="1600" b="1" i="0" u="none" strike="noStrike" cap="none" normalizeH="0" baseline="0" smtClean="0">
                          <a:ln>
                            <a:noFill/>
                          </a:ln>
                          <a:solidFill>
                            <a:schemeClr val="tx2"/>
                          </a:solidFill>
                          <a:effectLst/>
                          <a:latin typeface="Arial" charset="0"/>
                        </a:rPr>
                        <a:t>Specific Processes</a:t>
                      </a:r>
                      <a:endParaRPr kumimoji="0" lang="de-DE" sz="1600" b="1" i="0" u="none" strike="noStrike" cap="none" normalizeH="0" baseline="0" smtClean="0">
                        <a:ln>
                          <a:noFill/>
                        </a:ln>
                        <a:solidFill>
                          <a:schemeClr val="tx2"/>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518216">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reproduction of societies</a:t>
                      </a:r>
                      <a:endParaRPr kumimoji="0" lang="de-DE" sz="1400" b="0" i="0" u="none" strike="noStrike" cap="none" normalizeH="0" baseline="0" smtClean="0">
                        <a:ln>
                          <a:noFill/>
                        </a:ln>
                        <a:solidFill>
                          <a:srgbClr val="FFFFFF"/>
                        </a:solidFill>
                        <a:effectLst/>
                        <a:latin typeface="Arial" charset="0"/>
                      </a:endParaRPr>
                    </a:p>
                  </a:txBody>
                  <a:tcPr marT="45725" marB="45725"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SOCIETIES</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Structure-Structure</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international division of labour / globalisation</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5F5F5F"/>
                    </a:solidFill>
                  </a:tcPr>
                </a:tc>
                <a:extLst>
                  <a:ext uri="{0D108BD9-81ED-4DB2-BD59-A6C34878D82A}">
                    <a16:rowId xmlns:a16="http://schemas.microsoft.com/office/drawing/2014/main" val="10001"/>
                  </a:ext>
                </a:extLst>
              </a:tr>
              <a:tr h="518216">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dirty="0" smtClean="0">
                          <a:ln>
                            <a:noFill/>
                          </a:ln>
                          <a:solidFill>
                            <a:srgbClr val="FFFFFF"/>
                          </a:solidFill>
                          <a:effectLst/>
                          <a:latin typeface="Arial" charset="0"/>
                        </a:rPr>
                        <a:t>(</a:t>
                      </a:r>
                      <a:r>
                        <a:rPr kumimoji="0" lang="de-AT" sz="1400" b="0" i="0" u="none" strike="noStrike" cap="none" normalizeH="0" baseline="0" dirty="0" err="1" smtClean="0">
                          <a:ln>
                            <a:noFill/>
                          </a:ln>
                          <a:solidFill>
                            <a:srgbClr val="FFFFFF"/>
                          </a:solidFill>
                          <a:effectLst/>
                          <a:latin typeface="Arial" charset="0"/>
                        </a:rPr>
                        <a:t>Structure</a:t>
                      </a:r>
                      <a:r>
                        <a:rPr kumimoji="0" lang="de-AT" sz="1400" b="0" i="0" u="none" strike="noStrike" cap="none" normalizeH="0" baseline="0" dirty="0" smtClean="0">
                          <a:ln>
                            <a:noFill/>
                          </a:ln>
                          <a:solidFill>
                            <a:srgbClr val="FFFFFF"/>
                          </a:solidFill>
                          <a:effectLst/>
                          <a:latin typeface="Arial" charset="0"/>
                        </a:rPr>
                        <a:t>)</a:t>
                      </a:r>
                      <a:endParaRPr kumimoji="0" lang="de-DE" sz="1400" b="0" i="0" u="none" strike="noStrike" cap="none" normalizeH="0" baseline="0" dirty="0" smtClean="0">
                        <a:ln>
                          <a:noFill/>
                        </a:ln>
                        <a:solidFill>
                          <a:srgbClr val="FFFFFF"/>
                        </a:solidFill>
                        <a:effectLst/>
                        <a:latin typeface="Arial" charset="0"/>
                      </a:endParaRP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political regulation  macro-milieus</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Structure-Habitus</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value change / pluralisation of values / neo-liberalisation</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69696"/>
                    </a:solidFill>
                  </a:tcPr>
                </a:tc>
                <a:extLst>
                  <a:ext uri="{0D108BD9-81ED-4DB2-BD59-A6C34878D82A}">
                    <a16:rowId xmlns:a16="http://schemas.microsoft.com/office/drawing/2014/main" val="10002"/>
                  </a:ext>
                </a:extLst>
              </a:tr>
              <a:tr h="518216">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MACRO-LEVEL (Society)</a:t>
                      </a:r>
                      <a:endParaRPr kumimoji="0" lang="de-DE" sz="1400" b="0" i="0" u="none" strike="noStrike" cap="none" normalizeH="0" baseline="0" smtClean="0">
                        <a:ln>
                          <a:noFill/>
                        </a:ln>
                        <a:solidFill>
                          <a:srgbClr val="FFFFFF"/>
                        </a:solidFill>
                        <a:effectLst/>
                        <a:latin typeface="Arial" charset="0"/>
                      </a:endParaRPr>
                    </a:p>
                  </a:txBody>
                  <a:tcPr marT="45725" marB="45725"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5F5F5F"/>
                          </a:solidFill>
                          <a:effectLst/>
                          <a:latin typeface="Arial" charset="0"/>
                        </a:rPr>
                        <a:t>social change ‚Vergesellschaftung‘</a:t>
                      </a:r>
                      <a:endParaRPr kumimoji="0" lang="de-DE" sz="1400" b="0" i="0" u="none" strike="noStrike" cap="none" normalizeH="0" baseline="0" smtClean="0">
                        <a:ln>
                          <a:noFill/>
                        </a:ln>
                        <a:solidFill>
                          <a:srgbClr val="5F5F5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5F5F5F"/>
                          </a:solidFill>
                          <a:effectLst/>
                          <a:latin typeface="Arial" charset="0"/>
                        </a:rPr>
                        <a:t>Structure-Practise</a:t>
                      </a:r>
                      <a:endParaRPr kumimoji="0" lang="de-DE" sz="1400" b="0" i="0" u="none" strike="noStrike" cap="none" normalizeH="0" baseline="0" smtClean="0">
                        <a:ln>
                          <a:noFill/>
                        </a:ln>
                        <a:solidFill>
                          <a:srgbClr val="5F5F5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5F5F5F"/>
                          </a:solidFill>
                          <a:effectLst/>
                          <a:latin typeface="Arial" charset="0"/>
                        </a:rPr>
                        <a:t>competition among places (states, cities, agglomerations / governance)</a:t>
                      </a:r>
                      <a:endParaRPr kumimoji="0" lang="de-DE" sz="1400" b="0" i="0" u="none" strike="noStrike" cap="none" normalizeH="0" baseline="0" smtClean="0">
                        <a:ln>
                          <a:noFill/>
                        </a:ln>
                        <a:solidFill>
                          <a:srgbClr val="5F5F5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3"/>
                  </a:ext>
                </a:extLst>
              </a:tr>
              <a:tr h="731599">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reproduction of places</a:t>
                      </a:r>
                      <a:endParaRPr kumimoji="0" lang="de-DE" sz="1400" b="0" i="0" u="none" strike="noStrike" cap="none" normalizeH="0" baseline="0" smtClean="0">
                        <a:ln>
                          <a:noFill/>
                        </a:ln>
                        <a:solidFill>
                          <a:srgbClr val="FFFFFF"/>
                        </a:solidFill>
                        <a:effectLst/>
                        <a:latin typeface="Arial" charset="0"/>
                      </a:endParaRP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SOCIO-SPATIAL ORGANISATION</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Habitus-Structure</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en-GB" sz="1400" b="0" i="0" u="none" strike="noStrike" cap="none" normalizeH="0" baseline="0" noProof="0" dirty="0" smtClean="0">
                          <a:ln>
                            <a:noFill/>
                          </a:ln>
                          <a:solidFill>
                            <a:srgbClr val="FFFFFF"/>
                          </a:solidFill>
                          <a:effectLst/>
                          <a:latin typeface="Arial" charset="0"/>
                        </a:rPr>
                        <a:t>economic structure, physical structure, infrastructure, housing structure, functional structure, social structure</a:t>
                      </a:r>
                    </a:p>
                  </a:txBody>
                  <a:tcPr marT="45725" marB="4572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5F5F5F"/>
                    </a:solidFill>
                  </a:tcPr>
                </a:tc>
                <a:extLst>
                  <a:ext uri="{0D108BD9-81ED-4DB2-BD59-A6C34878D82A}">
                    <a16:rowId xmlns:a16="http://schemas.microsoft.com/office/drawing/2014/main" val="10004"/>
                  </a:ext>
                </a:extLst>
              </a:tr>
              <a:tr h="731599">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(Habitus)</a:t>
                      </a:r>
                      <a:endParaRPr kumimoji="0" lang="de-DE" sz="1400" b="0" i="0" u="none" strike="noStrike" cap="none" normalizeH="0" baseline="0" smtClean="0">
                        <a:ln>
                          <a:noFill/>
                        </a:ln>
                        <a:solidFill>
                          <a:srgbClr val="FFFFFF"/>
                        </a:solidFill>
                        <a:effectLst/>
                        <a:latin typeface="Arial" charset="0"/>
                      </a:endParaRP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patterns of socio-spatial concentration / micro-milieus</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Habitus-Habitus</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symbolic of the place, local bound value system(s), political culture, social climate, bounds, ties</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69696"/>
                    </a:solidFill>
                  </a:tcPr>
                </a:tc>
                <a:extLst>
                  <a:ext uri="{0D108BD9-81ED-4DB2-BD59-A6C34878D82A}">
                    <a16:rowId xmlns:a16="http://schemas.microsoft.com/office/drawing/2014/main" val="10005"/>
                  </a:ext>
                </a:extLst>
              </a:tr>
              <a:tr h="518216">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MESO-LEVEL (place)</a:t>
                      </a:r>
                      <a:endParaRPr kumimoji="0" lang="de-DE" sz="1400" b="0" i="0" u="none" strike="noStrike" cap="none" normalizeH="0" baseline="0" smtClean="0">
                        <a:ln>
                          <a:noFill/>
                        </a:ln>
                        <a:solidFill>
                          <a:srgbClr val="FFFFFF"/>
                        </a:solidFill>
                        <a:effectLst/>
                        <a:latin typeface="Arial" charset="0"/>
                      </a:endParaRPr>
                    </a:p>
                  </a:txBody>
                  <a:tcPr marT="45725" marB="45725"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5F5F5F"/>
                          </a:solidFill>
                          <a:effectLst/>
                          <a:latin typeface="Arial" charset="0"/>
                        </a:rPr>
                        <a:t>Vergemeinschaftung      ‚in situ‘</a:t>
                      </a:r>
                      <a:endParaRPr kumimoji="0" lang="de-DE" sz="1400" b="0" i="0" u="none" strike="noStrike" cap="none" normalizeH="0" baseline="0" smtClean="0">
                        <a:ln>
                          <a:noFill/>
                        </a:ln>
                        <a:solidFill>
                          <a:srgbClr val="5F5F5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5F5F5F"/>
                          </a:solidFill>
                          <a:effectLst/>
                          <a:latin typeface="Arial" charset="0"/>
                        </a:rPr>
                        <a:t>Habitus-Practise</a:t>
                      </a:r>
                      <a:endParaRPr kumimoji="0" lang="de-DE" sz="1400" b="0" i="0" u="none" strike="noStrike" cap="none" normalizeH="0" baseline="0" smtClean="0">
                        <a:ln>
                          <a:noFill/>
                        </a:ln>
                        <a:solidFill>
                          <a:srgbClr val="5F5F5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5F5F5F"/>
                          </a:solidFill>
                          <a:effectLst/>
                          <a:latin typeface="Arial" charset="0"/>
                        </a:rPr>
                        <a:t>strategies of life-stylisation</a:t>
                      </a:r>
                      <a:endParaRPr kumimoji="0" lang="de-DE" sz="1400" b="0" i="0" u="none" strike="noStrike" cap="none" normalizeH="0" baseline="0" smtClean="0">
                        <a:ln>
                          <a:noFill/>
                        </a:ln>
                        <a:solidFill>
                          <a:srgbClr val="5F5F5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6"/>
                  </a:ext>
                </a:extLst>
              </a:tr>
              <a:tr h="731599">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5F5F5F"/>
                          </a:solidFill>
                          <a:effectLst/>
                          <a:latin typeface="Arial" charset="0"/>
                        </a:rPr>
                        <a:t>reproduction of every day life</a:t>
                      </a:r>
                      <a:endParaRPr kumimoji="0" lang="de-DE" sz="1400" b="0" i="0" u="none" strike="noStrike" cap="none" normalizeH="0" baseline="0" smtClean="0">
                        <a:ln>
                          <a:noFill/>
                        </a:ln>
                        <a:solidFill>
                          <a:srgbClr val="5F5F5F"/>
                        </a:solidFill>
                        <a:effectLst/>
                        <a:latin typeface="Arial" charset="0"/>
                      </a:endParaRP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INDIVIDUAL ORGANISATION OF EVERYDAY‘S LIFE</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Practise-Structure</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amount and forms of capital (Bourdieu), age, gender, cohort, ethnicity/race       </a:t>
                      </a:r>
                      <a:r>
                        <a:rPr kumimoji="0" lang="de-AT" sz="1400" b="0" i="0" u="none" strike="noStrike" cap="none" normalizeH="0" baseline="0" smtClean="0">
                          <a:ln>
                            <a:noFill/>
                          </a:ln>
                          <a:solidFill>
                            <a:srgbClr val="FFFFFF"/>
                          </a:solidFill>
                          <a:effectLst/>
                          <a:latin typeface="Arial" charset="0"/>
                          <a:sym typeface="Wingdings" pitchFamily="2" charset="2"/>
                        </a:rPr>
                        <a:t> resources &amp; constraints</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5F5F5F"/>
                    </a:solidFill>
                  </a:tcPr>
                </a:tc>
                <a:extLst>
                  <a:ext uri="{0D108BD9-81ED-4DB2-BD59-A6C34878D82A}">
                    <a16:rowId xmlns:a16="http://schemas.microsoft.com/office/drawing/2014/main" val="10007"/>
                  </a:ext>
                </a:extLst>
              </a:tr>
              <a:tr h="518216">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5F5F5F"/>
                          </a:solidFill>
                          <a:effectLst/>
                          <a:latin typeface="Arial" charset="0"/>
                        </a:rPr>
                        <a:t>(Practise)</a:t>
                      </a:r>
                      <a:endParaRPr kumimoji="0" lang="de-DE" sz="1400" b="0" i="0" u="none" strike="noStrike" cap="none" normalizeH="0" baseline="0" smtClean="0">
                        <a:ln>
                          <a:noFill/>
                        </a:ln>
                        <a:solidFill>
                          <a:srgbClr val="5F5F5F"/>
                        </a:solidFill>
                        <a:effectLst/>
                        <a:latin typeface="Arial" charset="0"/>
                      </a:endParaRP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(sub-)cultural values</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Practise-Habitus</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FFFFFF"/>
                          </a:solidFill>
                          <a:effectLst/>
                          <a:latin typeface="Arial" charset="0"/>
                        </a:rPr>
                        <a:t>mentalities / cognitive patterns </a:t>
                      </a:r>
                      <a:endParaRPr kumimoji="0" lang="de-DE" sz="1400" b="0" i="0" u="none" strike="noStrike" cap="none" normalizeH="0" baseline="0" smtClean="0">
                        <a:ln>
                          <a:noFill/>
                        </a:ln>
                        <a:solidFill>
                          <a:srgbClr val="FFFFF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69696"/>
                    </a:solidFill>
                  </a:tcPr>
                </a:tc>
                <a:extLst>
                  <a:ext uri="{0D108BD9-81ED-4DB2-BD59-A6C34878D82A}">
                    <a16:rowId xmlns:a16="http://schemas.microsoft.com/office/drawing/2014/main" val="10008"/>
                  </a:ext>
                </a:extLst>
              </a:tr>
              <a:tr h="518216">
                <a:tc>
                  <a:txBody>
                    <a:bodyPr/>
                    <a:lstStyle/>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5F5F5F"/>
                          </a:solidFill>
                          <a:effectLst/>
                          <a:latin typeface="Arial" charset="0"/>
                        </a:rPr>
                        <a:t>MICRO-LEVEL</a:t>
                      </a:r>
                    </a:p>
                    <a:p>
                      <a:pPr marL="0" marR="0" lvl="0" indent="0" algn="ctr" defTabSz="914400" rtl="0" eaLnBrk="1" fontAlgn="base" latinLnBrk="0" hangingPunct="1">
                        <a:lnSpc>
                          <a:spcPct val="100000"/>
                        </a:lnSpc>
                        <a:spcBef>
                          <a:spcPct val="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5F5F5F"/>
                          </a:solidFill>
                          <a:effectLst/>
                          <a:latin typeface="Arial" charset="0"/>
                        </a:rPr>
                        <a:t>(individual)</a:t>
                      </a:r>
                      <a:endParaRPr kumimoji="0" lang="de-DE" sz="1400" b="0" i="0" u="none" strike="noStrike" cap="none" normalizeH="0" baseline="0" smtClean="0">
                        <a:ln>
                          <a:noFill/>
                        </a:ln>
                        <a:solidFill>
                          <a:srgbClr val="5F5F5F"/>
                        </a:solidFill>
                        <a:effectLst/>
                        <a:latin typeface="Arial" charset="0"/>
                      </a:endParaRPr>
                    </a:p>
                  </a:txBody>
                  <a:tcPr marT="45725" marB="45725"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5F5F5F"/>
                          </a:solidFill>
                          <a:effectLst/>
                          <a:latin typeface="Arial" charset="0"/>
                        </a:rPr>
                        <a:t>(spatial) activities</a:t>
                      </a:r>
                      <a:endParaRPr kumimoji="0" lang="de-DE" sz="1400" b="0" i="0" u="none" strike="noStrike" cap="none" normalizeH="0" baseline="0" smtClean="0">
                        <a:ln>
                          <a:noFill/>
                        </a:ln>
                        <a:solidFill>
                          <a:srgbClr val="5F5F5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smtClean="0">
                          <a:ln>
                            <a:noFill/>
                          </a:ln>
                          <a:solidFill>
                            <a:srgbClr val="5F5F5F"/>
                          </a:solidFill>
                          <a:effectLst/>
                          <a:latin typeface="Arial" charset="0"/>
                        </a:rPr>
                        <a:t>Practise-Practise</a:t>
                      </a:r>
                      <a:endParaRPr kumimoji="0" lang="de-DE" sz="1400" b="0" i="0" u="none" strike="noStrike" cap="none" normalizeH="0" baseline="0" smtClean="0">
                        <a:ln>
                          <a:noFill/>
                        </a:ln>
                        <a:solidFill>
                          <a:srgbClr val="5F5F5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de-AT" sz="1400" b="0" i="0" u="none" strike="noStrike" cap="none" normalizeH="0" baseline="0" dirty="0" err="1" smtClean="0">
                          <a:ln>
                            <a:noFill/>
                          </a:ln>
                          <a:solidFill>
                            <a:srgbClr val="5F5F5F"/>
                          </a:solidFill>
                          <a:effectLst/>
                          <a:latin typeface="Arial" charset="0"/>
                        </a:rPr>
                        <a:t>lifestyle</a:t>
                      </a:r>
                      <a:endParaRPr kumimoji="0" lang="de-DE" sz="1400" b="0" i="0" u="none" strike="noStrike" cap="none" normalizeH="0" baseline="0" dirty="0" smtClean="0">
                        <a:ln>
                          <a:noFill/>
                        </a:ln>
                        <a:solidFill>
                          <a:srgbClr val="5F5F5F"/>
                        </a:solidFill>
                        <a:effectLst/>
                        <a:latin typeface="Arial" charset="0"/>
                      </a:endParaRPr>
                    </a:p>
                  </a:txBody>
                  <a:tcPr marT="45725" marB="4572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9"/>
                  </a:ext>
                </a:extLst>
              </a:tr>
            </a:tbl>
          </a:graphicData>
        </a:graphic>
      </p:graphicFrame>
      <p:sp>
        <p:nvSpPr>
          <p:cNvPr id="13373" name="Text Box 66"/>
          <p:cNvSpPr txBox="1">
            <a:spLocks noChangeArrowheads="1"/>
          </p:cNvSpPr>
          <p:nvPr/>
        </p:nvSpPr>
        <p:spPr bwMode="auto">
          <a:xfrm>
            <a:off x="1524001" y="0"/>
            <a:ext cx="4392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ea typeface="MS Gothic" panose="020B0609070205080204" pitchFamily="49" charset="-128"/>
              </a:defRPr>
            </a:lvl1pPr>
            <a:lvl2pPr marL="742950" indent="-285750" eaLnBrk="0" hangingPunct="0">
              <a:defRPr>
                <a:solidFill>
                  <a:schemeClr val="bg1"/>
                </a:solidFill>
                <a:latin typeface="Arial" panose="020B0604020202020204" pitchFamily="34" charset="0"/>
                <a:ea typeface="MS Gothic" panose="020B0609070205080204" pitchFamily="49" charset="-128"/>
              </a:defRPr>
            </a:lvl2pPr>
            <a:lvl3pPr marL="1143000" indent="-228600" eaLnBrk="0" hangingPunct="0">
              <a:defRPr>
                <a:solidFill>
                  <a:schemeClr val="bg1"/>
                </a:solidFill>
                <a:latin typeface="Arial" panose="020B0604020202020204" pitchFamily="34" charset="0"/>
                <a:ea typeface="MS Gothic" panose="020B0609070205080204" pitchFamily="49" charset="-128"/>
              </a:defRPr>
            </a:lvl3pPr>
            <a:lvl4pPr marL="1600200" indent="-228600" eaLnBrk="0" hangingPunct="0">
              <a:defRPr>
                <a:solidFill>
                  <a:schemeClr val="bg1"/>
                </a:solidFill>
                <a:latin typeface="Arial" panose="020B0604020202020204" pitchFamily="34" charset="0"/>
                <a:ea typeface="MS Gothic" panose="020B0609070205080204" pitchFamily="49" charset="-128"/>
              </a:defRPr>
            </a:lvl4pPr>
            <a:lvl5pPr marL="2057400" indent="-228600" eaLnBrk="0" hangingPunct="0">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9pPr>
          </a:lstStyle>
          <a:p>
            <a:pPr eaLnBrk="1" hangingPunct="1"/>
            <a:r>
              <a:rPr lang="de-DE" altLang="de-DE" sz="1400"/>
              <a:t>‚Place Making‘ and ‚Spacing‘ - ….</a:t>
            </a:r>
          </a:p>
          <a:p>
            <a:pPr eaLnBrk="1" hangingPunct="1"/>
            <a:r>
              <a:rPr lang="de-DE" altLang="de-DE" sz="1400"/>
              <a:t>Jens S. Dangschat</a:t>
            </a:r>
          </a:p>
        </p:txBody>
      </p:sp>
      <p:sp>
        <p:nvSpPr>
          <p:cNvPr id="13374" name="Textfeld 1"/>
          <p:cNvSpPr txBox="1">
            <a:spLocks noChangeArrowheads="1"/>
          </p:cNvSpPr>
          <p:nvPr/>
        </p:nvSpPr>
        <p:spPr bwMode="auto">
          <a:xfrm>
            <a:off x="1738313" y="214313"/>
            <a:ext cx="6286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ea typeface="MS Gothic" panose="020B0609070205080204" pitchFamily="49" charset="-128"/>
              </a:defRPr>
            </a:lvl1pPr>
            <a:lvl2pPr marL="742950" indent="-285750" eaLnBrk="0" hangingPunct="0">
              <a:defRPr>
                <a:solidFill>
                  <a:schemeClr val="bg1"/>
                </a:solidFill>
                <a:latin typeface="Arial" panose="020B0604020202020204" pitchFamily="34" charset="0"/>
                <a:ea typeface="MS Gothic" panose="020B0609070205080204" pitchFamily="49" charset="-128"/>
              </a:defRPr>
            </a:lvl2pPr>
            <a:lvl3pPr marL="1143000" indent="-228600" eaLnBrk="0" hangingPunct="0">
              <a:defRPr>
                <a:solidFill>
                  <a:schemeClr val="bg1"/>
                </a:solidFill>
                <a:latin typeface="Arial" panose="020B0604020202020204" pitchFamily="34" charset="0"/>
                <a:ea typeface="MS Gothic" panose="020B0609070205080204" pitchFamily="49" charset="-128"/>
              </a:defRPr>
            </a:lvl3pPr>
            <a:lvl4pPr marL="1600200" indent="-228600" eaLnBrk="0" hangingPunct="0">
              <a:defRPr>
                <a:solidFill>
                  <a:schemeClr val="bg1"/>
                </a:solidFill>
                <a:latin typeface="Arial" panose="020B0604020202020204" pitchFamily="34" charset="0"/>
                <a:ea typeface="MS Gothic" panose="020B0609070205080204" pitchFamily="49" charset="-128"/>
              </a:defRPr>
            </a:lvl4pPr>
            <a:lvl5pPr marL="2057400" indent="-228600" eaLnBrk="0" hangingPunct="0">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lnSpc>
                <a:spcPct val="87000"/>
              </a:lnSpc>
              <a:spcBef>
                <a:spcPct val="0"/>
              </a:spcBef>
              <a:spcAft>
                <a:spcPct val="0"/>
              </a:spcAft>
              <a:buClr>
                <a:srgbClr val="000000"/>
              </a:buClr>
              <a:buSzPct val="100000"/>
              <a:buFont typeface="Arial" panose="020B0604020202020204" pitchFamily="34" charset="0"/>
              <a:defRPr>
                <a:solidFill>
                  <a:schemeClr val="bg1"/>
                </a:solidFill>
                <a:latin typeface="Arial" panose="020B0604020202020204" pitchFamily="34" charset="0"/>
                <a:ea typeface="MS Gothic" panose="020B0609070205080204" pitchFamily="49" charset="-128"/>
              </a:defRPr>
            </a:lvl9pPr>
          </a:lstStyle>
          <a:p>
            <a:pPr eaLnBrk="1" hangingPunct="1"/>
            <a:r>
              <a:rPr lang="de-AT" altLang="de-DE" sz="2000" b="1">
                <a:solidFill>
                  <a:srgbClr val="FF6600"/>
                </a:solidFill>
              </a:rPr>
              <a:t>4</a:t>
            </a:r>
            <a:r>
              <a:rPr lang="en-GB" altLang="de-DE" sz="2000" b="1">
                <a:solidFill>
                  <a:srgbClr val="FF6600"/>
                </a:solidFill>
              </a:rPr>
              <a:t>.  Specific processes of space (re-)production </a:t>
            </a:r>
          </a:p>
        </p:txBody>
      </p:sp>
    </p:spTree>
    <p:extLst>
      <p:ext uri="{BB962C8B-B14F-4D97-AF65-F5344CB8AC3E}">
        <p14:creationId xmlns:p14="http://schemas.microsoft.com/office/powerpoint/2010/main" val="1712132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9132" y="154003"/>
            <a:ext cx="9076623" cy="461665"/>
          </a:xfrm>
          <a:prstGeom prst="rect">
            <a:avLst/>
          </a:prstGeom>
          <a:noFill/>
        </p:spPr>
        <p:txBody>
          <a:bodyPr wrap="square" rtlCol="0">
            <a:spAutoFit/>
          </a:bodyPr>
          <a:lstStyle/>
          <a:p>
            <a:r>
              <a:rPr lang="de-AT" sz="2400" b="1" dirty="0" smtClean="0">
                <a:solidFill>
                  <a:schemeClr val="accent5">
                    <a:lumMod val="75000"/>
                  </a:schemeClr>
                </a:solidFill>
                <a:latin typeface="Arial" panose="020B0604020202020204" pitchFamily="34" charset="0"/>
                <a:cs typeface="Arial" panose="020B0604020202020204" pitchFamily="34" charset="0"/>
              </a:rPr>
              <a:t>Verkehr als Treiber der Moderne</a:t>
            </a:r>
          </a:p>
        </p:txBody>
      </p:sp>
      <p:sp>
        <p:nvSpPr>
          <p:cNvPr id="3" name="Textfeld 2"/>
          <p:cNvSpPr txBox="1"/>
          <p:nvPr/>
        </p:nvSpPr>
        <p:spPr>
          <a:xfrm>
            <a:off x="519764" y="683393"/>
            <a:ext cx="11415561" cy="5478423"/>
          </a:xfrm>
          <a:prstGeom prst="rect">
            <a:avLst/>
          </a:prstGeom>
          <a:noFill/>
        </p:spPr>
        <p:txBody>
          <a:bodyPr wrap="square" rtlCol="0">
            <a:spAutoFit/>
          </a:bodyPr>
          <a:lstStyle/>
          <a:p>
            <a:pPr marL="269875" indent="-269875">
              <a:spcAft>
                <a:spcPts val="1200"/>
              </a:spcAft>
              <a:buClr>
                <a:schemeClr val="accent5">
                  <a:lumMod val="75000"/>
                </a:schemeClr>
              </a:buClr>
              <a:buFont typeface="Wingdings" panose="05000000000000000000" pitchFamily="2" charset="2"/>
              <a:buChar char="§"/>
            </a:pPr>
            <a:r>
              <a:rPr lang="de-DE" sz="2000" dirty="0">
                <a:latin typeface="Arial" panose="020B0604020202020204" pitchFamily="34" charset="0"/>
                <a:cs typeface="Arial" panose="020B0604020202020204" pitchFamily="34" charset="0"/>
              </a:rPr>
              <a:t>Automobilität ist nach </a:t>
            </a:r>
            <a:r>
              <a:rPr lang="de-DE" sz="2000" dirty="0" err="1">
                <a:latin typeface="Arial" panose="020B0604020202020204" pitchFamily="34" charset="0"/>
                <a:cs typeface="Arial" panose="020B0604020202020204" pitchFamily="34" charset="0"/>
              </a:rPr>
              <a:t>Urry</a:t>
            </a:r>
            <a:r>
              <a:rPr lang="de-DE" sz="2000" dirty="0">
                <a:latin typeface="Arial" panose="020B0604020202020204" pitchFamily="34" charset="0"/>
                <a:cs typeface="Arial" panose="020B0604020202020204" pitchFamily="34" charset="0"/>
              </a:rPr>
              <a:t> (2004) mehr als nur die Benutzung von </a:t>
            </a:r>
            <a:r>
              <a:rPr lang="de-DE" sz="2000" dirty="0" smtClean="0">
                <a:latin typeface="Arial" panose="020B0604020202020204" pitchFamily="34" charset="0"/>
                <a:cs typeface="Arial" panose="020B0604020202020204" pitchFamily="34" charset="0"/>
              </a:rPr>
              <a:t>Autos</a:t>
            </a:r>
            <a:r>
              <a:rPr lang="de-DE" sz="2000" dirty="0">
                <a:latin typeface="Arial" panose="020B0604020202020204" pitchFamily="34" charset="0"/>
                <a:cs typeface="Arial" panose="020B0604020202020204" pitchFamily="34" charset="0"/>
              </a:rPr>
              <a:t>, sondern </a:t>
            </a:r>
            <a:r>
              <a:rPr lang="de-DE" sz="2000" dirty="0" smtClean="0">
                <a:latin typeface="Arial" panose="020B0604020202020204" pitchFamily="34" charset="0"/>
                <a:cs typeface="Arial" panose="020B0604020202020204" pitchFamily="34" charset="0"/>
              </a:rPr>
              <a:t>ein komplexes</a:t>
            </a:r>
            <a:r>
              <a:rPr lang="de-DE" sz="2000" dirty="0">
                <a:latin typeface="Arial" panose="020B0604020202020204" pitchFamily="34" charset="0"/>
                <a:cs typeface="Arial" panose="020B0604020202020204" pitchFamily="34" charset="0"/>
              </a:rPr>
              <a:t>, sich selbst verstärkendes </a:t>
            </a:r>
            <a:r>
              <a:rPr lang="de-DE" sz="2000" dirty="0" smtClean="0">
                <a:latin typeface="Arial" panose="020B0604020202020204" pitchFamily="34" charset="0"/>
                <a:cs typeface="Arial" panose="020B0604020202020204" pitchFamily="34" charset="0"/>
              </a:rPr>
              <a:t>soziomaterielles </a:t>
            </a:r>
            <a:r>
              <a:rPr lang="de-DE" sz="2000" dirty="0">
                <a:latin typeface="Arial" panose="020B0604020202020204" pitchFamily="34" charset="0"/>
                <a:cs typeface="Arial" panose="020B0604020202020204" pitchFamily="34" charset="0"/>
              </a:rPr>
              <a:t>Regime aus technologischen und </a:t>
            </a:r>
            <a:r>
              <a:rPr lang="de-DE" sz="2000" dirty="0" smtClean="0">
                <a:latin typeface="Arial" panose="020B0604020202020204" pitchFamily="34" charset="0"/>
                <a:cs typeface="Arial" panose="020B0604020202020204" pitchFamily="34" charset="0"/>
              </a:rPr>
              <a:t>kulturellen </a:t>
            </a:r>
            <a:r>
              <a:rPr lang="de-DE" sz="2000" dirty="0" err="1" smtClean="0">
                <a:latin typeface="Arial" panose="020B0604020202020204" pitchFamily="34" charset="0"/>
                <a:cs typeface="Arial" panose="020B0604020202020204" pitchFamily="34" charset="0"/>
              </a:rPr>
              <a:t>Prozes-sen</a:t>
            </a:r>
            <a:r>
              <a:rPr lang="de-DE" sz="2000" dirty="0">
                <a:latin typeface="Arial" panose="020B0604020202020204" pitchFamily="34" charset="0"/>
                <a:cs typeface="Arial" panose="020B0604020202020204" pitchFamily="34" charset="0"/>
              </a:rPr>
              <a:t>, Politiken, Normen und Praktiken – also eine machtvolle Form der </a:t>
            </a:r>
            <a:r>
              <a:rPr lang="de-DE" sz="2000" dirty="0" smtClean="0">
                <a:latin typeface="Arial" panose="020B0604020202020204" pitchFamily="34" charset="0"/>
                <a:cs typeface="Arial" panose="020B0604020202020204" pitchFamily="34" charset="0"/>
              </a:rPr>
              <a:t>Vergesellschaftung </a:t>
            </a:r>
            <a:r>
              <a:rPr lang="de-DE" sz="2000" dirty="0">
                <a:latin typeface="Arial" panose="020B0604020202020204" pitchFamily="34" charset="0"/>
                <a:cs typeface="Arial" panose="020B0604020202020204" pitchFamily="34" charset="0"/>
              </a:rPr>
              <a:t>und Vergemeinschaftung im </a:t>
            </a:r>
            <a:r>
              <a:rPr lang="de-DE" sz="2000" dirty="0" smtClean="0">
                <a:latin typeface="Arial" panose="020B0604020202020204" pitchFamily="34" charset="0"/>
                <a:cs typeface="Arial" panose="020B0604020202020204" pitchFamily="34" charset="0"/>
              </a:rPr>
              <a:t>Raum.</a:t>
            </a:r>
          </a:p>
          <a:p>
            <a:pPr marL="269875" indent="-269875">
              <a:spcAft>
                <a:spcPts val="1200"/>
              </a:spcAft>
              <a:buClr>
                <a:schemeClr val="accent5">
                  <a:lumMod val="75000"/>
                </a:schemeClr>
              </a:buClr>
              <a:buFont typeface="Wingdings" panose="05000000000000000000" pitchFamily="2" charset="2"/>
              <a:buChar char="§"/>
            </a:pPr>
            <a:r>
              <a:rPr lang="de-DE" sz="2000" dirty="0" smtClean="0">
                <a:latin typeface="Arial" panose="020B0604020202020204" pitchFamily="34" charset="0"/>
                <a:cs typeface="Arial" panose="020B0604020202020204" pitchFamily="34" charset="0"/>
              </a:rPr>
              <a:t>Moderne </a:t>
            </a:r>
            <a:r>
              <a:rPr lang="de-DE" sz="2000" dirty="0">
                <a:latin typeface="Arial" panose="020B0604020202020204" pitchFamily="34" charset="0"/>
                <a:cs typeface="Arial" panose="020B0604020202020204" pitchFamily="34" charset="0"/>
              </a:rPr>
              <a:t>Gesellschaften sind demnach unabänderlich in die Benutzung fossil </a:t>
            </a:r>
            <a:r>
              <a:rPr lang="de-DE" sz="2000" dirty="0" smtClean="0">
                <a:latin typeface="Arial" panose="020B0604020202020204" pitchFamily="34" charset="0"/>
                <a:cs typeface="Arial" panose="020B0604020202020204" pitchFamily="34" charset="0"/>
              </a:rPr>
              <a:t>angetriebener </a:t>
            </a:r>
            <a:r>
              <a:rPr lang="de-DE" sz="2000" dirty="0">
                <a:latin typeface="Arial" panose="020B0604020202020204" pitchFamily="34" charset="0"/>
                <a:cs typeface="Arial" panose="020B0604020202020204" pitchFamily="34" charset="0"/>
              </a:rPr>
              <a:t>Autos, </a:t>
            </a:r>
            <a:r>
              <a:rPr lang="de-DE" sz="2000" dirty="0" smtClean="0">
                <a:latin typeface="Arial" panose="020B0604020202020204" pitchFamily="34" charset="0"/>
                <a:cs typeface="Arial" panose="020B0604020202020204" pitchFamily="34" charset="0"/>
              </a:rPr>
              <a:t>deren </a:t>
            </a:r>
            <a:r>
              <a:rPr lang="de-DE" sz="2000" dirty="0">
                <a:latin typeface="Arial" panose="020B0604020202020204" pitchFamily="34" charset="0"/>
                <a:cs typeface="Arial" panose="020B0604020202020204" pitchFamily="34" charset="0"/>
              </a:rPr>
              <a:t>langlebige Infrastrukturen und suburbane Siedlungsstrukturen, in die </a:t>
            </a:r>
            <a:r>
              <a:rPr lang="de-DE" sz="2000" dirty="0" smtClean="0">
                <a:latin typeface="Arial" panose="020B0604020202020204" pitchFamily="34" charset="0"/>
                <a:cs typeface="Arial" panose="020B0604020202020204" pitchFamily="34" charset="0"/>
              </a:rPr>
              <a:t>Politik </a:t>
            </a:r>
            <a:r>
              <a:rPr lang="de-DE" sz="2000" dirty="0">
                <a:latin typeface="Arial" panose="020B0604020202020204" pitchFamily="34" charset="0"/>
                <a:cs typeface="Arial" panose="020B0604020202020204" pitchFamily="34" charset="0"/>
              </a:rPr>
              <a:t>der Unterstützung traditioneller Industrien sowie in die kulturellen Erwartungen und Erfahrungen mit der Organisation des Alltages in Raum und Zeit </a:t>
            </a:r>
            <a:r>
              <a:rPr lang="de-DE" sz="2000" dirty="0" smtClean="0">
                <a:latin typeface="Arial" panose="020B0604020202020204" pitchFamily="34" charset="0"/>
                <a:cs typeface="Arial" panose="020B0604020202020204" pitchFamily="34" charset="0"/>
              </a:rPr>
              <a:t>eingebunden.</a:t>
            </a:r>
          </a:p>
          <a:p>
            <a:pPr marL="269875" indent="-269875">
              <a:spcAft>
                <a:spcPts val="1200"/>
              </a:spcAft>
              <a:buClr>
                <a:schemeClr val="accent5">
                  <a:lumMod val="75000"/>
                </a:schemeClr>
              </a:buClr>
              <a:buFont typeface="Wingdings" panose="05000000000000000000" pitchFamily="2" charset="2"/>
              <a:buChar char="§"/>
            </a:pPr>
            <a:r>
              <a:rPr lang="de-DE" sz="2000" dirty="0" smtClean="0">
                <a:latin typeface="Arial" panose="020B0604020202020204" pitchFamily="34" charset="0"/>
                <a:cs typeface="Arial" panose="020B0604020202020204" pitchFamily="34" charset="0"/>
              </a:rPr>
              <a:t>Die </a:t>
            </a:r>
            <a:r>
              <a:rPr lang="de-DE" sz="2000" dirty="0">
                <a:latin typeface="Arial" panose="020B0604020202020204" pitchFamily="34" charset="0"/>
                <a:cs typeface="Arial" panose="020B0604020202020204" pitchFamily="34" charset="0"/>
              </a:rPr>
              <a:t>Automobilität ist ein eigendynamischer, sich selbst verstärkender </a:t>
            </a:r>
            <a:r>
              <a:rPr lang="de-DE" sz="2000" dirty="0" smtClean="0">
                <a:latin typeface="Arial" panose="020B0604020202020204" pitchFamily="34" charset="0"/>
                <a:cs typeface="Arial" panose="020B0604020202020204" pitchFamily="34" charset="0"/>
              </a:rPr>
              <a:t>sozialer </a:t>
            </a:r>
            <a:r>
              <a:rPr lang="de-DE" sz="2000" dirty="0">
                <a:latin typeface="Arial" panose="020B0604020202020204" pitchFamily="34" charset="0"/>
                <a:cs typeface="Arial" panose="020B0604020202020204" pitchFamily="34" charset="0"/>
              </a:rPr>
              <a:t>Prozess, </a:t>
            </a:r>
            <a:r>
              <a:rPr lang="de-DE" sz="2000" dirty="0" smtClean="0">
                <a:latin typeface="Arial" panose="020B0604020202020204" pitchFamily="34" charset="0"/>
                <a:cs typeface="Arial" panose="020B0604020202020204" pitchFamily="34" charset="0"/>
              </a:rPr>
              <a:t>welcher </a:t>
            </a:r>
            <a:r>
              <a:rPr lang="de-DE" sz="2000" dirty="0">
                <a:latin typeface="Arial" panose="020B0604020202020204" pitchFamily="34" charset="0"/>
                <a:cs typeface="Arial" panose="020B0604020202020204" pitchFamily="34" charset="0"/>
              </a:rPr>
              <a:t>eine Vervielfältigung von Wahlmöglichkeiten </a:t>
            </a:r>
            <a:r>
              <a:rPr lang="de-DE" sz="2000" dirty="0" smtClean="0">
                <a:latin typeface="Arial" panose="020B0604020202020204" pitchFamily="34" charset="0"/>
                <a:cs typeface="Arial" panose="020B0604020202020204" pitchFamily="34" charset="0"/>
              </a:rPr>
              <a:t>ermöglicht</a:t>
            </a:r>
            <a:r>
              <a:rPr lang="de-DE" sz="2000" dirty="0">
                <a:latin typeface="Arial" panose="020B0604020202020204" pitchFamily="34" charset="0"/>
                <a:cs typeface="Arial" panose="020B0604020202020204" pitchFamily="34" charset="0"/>
              </a:rPr>
              <a:t>. Er wird durch </a:t>
            </a:r>
            <a:r>
              <a:rPr lang="de-DE" sz="2000" dirty="0" smtClean="0">
                <a:latin typeface="Arial" panose="020B0604020202020204" pitchFamily="34" charset="0"/>
                <a:cs typeface="Arial" panose="020B0604020202020204" pitchFamily="34" charset="0"/>
              </a:rPr>
              <a:t>ökonomische </a:t>
            </a:r>
            <a:r>
              <a:rPr lang="de-DE" sz="2000" dirty="0">
                <a:latin typeface="Arial" panose="020B0604020202020204" pitchFamily="34" charset="0"/>
                <a:cs typeface="Arial" panose="020B0604020202020204" pitchFamily="34" charset="0"/>
              </a:rPr>
              <a:t>und </a:t>
            </a:r>
            <a:r>
              <a:rPr lang="de-DE" sz="2000" dirty="0" err="1" smtClean="0">
                <a:latin typeface="Arial" panose="020B0604020202020204" pitchFamily="34" charset="0"/>
                <a:cs typeface="Arial" panose="020B0604020202020204" pitchFamily="34" charset="0"/>
              </a:rPr>
              <a:t>pla-nungspolitische</a:t>
            </a:r>
            <a:r>
              <a:rPr lang="de-DE" sz="2000" dirty="0" smtClean="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Interessen angetrieben und durch individuelle Standort- und </a:t>
            </a:r>
            <a:r>
              <a:rPr lang="de-DE" sz="2000" dirty="0" err="1" smtClean="0">
                <a:latin typeface="Arial" panose="020B0604020202020204" pitchFamily="34" charset="0"/>
                <a:cs typeface="Arial" panose="020B0604020202020204" pitchFamily="34" charset="0"/>
              </a:rPr>
              <a:t>Mobilitätsentschei-dungen</a:t>
            </a:r>
            <a:r>
              <a:rPr lang="de-DE" sz="2000" dirty="0" smtClean="0">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verfestigt. </a:t>
            </a:r>
            <a:endParaRPr lang="de-DE" sz="2000" dirty="0" smtClean="0">
              <a:latin typeface="Arial" panose="020B0604020202020204" pitchFamily="34" charset="0"/>
              <a:cs typeface="Arial" panose="020B0604020202020204" pitchFamily="34" charset="0"/>
            </a:endParaRPr>
          </a:p>
          <a:p>
            <a:pPr marL="269875" indent="-269875">
              <a:spcAft>
                <a:spcPts val="1200"/>
              </a:spcAft>
              <a:buClr>
                <a:schemeClr val="accent5">
                  <a:lumMod val="75000"/>
                </a:schemeClr>
              </a:buClr>
              <a:buFont typeface="Wingdings" panose="05000000000000000000" pitchFamily="2" charset="2"/>
              <a:buChar char="§"/>
            </a:pPr>
            <a:r>
              <a:rPr lang="de-DE" sz="2000" dirty="0" smtClean="0">
                <a:latin typeface="Arial" panose="020B0604020202020204" pitchFamily="34" charset="0"/>
                <a:cs typeface="Arial" panose="020B0604020202020204" pitchFamily="34" charset="0"/>
              </a:rPr>
              <a:t>Das </a:t>
            </a:r>
            <a:r>
              <a:rPr lang="de-DE" sz="2000" dirty="0">
                <a:latin typeface="Arial" panose="020B0604020202020204" pitchFamily="34" charset="0"/>
                <a:cs typeface="Arial" panose="020B0604020202020204" pitchFamily="34" charset="0"/>
              </a:rPr>
              <a:t>Konzept der Automobilität umfasst letztlich auch raumproduzierende und -</a:t>
            </a:r>
            <a:r>
              <a:rPr lang="de-DE" sz="2000" dirty="0" smtClean="0">
                <a:latin typeface="Arial" panose="020B0604020202020204" pitchFamily="34" charset="0"/>
                <a:cs typeface="Arial" panose="020B0604020202020204" pitchFamily="34" charset="0"/>
              </a:rPr>
              <a:t>reproduzierende </a:t>
            </a:r>
            <a:r>
              <a:rPr lang="de-DE" sz="2000" dirty="0">
                <a:latin typeface="Arial" panose="020B0604020202020204" pitchFamily="34" charset="0"/>
                <a:cs typeface="Arial" panose="020B0604020202020204" pitchFamily="34" charset="0"/>
              </a:rPr>
              <a:t>Aspekte, benennt Herrschafts- und Machtstrukturen, Lock-in-Effekte des gebauten Raumes und ließe sich nach sozialräumlichen und benachteiligenden Strukturen und </a:t>
            </a:r>
            <a:r>
              <a:rPr lang="de-DE" sz="2000" dirty="0" smtClean="0">
                <a:latin typeface="Arial" panose="020B0604020202020204" pitchFamily="34" charset="0"/>
                <a:cs typeface="Arial" panose="020B0604020202020204" pitchFamily="34" charset="0"/>
              </a:rPr>
              <a:t>Prozessen analysieren </a:t>
            </a:r>
            <a:r>
              <a:rPr lang="de-DE" sz="2000" dirty="0">
                <a:latin typeface="Arial" panose="020B0604020202020204" pitchFamily="34" charset="0"/>
                <a:cs typeface="Arial" panose="020B0604020202020204" pitchFamily="34" charset="0"/>
              </a:rPr>
              <a:t>(</a:t>
            </a:r>
            <a:r>
              <a:rPr lang="de-DE" sz="2000" dirty="0" err="1" smtClean="0">
                <a:latin typeface="Arial" panose="020B0604020202020204" pitchFamily="34" charset="0"/>
                <a:cs typeface="Arial" panose="020B0604020202020204" pitchFamily="34" charset="0"/>
              </a:rPr>
              <a:t>Canzler</a:t>
            </a:r>
            <a:r>
              <a:rPr lang="de-DE" sz="2000" dirty="0" smtClean="0">
                <a:latin typeface="Arial" panose="020B0604020202020204" pitchFamily="34" charset="0"/>
                <a:cs typeface="Arial" panose="020B0604020202020204" pitchFamily="34" charset="0"/>
              </a:rPr>
              <a:t> &amp; Knie </a:t>
            </a:r>
            <a:r>
              <a:rPr lang="de-DE" sz="2000" dirty="0">
                <a:latin typeface="Arial" panose="020B0604020202020204" pitchFamily="34" charset="0"/>
                <a:cs typeface="Arial" panose="020B0604020202020204" pitchFamily="34" charset="0"/>
              </a:rPr>
              <a:t>2012).</a:t>
            </a:r>
            <a:endParaRPr lang="de-A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2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481854" y="735955"/>
            <a:ext cx="8335477" cy="3785652"/>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de-AT" sz="2000" dirty="0" smtClean="0">
                <a:latin typeface="Arial" panose="020B0604020202020204" pitchFamily="34" charset="0"/>
                <a:cs typeface="Arial" panose="020B0604020202020204" pitchFamily="34" charset="0"/>
                <a:sym typeface="Wingdings" panose="05000000000000000000" pitchFamily="2" charset="2"/>
              </a:rPr>
              <a:t>Stadt der kurzen Wege / kompakte Stadt / Stadt der Lebensqualität = Stadtentwicklung orientiert an aktiver Mobilität (zu Fuß gehen, Fahr-rad fahren) und einem ÖPNV; zusätzlich Mikromobilität (allerdings hoher Regelungsbedarf und Unklarheit über die Auswirkungen), Reduktion des automobilen Verkehrs (?).</a:t>
            </a:r>
          </a:p>
          <a:p>
            <a:pPr marL="285750" indent="-285750">
              <a:spcAft>
                <a:spcPts val="1200"/>
              </a:spcAft>
              <a:buFont typeface="Wingdings" panose="05000000000000000000" pitchFamily="2" charset="2"/>
              <a:buChar char="§"/>
            </a:pPr>
            <a:r>
              <a:rPr lang="de-AT" sz="2000" dirty="0">
                <a:latin typeface="Arial" panose="020B0604020202020204" pitchFamily="34" charset="0"/>
                <a:cs typeface="Arial" panose="020B0604020202020204" pitchFamily="34" charset="0"/>
                <a:sym typeface="Wingdings" panose="05000000000000000000" pitchFamily="2" charset="2"/>
              </a:rPr>
              <a:t>j</a:t>
            </a:r>
            <a:r>
              <a:rPr lang="de-AT" sz="2000" dirty="0" smtClean="0">
                <a:latin typeface="Arial" panose="020B0604020202020204" pitchFamily="34" charset="0"/>
                <a:cs typeface="Arial" panose="020B0604020202020204" pitchFamily="34" charset="0"/>
                <a:sym typeface="Wingdings" panose="05000000000000000000" pitchFamily="2" charset="2"/>
              </a:rPr>
              <a:t>ust </a:t>
            </a:r>
            <a:r>
              <a:rPr lang="de-AT" sz="2000" dirty="0" err="1" smtClean="0">
                <a:latin typeface="Arial" panose="020B0604020202020204" pitchFamily="34" charset="0"/>
                <a:cs typeface="Arial" panose="020B0604020202020204" pitchFamily="34" charset="0"/>
                <a:sym typeface="Wingdings" panose="05000000000000000000" pitchFamily="2" charset="2"/>
              </a:rPr>
              <a:t>city</a:t>
            </a:r>
            <a:r>
              <a:rPr lang="de-AT" sz="2000" dirty="0" smtClean="0">
                <a:latin typeface="Arial" panose="020B0604020202020204" pitchFamily="34" charset="0"/>
                <a:cs typeface="Arial" panose="020B0604020202020204" pitchFamily="34" charset="0"/>
                <a:sym typeface="Wingdings" panose="05000000000000000000" pitchFamily="2" charset="2"/>
              </a:rPr>
              <a:t>, </a:t>
            </a:r>
            <a:r>
              <a:rPr lang="de-AT" sz="2000" dirty="0" err="1" smtClean="0">
                <a:latin typeface="Arial" panose="020B0604020202020204" pitchFamily="34" charset="0"/>
                <a:cs typeface="Arial" panose="020B0604020202020204" pitchFamily="34" charset="0"/>
                <a:sym typeface="Wingdings" panose="05000000000000000000" pitchFamily="2" charset="2"/>
              </a:rPr>
              <a:t>resilient</a:t>
            </a:r>
            <a:r>
              <a:rPr lang="de-AT" sz="2000" dirty="0" smtClean="0">
                <a:latin typeface="Arial" panose="020B0604020202020204" pitchFamily="34" charset="0"/>
                <a:cs typeface="Arial" panose="020B0604020202020204" pitchFamily="34" charset="0"/>
                <a:sym typeface="Wingdings" panose="05000000000000000000" pitchFamily="2" charset="2"/>
              </a:rPr>
              <a:t> </a:t>
            </a:r>
            <a:r>
              <a:rPr lang="de-AT" sz="2000" dirty="0" err="1" smtClean="0">
                <a:latin typeface="Arial" panose="020B0604020202020204" pitchFamily="34" charset="0"/>
                <a:cs typeface="Arial" panose="020B0604020202020204" pitchFamily="34" charset="0"/>
                <a:sym typeface="Wingdings" panose="05000000000000000000" pitchFamily="2" charset="2"/>
              </a:rPr>
              <a:t>city</a:t>
            </a:r>
            <a:r>
              <a:rPr lang="de-AT" sz="2000" dirty="0" smtClean="0">
                <a:latin typeface="Arial" panose="020B0604020202020204" pitchFamily="34" charset="0"/>
                <a:cs typeface="Arial" panose="020B0604020202020204" pitchFamily="34" charset="0"/>
                <a:sym typeface="Wingdings" panose="05000000000000000000" pitchFamily="2" charset="2"/>
              </a:rPr>
              <a:t> ( Neue Charta von Athen, Leipzig Charta I und Leipzig Charta II).</a:t>
            </a:r>
          </a:p>
          <a:p>
            <a:pPr marL="285750" indent="-285750">
              <a:spcAft>
                <a:spcPts val="1200"/>
              </a:spcAft>
              <a:buFont typeface="Wingdings" panose="05000000000000000000" pitchFamily="2" charset="2"/>
              <a:buChar char="§"/>
            </a:pPr>
            <a:r>
              <a:rPr lang="de-AT" sz="2000" dirty="0" smtClean="0">
                <a:latin typeface="Arial" panose="020B0604020202020204" pitchFamily="34" charset="0"/>
                <a:cs typeface="Arial" panose="020B0604020202020204" pitchFamily="34" charset="0"/>
                <a:sym typeface="Wingdings" panose="05000000000000000000" pitchFamily="2" charset="2"/>
              </a:rPr>
              <a:t>Superblock / 15 Minuten-Stadt: Idee aus dem Städtebau, verkehrs-arme Quartiere zu errichten. Ziel: Alle Bedürfnisse des Alltages sollen innerhalb von 15 Minuten zu Fuß resp. mit dem Fahrrad erreichbar sein.</a:t>
            </a:r>
            <a:endParaRPr lang="de-AT" dirty="0"/>
          </a:p>
        </p:txBody>
      </p:sp>
      <p:sp>
        <p:nvSpPr>
          <p:cNvPr id="3" name="Textfeld 2"/>
          <p:cNvSpPr txBox="1"/>
          <p:nvPr/>
        </p:nvSpPr>
        <p:spPr>
          <a:xfrm>
            <a:off x="240631" y="182880"/>
            <a:ext cx="7873466" cy="461665"/>
          </a:xfrm>
          <a:prstGeom prst="rect">
            <a:avLst/>
          </a:prstGeom>
          <a:noFill/>
        </p:spPr>
        <p:txBody>
          <a:bodyPr wrap="square" rtlCol="0">
            <a:spAutoFit/>
          </a:bodyPr>
          <a:lstStyle/>
          <a:p>
            <a:r>
              <a:rPr lang="de-AT" sz="2400" b="1" dirty="0">
                <a:solidFill>
                  <a:schemeClr val="accent5">
                    <a:lumMod val="75000"/>
                  </a:schemeClr>
                </a:solidFill>
                <a:latin typeface="Arial" panose="020B0604020202020204" pitchFamily="34" charset="0"/>
                <a:cs typeface="Arial" panose="020B0604020202020204" pitchFamily="34" charset="0"/>
                <a:sym typeface="Wingdings" panose="05000000000000000000" pitchFamily="2" charset="2"/>
              </a:rPr>
              <a:t>Aktuelle </a:t>
            </a:r>
            <a:r>
              <a:rPr lang="de-AT" sz="2400" b="1" dirty="0" smtClean="0">
                <a:solidFill>
                  <a:schemeClr val="accent5">
                    <a:lumMod val="75000"/>
                  </a:schemeClr>
                </a:solidFill>
                <a:latin typeface="Arial" panose="020B0604020202020204" pitchFamily="34" charset="0"/>
                <a:cs typeface="Arial" panose="020B0604020202020204" pitchFamily="34" charset="0"/>
                <a:sym typeface="Wingdings" panose="05000000000000000000" pitchFamily="2" charset="2"/>
              </a:rPr>
              <a:t>Zielsetzungen </a:t>
            </a:r>
            <a:r>
              <a:rPr lang="de-AT" sz="2400" b="1" dirty="0">
                <a:solidFill>
                  <a:schemeClr val="accent5">
                    <a:lumMod val="75000"/>
                  </a:schemeClr>
                </a:solidFill>
                <a:latin typeface="Arial" panose="020B0604020202020204" pitchFamily="34" charset="0"/>
                <a:cs typeface="Arial" panose="020B0604020202020204" pitchFamily="34" charset="0"/>
                <a:sym typeface="Wingdings" panose="05000000000000000000" pitchFamily="2" charset="2"/>
              </a:rPr>
              <a:t>der </a:t>
            </a:r>
            <a:r>
              <a:rPr lang="de-AT" sz="2400" b="1" dirty="0" smtClean="0">
                <a:solidFill>
                  <a:schemeClr val="accent5">
                    <a:lumMod val="75000"/>
                  </a:schemeClr>
                </a:solidFill>
                <a:latin typeface="Arial" panose="020B0604020202020204" pitchFamily="34" charset="0"/>
                <a:cs typeface="Arial" panose="020B0604020202020204" pitchFamily="34" charset="0"/>
                <a:sym typeface="Wingdings" panose="05000000000000000000" pitchFamily="2" charset="2"/>
              </a:rPr>
              <a:t>Steuerung</a:t>
            </a:r>
            <a:endParaRPr lang="de-AT" sz="2400" b="1" dirty="0">
              <a:solidFill>
                <a:schemeClr val="accent5">
                  <a:lumMod val="75000"/>
                </a:schemeClr>
              </a:solidFill>
            </a:endParaRPr>
          </a:p>
        </p:txBody>
      </p:sp>
      <p:pic>
        <p:nvPicPr>
          <p:cNvPr id="4" name="Grafik 3"/>
          <p:cNvPicPr>
            <a:picLocks noChangeAspect="1"/>
          </p:cNvPicPr>
          <p:nvPr/>
        </p:nvPicPr>
        <p:blipFill>
          <a:blip r:embed="rId2"/>
          <a:stretch>
            <a:fillRect/>
          </a:stretch>
        </p:blipFill>
        <p:spPr>
          <a:xfrm>
            <a:off x="8486274" y="4196279"/>
            <a:ext cx="3705726" cy="2779295"/>
          </a:xfrm>
          <a:prstGeom prst="rect">
            <a:avLst/>
          </a:prstGeom>
        </p:spPr>
      </p:pic>
      <p:sp>
        <p:nvSpPr>
          <p:cNvPr id="5" name="Textfeld 4"/>
          <p:cNvSpPr txBox="1"/>
          <p:nvPr/>
        </p:nvSpPr>
        <p:spPr>
          <a:xfrm>
            <a:off x="1895558" y="6480551"/>
            <a:ext cx="1040047" cy="338554"/>
          </a:xfrm>
          <a:prstGeom prst="rect">
            <a:avLst/>
          </a:prstGeom>
          <a:noFill/>
        </p:spPr>
        <p:txBody>
          <a:bodyPr wrap="square" rtlCol="0">
            <a:spAutoFit/>
          </a:bodyPr>
          <a:lstStyle/>
          <a:p>
            <a:r>
              <a:rPr lang="de-AT" sz="1600" dirty="0">
                <a:latin typeface="Arial" panose="020B0604020202020204" pitchFamily="34" charset="0"/>
                <a:cs typeface="Arial" panose="020B0604020202020204" pitchFamily="34" charset="0"/>
              </a:rPr>
              <a:t>o</a:t>
            </a:r>
            <a:r>
              <a:rPr lang="de-AT" sz="1600" dirty="0" smtClean="0">
                <a:latin typeface="Arial" panose="020B0604020202020204" pitchFamily="34" charset="0"/>
                <a:cs typeface="Arial" panose="020B0604020202020204" pitchFamily="34" charset="0"/>
              </a:rPr>
              <a:t>ecd.org</a:t>
            </a:r>
            <a:endParaRPr lang="de-AT" sz="16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3"/>
          <a:stretch>
            <a:fillRect/>
          </a:stretch>
        </p:blipFill>
        <p:spPr>
          <a:xfrm>
            <a:off x="365759" y="4564045"/>
            <a:ext cx="1580268" cy="2043764"/>
          </a:xfrm>
          <a:prstGeom prst="rect">
            <a:avLst/>
          </a:prstGeom>
        </p:spPr>
      </p:pic>
      <p:pic>
        <p:nvPicPr>
          <p:cNvPr id="7" name="Grafik 6"/>
          <p:cNvPicPr>
            <a:picLocks noChangeAspect="1"/>
          </p:cNvPicPr>
          <p:nvPr/>
        </p:nvPicPr>
        <p:blipFill>
          <a:blip r:embed="rId4"/>
          <a:stretch>
            <a:fillRect/>
          </a:stretch>
        </p:blipFill>
        <p:spPr>
          <a:xfrm>
            <a:off x="1567757" y="4606064"/>
            <a:ext cx="1801085" cy="1923072"/>
          </a:xfrm>
          <a:prstGeom prst="rect">
            <a:avLst/>
          </a:prstGeom>
        </p:spPr>
      </p:pic>
      <p:pic>
        <p:nvPicPr>
          <p:cNvPr id="8" name="Grafik 7"/>
          <p:cNvPicPr>
            <a:picLocks noChangeAspect="1"/>
          </p:cNvPicPr>
          <p:nvPr/>
        </p:nvPicPr>
        <p:blipFill>
          <a:blip r:embed="rId5"/>
          <a:stretch>
            <a:fillRect/>
          </a:stretch>
        </p:blipFill>
        <p:spPr>
          <a:xfrm>
            <a:off x="3481854" y="4564045"/>
            <a:ext cx="1391019" cy="1965091"/>
          </a:xfrm>
          <a:prstGeom prst="rect">
            <a:avLst/>
          </a:prstGeom>
        </p:spPr>
      </p:pic>
      <p:pic>
        <p:nvPicPr>
          <p:cNvPr id="9" name="Grafik 8"/>
          <p:cNvPicPr>
            <a:picLocks noChangeAspect="1"/>
          </p:cNvPicPr>
          <p:nvPr/>
        </p:nvPicPr>
        <p:blipFill>
          <a:blip r:embed="rId6"/>
          <a:stretch>
            <a:fillRect/>
          </a:stretch>
        </p:blipFill>
        <p:spPr>
          <a:xfrm>
            <a:off x="422892" y="731229"/>
            <a:ext cx="2809599" cy="3746131"/>
          </a:xfrm>
          <a:prstGeom prst="rect">
            <a:avLst/>
          </a:prstGeom>
        </p:spPr>
      </p:pic>
      <p:pic>
        <p:nvPicPr>
          <p:cNvPr id="10" name="Grafik 9"/>
          <p:cNvPicPr>
            <a:picLocks noChangeAspect="1"/>
          </p:cNvPicPr>
          <p:nvPr/>
        </p:nvPicPr>
        <p:blipFill>
          <a:blip r:embed="rId7"/>
          <a:stretch>
            <a:fillRect/>
          </a:stretch>
        </p:blipFill>
        <p:spPr>
          <a:xfrm>
            <a:off x="5052498" y="4564045"/>
            <a:ext cx="2953006" cy="1965091"/>
          </a:xfrm>
          <a:prstGeom prst="rect">
            <a:avLst/>
          </a:prstGeom>
        </p:spPr>
      </p:pic>
      <p:sp>
        <p:nvSpPr>
          <p:cNvPr id="11" name="Textfeld 10"/>
          <p:cNvSpPr txBox="1"/>
          <p:nvPr/>
        </p:nvSpPr>
        <p:spPr>
          <a:xfrm>
            <a:off x="7063459" y="6486657"/>
            <a:ext cx="953260" cy="338554"/>
          </a:xfrm>
          <a:prstGeom prst="rect">
            <a:avLst/>
          </a:prstGeom>
          <a:noFill/>
        </p:spPr>
        <p:txBody>
          <a:bodyPr wrap="square" rtlCol="0">
            <a:spAutoFit/>
          </a:bodyPr>
          <a:lstStyle/>
          <a:p>
            <a:r>
              <a:rPr lang="de-AT" sz="1600" dirty="0">
                <a:latin typeface="Arial" panose="020B0604020202020204" pitchFamily="34" charset="0"/>
                <a:cs typeface="Arial" panose="020B0604020202020204" pitchFamily="34" charset="0"/>
              </a:rPr>
              <a:t>e</a:t>
            </a:r>
            <a:r>
              <a:rPr lang="de-AT" sz="1600" dirty="0" smtClean="0">
                <a:latin typeface="Arial" panose="020B0604020202020204" pitchFamily="34" charset="0"/>
                <a:cs typeface="Arial" panose="020B0604020202020204" pitchFamily="34" charset="0"/>
              </a:rPr>
              <a:t>ltis.org</a:t>
            </a:r>
            <a:endParaRPr lang="de-AT" sz="1600" dirty="0">
              <a:latin typeface="Arial" panose="020B0604020202020204" pitchFamily="34" charset="0"/>
              <a:cs typeface="Arial" panose="020B0604020202020204" pitchFamily="34" charset="0"/>
            </a:endParaRPr>
          </a:p>
        </p:txBody>
      </p:sp>
      <p:sp>
        <p:nvSpPr>
          <p:cNvPr id="12" name="Rechteck 11"/>
          <p:cNvSpPr/>
          <p:nvPr/>
        </p:nvSpPr>
        <p:spPr>
          <a:xfrm>
            <a:off x="8486274" y="4196279"/>
            <a:ext cx="3705726" cy="106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Textfeld 12"/>
          <p:cNvSpPr txBox="1"/>
          <p:nvPr/>
        </p:nvSpPr>
        <p:spPr>
          <a:xfrm>
            <a:off x="8844013" y="6594911"/>
            <a:ext cx="2079057" cy="338554"/>
          </a:xfrm>
          <a:prstGeom prst="rect">
            <a:avLst/>
          </a:prstGeom>
          <a:noFill/>
        </p:spPr>
        <p:txBody>
          <a:bodyPr wrap="square" rtlCol="0">
            <a:spAutoFit/>
          </a:bodyPr>
          <a:lstStyle/>
          <a:p>
            <a:r>
              <a:rPr lang="de-AT" sz="1600" dirty="0">
                <a:latin typeface="Arial" panose="020B0604020202020204" pitchFamily="34" charset="0"/>
                <a:cs typeface="Arial" panose="020B0604020202020204" pitchFamily="34" charset="0"/>
              </a:rPr>
              <a:t>o</a:t>
            </a:r>
            <a:r>
              <a:rPr lang="de-AT" sz="1600" dirty="0" smtClean="0">
                <a:latin typeface="Arial" panose="020B0604020202020204" pitchFamily="34" charset="0"/>
                <a:cs typeface="Arial" panose="020B0604020202020204" pitchFamily="34" charset="0"/>
              </a:rPr>
              <a:t>ekoloewe.de</a:t>
            </a:r>
            <a:endParaRPr lang="de-A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383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2483" y="134139"/>
            <a:ext cx="9014347" cy="430887"/>
          </a:xfrm>
          <a:prstGeom prst="rect">
            <a:avLst/>
          </a:prstGeom>
          <a:noFill/>
        </p:spPr>
        <p:txBody>
          <a:bodyPr wrap="square" rtlCol="0">
            <a:spAutoFit/>
          </a:bodyPr>
          <a:lstStyle/>
          <a:p>
            <a:r>
              <a:rPr lang="de-DE" sz="2200" b="1" dirty="0" smtClean="0">
                <a:solidFill>
                  <a:schemeClr val="accent5">
                    <a:lumMod val="75000"/>
                  </a:schemeClr>
                </a:solidFill>
                <a:latin typeface="Arial" panose="020B0604020202020204" pitchFamily="34" charset="0"/>
                <a:cs typeface="Arial" panose="020B0604020202020204" pitchFamily="34" charset="0"/>
              </a:rPr>
              <a:t>15 Minuten-Stadt</a:t>
            </a:r>
            <a:endParaRPr lang="de-DE" sz="2200" b="1" dirty="0">
              <a:solidFill>
                <a:schemeClr val="accent5">
                  <a:lumMod val="75000"/>
                </a:schemeClr>
              </a:solidFill>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2"/>
          <a:stretch>
            <a:fillRect/>
          </a:stretch>
        </p:blipFill>
        <p:spPr>
          <a:xfrm>
            <a:off x="-1876926" y="757949"/>
            <a:ext cx="7750980" cy="4068953"/>
          </a:xfrm>
          <a:prstGeom prst="rect">
            <a:avLst/>
          </a:prstGeom>
        </p:spPr>
      </p:pic>
      <p:sp>
        <p:nvSpPr>
          <p:cNvPr id="4" name="Rechteck 3"/>
          <p:cNvSpPr/>
          <p:nvPr/>
        </p:nvSpPr>
        <p:spPr>
          <a:xfrm>
            <a:off x="-280606" y="3192040"/>
            <a:ext cx="1066178" cy="385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p:cNvSpPr/>
          <p:nvPr/>
        </p:nvSpPr>
        <p:spPr>
          <a:xfrm>
            <a:off x="4190196" y="788082"/>
            <a:ext cx="7735504" cy="4401205"/>
          </a:xfrm>
          <a:prstGeom prst="rect">
            <a:avLst/>
          </a:prstGeom>
        </p:spPr>
        <p:txBody>
          <a:bodyPr wrap="square">
            <a:spAutoFit/>
          </a:bodyPr>
          <a:lstStyle/>
          <a:p>
            <a:pPr>
              <a:spcAft>
                <a:spcPts val="600"/>
              </a:spcAft>
            </a:pPr>
            <a:r>
              <a:rPr lang="de-DE" dirty="0" smtClean="0">
                <a:latin typeface="Arial" panose="020B0604020202020204" pitchFamily="34" charset="0"/>
                <a:cs typeface="Arial" panose="020B0604020202020204" pitchFamily="34" charset="0"/>
              </a:rPr>
              <a:t>Die Pariser Bürgermeisterin </a:t>
            </a:r>
            <a:r>
              <a:rPr lang="de-DE" dirty="0">
                <a:latin typeface="Arial" panose="020B0604020202020204" pitchFamily="34" charset="0"/>
                <a:cs typeface="Arial" panose="020B0604020202020204" pitchFamily="34" charset="0"/>
              </a:rPr>
              <a:t>Anne Hidalgo möchte die </a:t>
            </a:r>
            <a:r>
              <a:rPr lang="de-DE" dirty="0" smtClean="0">
                <a:latin typeface="Arial" panose="020B0604020202020204" pitchFamily="34" charset="0"/>
                <a:cs typeface="Arial" panose="020B0604020202020204" pitchFamily="34" charset="0"/>
              </a:rPr>
              <a:t>Innenstadt </a:t>
            </a:r>
            <a:r>
              <a:rPr lang="de-DE" dirty="0">
                <a:latin typeface="Arial" panose="020B0604020202020204" pitchFamily="34" charset="0"/>
                <a:cs typeface="Arial" panose="020B0604020202020204" pitchFamily="34" charset="0"/>
              </a:rPr>
              <a:t>komplett umgestalten. Es soll eine sogenannte 15 Minuten-Stadt entstehen, in der alle wichtigen Anlaufstellen für die </a:t>
            </a:r>
            <a:r>
              <a:rPr lang="de-DE" dirty="0" err="1">
                <a:latin typeface="Arial" panose="020B0604020202020204" pitchFamily="34" charset="0"/>
                <a:cs typeface="Arial" panose="020B0604020202020204" pitchFamily="34" charset="0"/>
              </a:rPr>
              <a:t>BürgerInnen</a:t>
            </a:r>
            <a:r>
              <a:rPr lang="de-DE" dirty="0">
                <a:latin typeface="Arial" panose="020B0604020202020204" pitchFamily="34" charset="0"/>
                <a:cs typeface="Arial" panose="020B0604020202020204" pitchFamily="34" charset="0"/>
              </a:rPr>
              <a:t> innerhalb von ca. 15 Minuten </a:t>
            </a:r>
            <a:r>
              <a:rPr lang="de-DE" dirty="0" smtClean="0">
                <a:latin typeface="Arial" panose="020B0604020202020204" pitchFamily="34" charset="0"/>
                <a:cs typeface="Arial" panose="020B0604020202020204" pitchFamily="34" charset="0"/>
              </a:rPr>
              <a:t>zu </a:t>
            </a:r>
            <a:r>
              <a:rPr lang="de-DE" dirty="0" err="1" smtClean="0">
                <a:latin typeface="Arial" panose="020B0604020202020204" pitchFamily="34" charset="0"/>
                <a:cs typeface="Arial" panose="020B0604020202020204" pitchFamily="34" charset="0"/>
              </a:rPr>
              <a:t>Fuss</a:t>
            </a:r>
            <a:r>
              <a:rPr lang="de-DE" dirty="0" smtClean="0">
                <a:latin typeface="Arial" panose="020B0604020202020204" pitchFamily="34" charset="0"/>
                <a:cs typeface="Arial" panose="020B0604020202020204" pitchFamily="34" charset="0"/>
              </a:rPr>
              <a:t> oder mit dem Fahrrad erreichbar </a:t>
            </a:r>
            <a:r>
              <a:rPr lang="de-DE" dirty="0">
                <a:latin typeface="Arial" panose="020B0604020202020204" pitchFamily="34" charset="0"/>
                <a:cs typeface="Arial" panose="020B0604020202020204" pitchFamily="34" charset="0"/>
              </a:rPr>
              <a:t>sind. </a:t>
            </a:r>
            <a:endParaRPr lang="de-DE" dirty="0" smtClean="0">
              <a:latin typeface="Arial" panose="020B0604020202020204" pitchFamily="34" charset="0"/>
              <a:cs typeface="Arial" panose="020B0604020202020204" pitchFamily="34" charset="0"/>
            </a:endParaRPr>
          </a:p>
          <a:p>
            <a:pPr>
              <a:spcAft>
                <a:spcPts val="600"/>
              </a:spcAft>
            </a:pPr>
            <a:r>
              <a:rPr lang="de-DE" dirty="0" smtClean="0">
                <a:latin typeface="Arial" panose="020B0604020202020204" pitchFamily="34" charset="0"/>
                <a:cs typeface="Arial" panose="020B0604020202020204" pitchFamily="34" charset="0"/>
              </a:rPr>
              <a:t>So </a:t>
            </a:r>
            <a:r>
              <a:rPr lang="de-DE" dirty="0">
                <a:latin typeface="Arial" panose="020B0604020202020204" pitchFamily="34" charset="0"/>
                <a:cs typeface="Arial" panose="020B0604020202020204" pitchFamily="34" charset="0"/>
              </a:rPr>
              <a:t>sollen die Straßen nur noch für Fußgänger und Fahrradfahrer Platz bieten und die Innenstadt möglichst autofrei werden. Nicht nur die Luftverschmutzung würde hierbei immens minimiert werden, auch die Lebensqualität der dort wohnenden Menschen würde sich erheblich verbessern</a:t>
            </a:r>
            <a:r>
              <a:rPr lang="de-DE" dirty="0" smtClean="0">
                <a:latin typeface="Arial" panose="020B0604020202020204" pitchFamily="34" charset="0"/>
                <a:cs typeface="Arial" panose="020B0604020202020204" pitchFamily="34" charset="0"/>
              </a:rPr>
              <a:t>.</a:t>
            </a:r>
          </a:p>
          <a:p>
            <a:pPr>
              <a:spcAft>
                <a:spcPts val="600"/>
              </a:spcAft>
            </a:pPr>
            <a:r>
              <a:rPr lang="de-DE" dirty="0">
                <a:latin typeface="Arial" panose="020B0604020202020204" pitchFamily="34" charset="0"/>
                <a:cs typeface="Arial" panose="020B0604020202020204" pitchFamily="34" charset="0"/>
              </a:rPr>
              <a:t>In Oslo wird dieses Konzept seit 2015 Schritt für Schritt umgesetzt. Dort waren es nicht nur die Umweltschäden wie die steigende </a:t>
            </a:r>
            <a:r>
              <a:rPr lang="de-DE" dirty="0" smtClean="0">
                <a:latin typeface="Arial" panose="020B0604020202020204" pitchFamily="34" charset="0"/>
                <a:cs typeface="Arial" panose="020B0604020202020204" pitchFamily="34" charset="0"/>
              </a:rPr>
              <a:t>Feinstaub-belastung</a:t>
            </a:r>
            <a:r>
              <a:rPr lang="de-DE" dirty="0">
                <a:latin typeface="Arial" panose="020B0604020202020204" pitchFamily="34" charset="0"/>
                <a:cs typeface="Arial" panose="020B0604020202020204" pitchFamily="34" charset="0"/>
              </a:rPr>
              <a:t>, die die damalige Stadtregierung zum Umdenken bewegte. Auch das soziale Miteinander, das durch eine solche Wohn- und </a:t>
            </a:r>
            <a:r>
              <a:rPr lang="de-DE" dirty="0" smtClean="0">
                <a:latin typeface="Arial" panose="020B0604020202020204" pitchFamily="34" charset="0"/>
                <a:cs typeface="Arial" panose="020B0604020202020204" pitchFamily="34" charset="0"/>
              </a:rPr>
              <a:t>Lebens-kultur </a:t>
            </a:r>
            <a:r>
              <a:rPr lang="de-DE" dirty="0">
                <a:latin typeface="Arial" panose="020B0604020202020204" pitchFamily="34" charset="0"/>
                <a:cs typeface="Arial" panose="020B0604020202020204" pitchFamily="34" charset="0"/>
              </a:rPr>
              <a:t>gefördert werden soll, spielte eine Hauptrolle bei der Planung einer 15 Minuten-Stadt.</a:t>
            </a:r>
            <a:endParaRPr lang="de-AT" dirty="0">
              <a:latin typeface="Arial" panose="020B0604020202020204" pitchFamily="34" charset="0"/>
              <a:cs typeface="Arial" panose="020B0604020202020204" pitchFamily="34" charset="0"/>
            </a:endParaRPr>
          </a:p>
        </p:txBody>
      </p:sp>
      <p:sp>
        <p:nvSpPr>
          <p:cNvPr id="6" name="Textfeld 5"/>
          <p:cNvSpPr txBox="1"/>
          <p:nvPr/>
        </p:nvSpPr>
        <p:spPr>
          <a:xfrm>
            <a:off x="808522" y="5823284"/>
            <a:ext cx="9538636" cy="707886"/>
          </a:xfrm>
          <a:prstGeom prst="rect">
            <a:avLst/>
          </a:prstGeom>
          <a:noFill/>
        </p:spPr>
        <p:txBody>
          <a:bodyPr wrap="square" rtlCol="0">
            <a:spAutoFit/>
          </a:bodyPr>
          <a:lstStyle/>
          <a:p>
            <a:r>
              <a:rPr lang="de-AT" sz="2000" dirty="0" smtClean="0">
                <a:solidFill>
                  <a:srgbClr val="FF0000"/>
                </a:solidFill>
                <a:latin typeface="Arial" panose="020B0604020202020204" pitchFamily="34" charset="0"/>
                <a:cs typeface="Arial" panose="020B0604020202020204" pitchFamily="34" charset="0"/>
              </a:rPr>
              <a:t>Geht das? Wenn ja: Wie geht das?</a:t>
            </a:r>
          </a:p>
          <a:p>
            <a:r>
              <a:rPr lang="de-AT" sz="2000" dirty="0" smtClean="0">
                <a:solidFill>
                  <a:srgbClr val="FF0000"/>
                </a:solidFill>
                <a:latin typeface="Arial" panose="020B0604020202020204" pitchFamily="34" charset="0"/>
                <a:cs typeface="Arial" panose="020B0604020202020204" pitchFamily="34" charset="0"/>
              </a:rPr>
              <a:t>Ist das nicht eine Einladung für die Immobilienwirtschaft </a:t>
            </a:r>
            <a:r>
              <a:rPr lang="de-AT" sz="20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de-AT" sz="2000"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Gentrification</a:t>
            </a:r>
            <a:r>
              <a:rPr lang="de-AT" sz="20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de-AT" sz="2000" dirty="0">
              <a:solidFill>
                <a:srgbClr val="FF0000"/>
              </a:solidFill>
              <a:latin typeface="Arial" panose="020B0604020202020204" pitchFamily="34" charset="0"/>
              <a:cs typeface="Arial" panose="020B0604020202020204" pitchFamily="34" charset="0"/>
            </a:endParaRPr>
          </a:p>
        </p:txBody>
      </p:sp>
      <p:sp>
        <p:nvSpPr>
          <p:cNvPr id="7" name="Rechteck 6"/>
          <p:cNvSpPr/>
          <p:nvPr/>
        </p:nvSpPr>
        <p:spPr>
          <a:xfrm>
            <a:off x="-533089" y="2796180"/>
            <a:ext cx="1066178" cy="385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25365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8779954" y="1357163"/>
            <a:ext cx="3412046" cy="1919276"/>
          </a:xfrm>
          <a:prstGeom prst="rect">
            <a:avLst/>
          </a:prstGeom>
        </p:spPr>
      </p:pic>
      <p:sp>
        <p:nvSpPr>
          <p:cNvPr id="3" name="Textfeld 2"/>
          <p:cNvSpPr txBox="1"/>
          <p:nvPr/>
        </p:nvSpPr>
        <p:spPr>
          <a:xfrm>
            <a:off x="252483" y="134139"/>
            <a:ext cx="9218776" cy="430887"/>
          </a:xfrm>
          <a:prstGeom prst="rect">
            <a:avLst/>
          </a:prstGeom>
          <a:noFill/>
        </p:spPr>
        <p:txBody>
          <a:bodyPr wrap="square" rtlCol="0">
            <a:spAutoFit/>
          </a:bodyPr>
          <a:lstStyle/>
          <a:p>
            <a:r>
              <a:rPr lang="de-DE" sz="2200" b="1" dirty="0" smtClean="0">
                <a:solidFill>
                  <a:schemeClr val="accent5">
                    <a:lumMod val="75000"/>
                  </a:schemeClr>
                </a:solidFill>
                <a:latin typeface="Arial" panose="020B0604020202020204" pitchFamily="34" charset="0"/>
                <a:cs typeface="Arial" panose="020B0604020202020204" pitchFamily="34" charset="0"/>
              </a:rPr>
              <a:t>Herausforderung: Automobilität als „großes technisches System“</a:t>
            </a:r>
            <a:endParaRPr lang="de-DE" sz="2200" b="1" dirty="0">
              <a:solidFill>
                <a:schemeClr val="accent5">
                  <a:lumMod val="75000"/>
                </a:schemeClr>
              </a:solidFill>
              <a:latin typeface="Arial" panose="020B0604020202020204" pitchFamily="34" charset="0"/>
              <a:cs typeface="Arial" panose="020B0604020202020204" pitchFamily="34" charset="0"/>
            </a:endParaRPr>
          </a:p>
        </p:txBody>
      </p:sp>
      <p:sp>
        <p:nvSpPr>
          <p:cNvPr id="4" name="Textfeld 3"/>
          <p:cNvSpPr txBox="1"/>
          <p:nvPr/>
        </p:nvSpPr>
        <p:spPr>
          <a:xfrm>
            <a:off x="487255" y="733189"/>
            <a:ext cx="10987239" cy="6047809"/>
          </a:xfrm>
          <a:prstGeom prst="rect">
            <a:avLst/>
          </a:prstGeom>
          <a:noFill/>
        </p:spPr>
        <p:txBody>
          <a:bodyPr wrap="square" rtlCol="0">
            <a:spAutoFit/>
          </a:bodyPr>
          <a:lstStyle/>
          <a:p>
            <a:pPr>
              <a:spcAft>
                <a:spcPts val="600"/>
              </a:spcAft>
            </a:pPr>
            <a:r>
              <a:rPr lang="de-AT" dirty="0" err="1">
                <a:solidFill>
                  <a:schemeClr val="accent5">
                    <a:lumMod val="75000"/>
                  </a:schemeClr>
                </a:solidFill>
                <a:latin typeface="Arial" panose="020B0604020202020204" pitchFamily="34" charset="0"/>
                <a:cs typeface="Arial" panose="020B0604020202020204" pitchFamily="34" charset="0"/>
              </a:rPr>
              <a:t>d</a:t>
            </a:r>
            <a:r>
              <a:rPr lang="de-AT" dirty="0" err="1" smtClean="0">
                <a:solidFill>
                  <a:schemeClr val="accent5">
                    <a:lumMod val="75000"/>
                  </a:schemeClr>
                </a:solidFill>
                <a:latin typeface="Arial" panose="020B0604020202020204" pitchFamily="34" charset="0"/>
                <a:cs typeface="Arial" panose="020B0604020202020204" pitchFamily="34" charset="0"/>
              </a:rPr>
              <a:t>f</a:t>
            </a:r>
            <a:r>
              <a:rPr lang="de-AT" dirty="0" smtClean="0">
                <a:solidFill>
                  <a:schemeClr val="accent5">
                    <a:lumMod val="75000"/>
                  </a:schemeClr>
                </a:solidFill>
                <a:latin typeface="Arial" panose="020B0604020202020204" pitchFamily="34" charset="0"/>
                <a:cs typeface="Arial" panose="020B0604020202020204" pitchFamily="34" charset="0"/>
              </a:rPr>
              <a:t>. großes technisches System:</a:t>
            </a:r>
          </a:p>
          <a:p>
            <a:pPr>
              <a:spcAft>
                <a:spcPts val="600"/>
              </a:spcAft>
            </a:pPr>
            <a:r>
              <a:rPr lang="de-AT" sz="1600" dirty="0" smtClean="0">
                <a:latin typeface="Arial" panose="020B0604020202020204" pitchFamily="34" charset="0"/>
                <a:cs typeface="Arial" panose="020B0604020202020204" pitchFamily="34" charset="0"/>
              </a:rPr>
              <a:t>„… Existenz der </a:t>
            </a:r>
            <a:r>
              <a:rPr lang="de-AT" sz="1600" i="1" dirty="0" smtClean="0">
                <a:latin typeface="Arial" panose="020B0604020202020204" pitchFamily="34" charset="0"/>
                <a:cs typeface="Arial" panose="020B0604020202020204" pitchFamily="34" charset="0"/>
              </a:rPr>
              <a:t>weiträumig</a:t>
            </a:r>
            <a:r>
              <a:rPr lang="de-AT" sz="1600" dirty="0" smtClean="0">
                <a:latin typeface="Arial" panose="020B0604020202020204" pitchFamily="34" charset="0"/>
                <a:cs typeface="Arial" panose="020B0604020202020204" pitchFamily="34" charset="0"/>
              </a:rPr>
              <a:t> und </a:t>
            </a:r>
            <a:r>
              <a:rPr lang="de-AT" sz="1600" i="1" dirty="0" smtClean="0">
                <a:latin typeface="Arial" panose="020B0604020202020204" pitchFamily="34" charset="0"/>
                <a:cs typeface="Arial" panose="020B0604020202020204" pitchFamily="34" charset="0"/>
              </a:rPr>
              <a:t>dauerhaften</a:t>
            </a:r>
            <a:r>
              <a:rPr lang="de-AT" sz="1600" dirty="0" smtClean="0">
                <a:latin typeface="Arial" panose="020B0604020202020204" pitchFamily="34" charset="0"/>
                <a:cs typeface="Arial" panose="020B0604020202020204" pitchFamily="34" charset="0"/>
              </a:rPr>
              <a:t> Erfüllung eines spezifischen Zwecks verbundene Netzwerke heterogener technischer und sozialer Komponenten …“ (</a:t>
            </a:r>
            <a:r>
              <a:rPr lang="de-AT" sz="1600" dirty="0" err="1" smtClean="0">
                <a:latin typeface="Arial" panose="020B0604020202020204" pitchFamily="34" charset="0"/>
                <a:cs typeface="Arial" panose="020B0604020202020204" pitchFamily="34" charset="0"/>
              </a:rPr>
              <a:t>Mayntz</a:t>
            </a:r>
            <a:r>
              <a:rPr lang="de-AT" sz="1600" dirty="0" smtClean="0">
                <a:latin typeface="Arial" panose="020B0604020202020204" pitchFamily="34" charset="0"/>
                <a:cs typeface="Arial" panose="020B0604020202020204" pitchFamily="34" charset="0"/>
              </a:rPr>
              <a:t> 1992: 423)</a:t>
            </a:r>
          </a:p>
          <a:p>
            <a:pPr>
              <a:spcAft>
                <a:spcPts val="600"/>
              </a:spcAft>
            </a:pPr>
            <a:endParaRPr lang="de-AT" sz="1000" dirty="0" smtClean="0">
              <a:latin typeface="Arial" panose="020B0604020202020204" pitchFamily="34" charset="0"/>
              <a:cs typeface="Arial" panose="020B0604020202020204" pitchFamily="34" charset="0"/>
            </a:endParaRPr>
          </a:p>
          <a:p>
            <a:pPr>
              <a:spcAft>
                <a:spcPts val="600"/>
              </a:spcAft>
            </a:pPr>
            <a:r>
              <a:rPr lang="de-AT" dirty="0" smtClean="0">
                <a:solidFill>
                  <a:schemeClr val="accent5">
                    <a:lumMod val="75000"/>
                  </a:schemeClr>
                </a:solidFill>
                <a:latin typeface="Arial" panose="020B0604020202020204" pitchFamily="34" charset="0"/>
                <a:cs typeface="Arial" panose="020B0604020202020204" pitchFamily="34" charset="0"/>
              </a:rPr>
              <a:t>Technikfolgen</a:t>
            </a:r>
          </a:p>
          <a:p>
            <a:pPr marL="269875" indent="-269875">
              <a:buFont typeface="Wingdings" panose="05000000000000000000" pitchFamily="2" charset="2"/>
              <a:buChar char="§"/>
            </a:pPr>
            <a:r>
              <a:rPr lang="de-AT" sz="1600" dirty="0" smtClean="0">
                <a:latin typeface="Arial" panose="020B0604020202020204" pitchFamily="34" charset="0"/>
                <a:cs typeface="Arial" panose="020B0604020202020204" pitchFamily="34" charset="0"/>
              </a:rPr>
              <a:t>Welche Auswirkungen haben Prozesse der Technisierung auf ökonomische, demo-</a:t>
            </a:r>
          </a:p>
          <a:p>
            <a:pPr marL="269875" indent="-269875">
              <a:spcAft>
                <a:spcPts val="600"/>
              </a:spcAft>
            </a:pPr>
            <a:r>
              <a:rPr lang="de-AT" sz="1600" dirty="0" smtClean="0">
                <a:latin typeface="Arial" panose="020B0604020202020204" pitchFamily="34" charset="0"/>
                <a:cs typeface="Arial" panose="020B0604020202020204" pitchFamily="34" charset="0"/>
              </a:rPr>
              <a:t>	grafische, kulturelle und Strukturen und Prozesse?</a:t>
            </a:r>
          </a:p>
          <a:p>
            <a:pPr marL="269875" indent="-269875">
              <a:buFont typeface="Wingdings" panose="05000000000000000000" pitchFamily="2" charset="2"/>
              <a:buChar char="§"/>
            </a:pPr>
            <a:r>
              <a:rPr lang="de-AT" sz="1600" dirty="0" smtClean="0">
                <a:latin typeface="Arial" panose="020B0604020202020204" pitchFamily="34" charset="0"/>
                <a:cs typeface="Arial" panose="020B0604020202020204" pitchFamily="34" charset="0"/>
              </a:rPr>
              <a:t>Welche Auswirkungen haben Prozesse der Technisierung auf die Mobilität und die Stadt-</a:t>
            </a:r>
          </a:p>
          <a:p>
            <a:pPr marL="269875" indent="-269875">
              <a:spcAft>
                <a:spcPts val="600"/>
              </a:spcAft>
            </a:pPr>
            <a:r>
              <a:rPr lang="de-AT" sz="1600" dirty="0">
                <a:latin typeface="Arial" panose="020B0604020202020204" pitchFamily="34" charset="0"/>
                <a:cs typeface="Arial" panose="020B0604020202020204" pitchFamily="34" charset="0"/>
              </a:rPr>
              <a:t>	</a:t>
            </a:r>
            <a:r>
              <a:rPr lang="de-AT" sz="1600" dirty="0" err="1" smtClean="0">
                <a:latin typeface="Arial" panose="020B0604020202020204" pitchFamily="34" charset="0"/>
                <a:cs typeface="Arial" panose="020B0604020202020204" pitchFamily="34" charset="0"/>
              </a:rPr>
              <a:t>entwicklung</a:t>
            </a:r>
            <a:r>
              <a:rPr lang="de-AT" sz="1600" dirty="0" smtClean="0">
                <a:latin typeface="Arial" panose="020B0604020202020204" pitchFamily="34" charset="0"/>
                <a:cs typeface="Arial" panose="020B0604020202020204" pitchFamily="34" charset="0"/>
              </a:rPr>
              <a:t>?</a:t>
            </a:r>
          </a:p>
          <a:p>
            <a:pPr marL="269875" indent="-269875">
              <a:buFont typeface="Wingdings" panose="05000000000000000000" pitchFamily="2" charset="2"/>
              <a:buChar char="§"/>
            </a:pPr>
            <a:r>
              <a:rPr lang="de-AT" sz="1600" dirty="0" smtClean="0">
                <a:latin typeface="Arial" panose="020B0604020202020204" pitchFamily="34" charset="0"/>
                <a:cs typeface="Arial" panose="020B0604020202020204" pitchFamily="34" charset="0"/>
              </a:rPr>
              <a:t>Welchen Stellenwert haben soziale Faktoren für das Funktionieren technischer Systeme (Mensch-Maschinen-Schnittstelle, Rebound)?</a:t>
            </a:r>
          </a:p>
          <a:p>
            <a:endParaRPr lang="de-AT" sz="1100" dirty="0" smtClean="0">
              <a:latin typeface="Arial" panose="020B0604020202020204" pitchFamily="34" charset="0"/>
              <a:cs typeface="Arial" panose="020B0604020202020204" pitchFamily="34" charset="0"/>
            </a:endParaRPr>
          </a:p>
          <a:p>
            <a:pPr>
              <a:spcAft>
                <a:spcPts val="600"/>
              </a:spcAft>
            </a:pPr>
            <a:r>
              <a:rPr lang="de-AT" dirty="0" smtClean="0">
                <a:solidFill>
                  <a:schemeClr val="accent5">
                    <a:lumMod val="75000"/>
                  </a:schemeClr>
                </a:solidFill>
                <a:latin typeface="Arial" panose="020B0604020202020204" pitchFamily="34" charset="0"/>
                <a:cs typeface="Arial" panose="020B0604020202020204" pitchFamily="34" charset="0"/>
              </a:rPr>
              <a:t>Technikgenese</a:t>
            </a:r>
          </a:p>
          <a:p>
            <a:pPr marL="285750" indent="-285750">
              <a:spcAft>
                <a:spcPts val="600"/>
              </a:spcAft>
              <a:buFont typeface="Wingdings" panose="05000000000000000000" pitchFamily="2" charset="2"/>
              <a:buChar char="§"/>
            </a:pPr>
            <a:r>
              <a:rPr lang="de-AT" sz="1600" dirty="0" smtClean="0">
                <a:latin typeface="Arial" panose="020B0604020202020204" pitchFamily="34" charset="0"/>
                <a:cs typeface="Arial" panose="020B0604020202020204" pitchFamily="34" charset="0"/>
              </a:rPr>
              <a:t>Wie entstehen neue Technologien?</a:t>
            </a:r>
          </a:p>
          <a:p>
            <a:pPr marL="285750" indent="-285750">
              <a:spcAft>
                <a:spcPts val="600"/>
              </a:spcAft>
              <a:buFont typeface="Wingdings" panose="05000000000000000000" pitchFamily="2" charset="2"/>
              <a:buChar char="§"/>
            </a:pPr>
            <a:r>
              <a:rPr lang="de-AT" sz="1600" dirty="0" smtClean="0">
                <a:latin typeface="Arial" panose="020B0604020202020204" pitchFamily="34" charset="0"/>
                <a:cs typeface="Arial" panose="020B0604020202020204" pitchFamily="34" charset="0"/>
              </a:rPr>
              <a:t>Wie werden neue Technologien durchgesetzt und wie wird auf bestehenden Technologien beharrt (</a:t>
            </a:r>
            <a:r>
              <a:rPr lang="de-AT" sz="1600" dirty="0" err="1" smtClean="0">
                <a:latin typeface="Arial" panose="020B0604020202020204" pitchFamily="34" charset="0"/>
                <a:cs typeface="Arial" panose="020B0604020202020204" pitchFamily="34" charset="0"/>
              </a:rPr>
              <a:t>policy</a:t>
            </a:r>
            <a:r>
              <a:rPr lang="de-AT" sz="1600" dirty="0" smtClean="0">
                <a:latin typeface="Arial" panose="020B0604020202020204" pitchFamily="34" charset="0"/>
                <a:cs typeface="Arial" panose="020B0604020202020204" pitchFamily="34" charset="0"/>
              </a:rPr>
              <a:t> </a:t>
            </a:r>
            <a:r>
              <a:rPr lang="de-AT" sz="1600" dirty="0" err="1" smtClean="0">
                <a:latin typeface="Arial" panose="020B0604020202020204" pitchFamily="34" charset="0"/>
                <a:cs typeface="Arial" panose="020B0604020202020204" pitchFamily="34" charset="0"/>
              </a:rPr>
              <a:t>transfer</a:t>
            </a:r>
            <a:r>
              <a:rPr lang="de-AT"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de-AT" sz="1600" dirty="0" smtClean="0">
                <a:latin typeface="Arial" panose="020B0604020202020204" pitchFamily="34" charset="0"/>
                <a:cs typeface="Arial" panose="020B0604020202020204" pitchFamily="34" charset="0"/>
              </a:rPr>
              <a:t>Welche sozialen Prozesse prägen die Entstehung und die Umsetzung neuer Technologien und Techniken?</a:t>
            </a:r>
          </a:p>
          <a:p>
            <a:endParaRPr lang="de-AT" sz="1100" dirty="0">
              <a:latin typeface="Arial" panose="020B0604020202020204" pitchFamily="34" charset="0"/>
              <a:cs typeface="Arial" panose="020B0604020202020204" pitchFamily="34" charset="0"/>
            </a:endParaRPr>
          </a:p>
          <a:p>
            <a:pPr>
              <a:spcAft>
                <a:spcPts val="600"/>
              </a:spcAft>
            </a:pPr>
            <a:r>
              <a:rPr lang="de-AT" dirty="0" smtClean="0">
                <a:solidFill>
                  <a:schemeClr val="accent5">
                    <a:lumMod val="75000"/>
                  </a:schemeClr>
                </a:solidFill>
                <a:latin typeface="Arial" panose="020B0604020202020204" pitchFamily="34" charset="0"/>
                <a:cs typeface="Arial" panose="020B0604020202020204" pitchFamily="34" charset="0"/>
              </a:rPr>
              <a:t>Technikgestaltung/-steuerung</a:t>
            </a:r>
          </a:p>
          <a:p>
            <a:pPr marL="285750" indent="-285750">
              <a:spcAft>
                <a:spcPts val="600"/>
              </a:spcAft>
              <a:buFont typeface="Wingdings" panose="05000000000000000000" pitchFamily="2" charset="2"/>
              <a:buChar char="§"/>
            </a:pPr>
            <a:r>
              <a:rPr lang="de-AT" sz="1600" dirty="0" smtClean="0">
                <a:latin typeface="Arial" panose="020B0604020202020204" pitchFamily="34" charset="0"/>
                <a:cs typeface="Arial" panose="020B0604020202020204" pitchFamily="34" charset="0"/>
              </a:rPr>
              <a:t>Mit welchen Mitteln wir die Entwicklung von Technologien und Techniken gesteuert (Macht, Interessen)?</a:t>
            </a:r>
          </a:p>
          <a:p>
            <a:pPr marL="285750" indent="-285750">
              <a:buFont typeface="Wingdings" panose="05000000000000000000" pitchFamily="2" charset="2"/>
              <a:buChar char="§"/>
            </a:pPr>
            <a:r>
              <a:rPr lang="de-AT" sz="1600" dirty="0" smtClean="0">
                <a:latin typeface="Arial" panose="020B0604020202020204" pitchFamily="34" charset="0"/>
                <a:cs typeface="Arial" panose="020B0604020202020204" pitchFamily="34" charset="0"/>
              </a:rPr>
              <a:t>Wer spielt dabei welche Rolle? (Stadtplanung?)</a:t>
            </a:r>
          </a:p>
          <a:p>
            <a:pPr algn="r"/>
            <a:r>
              <a:rPr lang="de-AT" sz="1600" dirty="0" smtClean="0">
                <a:latin typeface="Arial" panose="020B0604020202020204" pitchFamily="34" charset="0"/>
                <a:cs typeface="Arial" panose="020B0604020202020204" pitchFamily="34" charset="0"/>
              </a:rPr>
              <a:t>(Dangschat 2021: 416, nach Weyer 2008: 11)</a:t>
            </a:r>
            <a:endParaRPr lang="de-A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46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32013" y="156948"/>
            <a:ext cx="3200400" cy="461665"/>
          </a:xfrm>
          <a:prstGeom prst="rect">
            <a:avLst/>
          </a:prstGeom>
          <a:noFill/>
        </p:spPr>
        <p:txBody>
          <a:bodyPr wrap="square" rtlCol="0">
            <a:spAutoFit/>
          </a:bodyPr>
          <a:lstStyle/>
          <a:p>
            <a:r>
              <a:rPr lang="de-DE" sz="2400" b="1" dirty="0" smtClean="0">
                <a:solidFill>
                  <a:srgbClr val="084290"/>
                </a:solidFill>
                <a:latin typeface="Arial" panose="020B0604020202020204" pitchFamily="34" charset="0"/>
                <a:cs typeface="Arial" panose="020B0604020202020204" pitchFamily="34" charset="0"/>
              </a:rPr>
              <a:t>Literatur</a:t>
            </a:r>
            <a:endParaRPr lang="de-DE" sz="2400" b="1" dirty="0">
              <a:solidFill>
                <a:srgbClr val="084290"/>
              </a:solidFill>
              <a:latin typeface="Arial" panose="020B0604020202020204" pitchFamily="34" charset="0"/>
              <a:cs typeface="Arial" panose="020B0604020202020204" pitchFamily="34" charset="0"/>
            </a:endParaRPr>
          </a:p>
        </p:txBody>
      </p:sp>
      <p:sp>
        <p:nvSpPr>
          <p:cNvPr id="5" name="Rechteck 4"/>
          <p:cNvSpPr/>
          <p:nvPr/>
        </p:nvSpPr>
        <p:spPr>
          <a:xfrm>
            <a:off x="770021" y="801493"/>
            <a:ext cx="11184556" cy="5775940"/>
          </a:xfrm>
          <a:prstGeom prst="rect">
            <a:avLst/>
          </a:prstGeom>
        </p:spPr>
        <p:txBody>
          <a:bodyPr wrap="square">
            <a:spAutoFit/>
          </a:bodyPr>
          <a:lstStyle/>
          <a:p>
            <a:pPr marL="142875" indent="-142875">
              <a:spcAft>
                <a:spcPts val="400"/>
              </a:spcAft>
            </a:pPr>
            <a:r>
              <a:rPr lang="de-DE" sz="1400" dirty="0">
                <a:latin typeface="Arial" panose="020B0604020202020204" pitchFamily="34" charset="0"/>
                <a:cs typeface="Arial" panose="020B0604020202020204" pitchFamily="34" charset="0"/>
              </a:rPr>
              <a:t>Apel, Dieter (2003): 2.5.7.1 Der Einfluss der Verkehrsmittel auf Städtebau und Stadtstruktur, in: </a:t>
            </a:r>
            <a:r>
              <a:rPr lang="de-DE" sz="1400" dirty="0" smtClean="0">
                <a:latin typeface="Arial" panose="020B0604020202020204" pitchFamily="34" charset="0"/>
                <a:cs typeface="Arial" panose="020B0604020202020204" pitchFamily="34" charset="0"/>
              </a:rPr>
              <a:t>T. Bracher, H. Holzapfel, F. Kiepe, M. Lehmbrock &amp; U. </a:t>
            </a:r>
            <a:r>
              <a:rPr lang="de-DE" sz="1400" dirty="0">
                <a:latin typeface="Arial" panose="020B0604020202020204" pitchFamily="34" charset="0"/>
                <a:cs typeface="Arial" panose="020B0604020202020204" pitchFamily="34" charset="0"/>
              </a:rPr>
              <a:t>Reutter (</a:t>
            </a:r>
            <a:r>
              <a:rPr lang="de-DE" sz="1400" dirty="0" smtClean="0">
                <a:latin typeface="Arial" panose="020B0604020202020204" pitchFamily="34" charset="0"/>
                <a:cs typeface="Arial" panose="020B0604020202020204" pitchFamily="34" charset="0"/>
              </a:rPr>
              <a:t>Hrsg.): </a:t>
            </a:r>
            <a:r>
              <a:rPr lang="de-DE" sz="1400" dirty="0">
                <a:latin typeface="Arial" panose="020B0604020202020204" pitchFamily="34" charset="0"/>
                <a:cs typeface="Arial" panose="020B0604020202020204" pitchFamily="34" charset="0"/>
              </a:rPr>
              <a:t>HKV – Handbuch der kommunalen Verkehrsplanung Loseblattsammlung, Offenbach/Berlin: VDE-Verlag, 18 Seiten</a:t>
            </a:r>
            <a:r>
              <a:rPr lang="de-DE" sz="1400" dirty="0" smtClean="0">
                <a:latin typeface="Arial" panose="020B0604020202020204" pitchFamily="34" charset="0"/>
                <a:cs typeface="Arial" panose="020B0604020202020204" pitchFamily="34" charset="0"/>
              </a:rPr>
              <a:t>.</a:t>
            </a:r>
          </a:p>
          <a:p>
            <a:pPr marL="142875" indent="-142875">
              <a:spcAft>
                <a:spcPts val="400"/>
              </a:spcAft>
            </a:pPr>
            <a:r>
              <a:rPr lang="en-US" sz="1400" dirty="0">
                <a:latin typeface="Arial" panose="020B0604020202020204" pitchFamily="34" charset="0"/>
                <a:cs typeface="Arial" panose="020B0604020202020204" pitchFamily="34" charset="0"/>
              </a:rPr>
              <a:t>Brenner, </a:t>
            </a:r>
            <a:r>
              <a:rPr lang="en-US" sz="1400" dirty="0" smtClean="0">
                <a:latin typeface="Arial" panose="020B0604020202020204" pitchFamily="34" charset="0"/>
                <a:cs typeface="Arial" panose="020B0604020202020204" pitchFamily="34" charset="0"/>
              </a:rPr>
              <a:t>Neil (2019): </a:t>
            </a:r>
            <a:r>
              <a:rPr lang="en-US" sz="1400" dirty="0">
                <a:latin typeface="Arial" panose="020B0604020202020204" pitchFamily="34" charset="0"/>
                <a:cs typeface="Arial" panose="020B0604020202020204" pitchFamily="34" charset="0"/>
              </a:rPr>
              <a:t>New Urban Spaces: Urban Theory and the Scale Question. Oxford: Oxford University Press</a:t>
            </a:r>
            <a:r>
              <a:rPr lang="en-US" sz="1400" dirty="0" smtClean="0">
                <a:latin typeface="Arial" panose="020B0604020202020204" pitchFamily="34" charset="0"/>
                <a:cs typeface="Arial" panose="020B0604020202020204" pitchFamily="34" charset="0"/>
              </a:rPr>
              <a:t>.</a:t>
            </a:r>
          </a:p>
          <a:p>
            <a:pPr marL="142875" indent="-142875">
              <a:spcAft>
                <a:spcPts val="400"/>
              </a:spcAft>
            </a:pPr>
            <a:r>
              <a:rPr lang="en-US" sz="1400" dirty="0" err="1" smtClean="0">
                <a:latin typeface="Arial" panose="020B0604020202020204" pitchFamily="34" charset="0"/>
                <a:cs typeface="Arial" panose="020B0604020202020204" pitchFamily="34" charset="0"/>
              </a:rPr>
              <a:t>Canzler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Weert</a:t>
            </a:r>
            <a:r>
              <a:rPr lang="en-US" sz="1400" dirty="0">
                <a:latin typeface="Arial" panose="020B0604020202020204" pitchFamily="34" charset="0"/>
                <a:cs typeface="Arial" panose="020B0604020202020204" pitchFamily="34" charset="0"/>
              </a:rPr>
              <a:t>; Kaufmann, Vincent &amp; Kesselring, Sven (eds.) (2008): Tracing </a:t>
            </a:r>
            <a:r>
              <a:rPr lang="en-US" sz="1400" dirty="0" err="1">
                <a:latin typeface="Arial" panose="020B0604020202020204" pitchFamily="34" charset="0"/>
                <a:cs typeface="Arial" panose="020B0604020202020204" pitchFamily="34" charset="0"/>
              </a:rPr>
              <a:t>Mobilities</a:t>
            </a:r>
            <a:r>
              <a:rPr lang="en-US" sz="1400" dirty="0">
                <a:latin typeface="Arial" panose="020B0604020202020204" pitchFamily="34" charset="0"/>
                <a:cs typeface="Arial" panose="020B0604020202020204" pitchFamily="34" charset="0"/>
              </a:rPr>
              <a:t>. Towards a Cosmopolitan Perspective. </a:t>
            </a:r>
            <a:r>
              <a:rPr lang="en-US" sz="1400" dirty="0" err="1">
                <a:latin typeface="Arial" panose="020B0604020202020204" pitchFamily="34" charset="0"/>
                <a:cs typeface="Arial" panose="020B0604020202020204" pitchFamily="34" charset="0"/>
              </a:rPr>
              <a:t>Aldershot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Ashgate</a:t>
            </a:r>
            <a:r>
              <a:rPr lang="en-US" sz="1400" dirty="0">
                <a:latin typeface="Arial" panose="020B0604020202020204" pitchFamily="34" charset="0"/>
                <a:cs typeface="Arial" panose="020B0604020202020204" pitchFamily="34" charset="0"/>
              </a:rPr>
              <a:t>.</a:t>
            </a:r>
          </a:p>
          <a:p>
            <a:pPr marL="142875" indent="-142875">
              <a:spcAft>
                <a:spcPts val="400"/>
              </a:spcAft>
            </a:pPr>
            <a:r>
              <a:rPr lang="de-DE" sz="1400" dirty="0" err="1">
                <a:latin typeface="Arial" panose="020B0604020202020204" pitchFamily="34" charset="0"/>
                <a:cs typeface="Arial" panose="020B0604020202020204" pitchFamily="34" charset="0"/>
              </a:rPr>
              <a:t>Castells</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Manuel (2001): </a:t>
            </a:r>
            <a:r>
              <a:rPr lang="de-DE" sz="1400" dirty="0">
                <a:latin typeface="Arial" panose="020B0604020202020204" pitchFamily="34" charset="0"/>
                <a:cs typeface="Arial" panose="020B0604020202020204" pitchFamily="34" charset="0"/>
              </a:rPr>
              <a:t>Der Aufstieg der Netzwerkgesellschaft, Teil I der Trilogie „Das Informationszeitalter“. Opladen: </a:t>
            </a:r>
            <a:r>
              <a:rPr lang="de-DE" sz="1400" dirty="0" err="1">
                <a:latin typeface="Arial" panose="020B0604020202020204" pitchFamily="34" charset="0"/>
                <a:cs typeface="Arial" panose="020B0604020202020204" pitchFamily="34" charset="0"/>
              </a:rPr>
              <a:t>Leske+Budrich</a:t>
            </a:r>
            <a:r>
              <a:rPr lang="de-DE" sz="1400" dirty="0" smtClean="0">
                <a:latin typeface="Arial" panose="020B0604020202020204" pitchFamily="34" charset="0"/>
                <a:cs typeface="Arial" panose="020B0604020202020204" pitchFamily="34" charset="0"/>
              </a:rPr>
              <a:t>.</a:t>
            </a:r>
          </a:p>
          <a:p>
            <a:pPr marL="142875" indent="-142875">
              <a:spcAft>
                <a:spcPts val="400"/>
              </a:spcAft>
            </a:pPr>
            <a:r>
              <a:rPr lang="de-DE" sz="1400" dirty="0" err="1" smtClean="0">
                <a:latin typeface="Arial" panose="020B0604020202020204" pitchFamily="34" charset="0"/>
                <a:cs typeface="Arial" panose="020B0604020202020204" pitchFamily="34" charset="0"/>
              </a:rPr>
              <a:t>Dalkmann</a:t>
            </a:r>
            <a:r>
              <a:rPr lang="de-DE" sz="1400" dirty="0">
                <a:latin typeface="Arial" panose="020B0604020202020204" pitchFamily="34" charset="0"/>
                <a:cs typeface="Arial" panose="020B0604020202020204" pitchFamily="34" charset="0"/>
              </a:rPr>
              <a:t>, Holger; Lanzendorf, Martin &amp; Scheiner, Joachim (Hrsg.) (2004): Verkehrsgenese. Entstehung von Verkehr sowie Potenziale und Grenzen der Gestaltung einer nachhaltigen Mobilität, Studien zur Mobilitäts- und Verkehrsforschung 5, Mannheim: Verlag </a:t>
            </a:r>
            <a:r>
              <a:rPr lang="de-DE" sz="1400" dirty="0" err="1">
                <a:latin typeface="Arial" panose="020B0604020202020204" pitchFamily="34" charset="0"/>
                <a:cs typeface="Arial" panose="020B0604020202020204" pitchFamily="34" charset="0"/>
              </a:rPr>
              <a:t>MataGIS</a:t>
            </a:r>
            <a:r>
              <a:rPr lang="de-DE" sz="1400" dirty="0">
                <a:latin typeface="Arial" panose="020B0604020202020204" pitchFamily="34" charset="0"/>
                <a:cs typeface="Arial" panose="020B0604020202020204" pitchFamily="34" charset="0"/>
              </a:rPr>
              <a:t> Info-systeme.</a:t>
            </a:r>
          </a:p>
          <a:p>
            <a:pPr marL="142875" indent="-142875">
              <a:spcAft>
                <a:spcPts val="400"/>
              </a:spcAft>
            </a:pPr>
            <a:r>
              <a:rPr lang="de-DE" sz="1400" dirty="0" smtClean="0">
                <a:latin typeface="Arial" panose="020B0604020202020204" pitchFamily="34" charset="0"/>
                <a:cs typeface="Arial" panose="020B0604020202020204" pitchFamily="34" charset="0"/>
              </a:rPr>
              <a:t>Dangschat</a:t>
            </a:r>
            <a:r>
              <a:rPr lang="de-DE" sz="1400" dirty="0">
                <a:latin typeface="Arial" panose="020B0604020202020204" pitchFamily="34" charset="0"/>
                <a:cs typeface="Arial" panose="020B0604020202020204" pitchFamily="34" charset="0"/>
              </a:rPr>
              <a:t>, Jens S. (2017): Automatisierter Verkehr – was kommt da auf uns zu? In: Zeitschrift für Politikwissenschaft (</a:t>
            </a:r>
            <a:r>
              <a:rPr lang="de-DE" sz="1400" dirty="0" err="1">
                <a:latin typeface="Arial" panose="020B0604020202020204" pitchFamily="34" charset="0"/>
                <a:cs typeface="Arial" panose="020B0604020202020204" pitchFamily="34" charset="0"/>
              </a:rPr>
              <a:t>ZPol</a:t>
            </a:r>
            <a:r>
              <a:rPr lang="de-DE" sz="1400" dirty="0">
                <a:latin typeface="Arial" panose="020B0604020202020204" pitchFamily="34" charset="0"/>
                <a:cs typeface="Arial" panose="020B0604020202020204" pitchFamily="34" charset="0"/>
              </a:rPr>
              <a:t>) 27: 493-507.</a:t>
            </a:r>
          </a:p>
          <a:p>
            <a:pPr marL="142875" indent="-142875">
              <a:spcAft>
                <a:spcPts val="400"/>
              </a:spcAft>
            </a:pPr>
            <a:r>
              <a:rPr lang="de-DE" sz="1400" dirty="0" smtClean="0">
                <a:latin typeface="Arial" panose="020B0604020202020204" pitchFamily="34" charset="0"/>
                <a:cs typeface="Arial" panose="020B0604020202020204" pitchFamily="34" charset="0"/>
              </a:rPr>
              <a:t>Dangschat</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Jens S</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(2018): </a:t>
            </a:r>
            <a:r>
              <a:rPr lang="de-DE" sz="1400" dirty="0">
                <a:latin typeface="Arial" panose="020B0604020202020204" pitchFamily="34" charset="0"/>
                <a:cs typeface="Arial" panose="020B0604020202020204" pitchFamily="34" charset="0"/>
              </a:rPr>
              <a:t>Automatisierung und Vernetzung des (urbanen) Verkehrs – Neu-Erfindung oder </a:t>
            </a:r>
            <a:r>
              <a:rPr lang="de-DE" sz="1400" dirty="0" smtClean="0">
                <a:latin typeface="Arial" panose="020B0604020202020204" pitchFamily="34" charset="0"/>
                <a:cs typeface="Arial" panose="020B0604020202020204" pitchFamily="34" charset="0"/>
              </a:rPr>
              <a:t>Widerspruch </a:t>
            </a:r>
            <a:r>
              <a:rPr lang="de-DE" sz="1400" dirty="0">
                <a:latin typeface="Arial" panose="020B0604020202020204" pitchFamily="34" charset="0"/>
                <a:cs typeface="Arial" panose="020B0604020202020204" pitchFamily="34" charset="0"/>
              </a:rPr>
              <a:t>zur „Europäischen Stadt“? In: N. </a:t>
            </a:r>
            <a:r>
              <a:rPr lang="de-DE" sz="1400" dirty="0" err="1">
                <a:latin typeface="Arial" panose="020B0604020202020204" pitchFamily="34" charset="0"/>
                <a:cs typeface="Arial" panose="020B0604020202020204" pitchFamily="34" charset="0"/>
              </a:rPr>
              <a:t>Gestring</a:t>
            </a:r>
            <a:r>
              <a:rPr lang="de-DE" sz="1400" dirty="0">
                <a:latin typeface="Arial" panose="020B0604020202020204" pitchFamily="34" charset="0"/>
                <a:cs typeface="Arial" panose="020B0604020202020204" pitchFamily="34" charset="0"/>
              </a:rPr>
              <a:t> &amp; J. Wehrheim (Hrsg.): Urbanität im 21. Jahrhundert. Frankfurt am Main &amp; New York: Campus: </a:t>
            </a:r>
            <a:r>
              <a:rPr lang="de-DE" sz="1400" dirty="0" smtClean="0">
                <a:latin typeface="Arial" panose="020B0604020202020204" pitchFamily="34" charset="0"/>
                <a:cs typeface="Arial" panose="020B0604020202020204" pitchFamily="34" charset="0"/>
              </a:rPr>
              <a:t>313-335.</a:t>
            </a:r>
          </a:p>
          <a:p>
            <a:pPr marL="142875" indent="-142875">
              <a:spcAft>
                <a:spcPts val="400"/>
              </a:spcAft>
            </a:pPr>
            <a:r>
              <a:rPr lang="de-DE" sz="1400" dirty="0" smtClean="0">
                <a:latin typeface="Arial" panose="020B0604020202020204" pitchFamily="34" charset="0"/>
                <a:cs typeface="Arial" panose="020B0604020202020204" pitchFamily="34" charset="0"/>
              </a:rPr>
              <a:t>Dangschat</a:t>
            </a:r>
            <a:r>
              <a:rPr lang="de-DE" sz="1400" dirty="0">
                <a:latin typeface="Arial" panose="020B0604020202020204" pitchFamily="34" charset="0"/>
                <a:cs typeface="Arial" panose="020B0604020202020204" pitchFamily="34" charset="0"/>
              </a:rPr>
              <a:t>, Jens S. (2019): Gesellschaftlicher Wandel und Mobilitätsverhalten. Die Verkehrswende tut Not! In: Mobilität. Nachrichten der ARL 49 (1): 8-11.</a:t>
            </a:r>
          </a:p>
          <a:p>
            <a:pPr marL="142875" indent="-142875">
              <a:spcAft>
                <a:spcPts val="400"/>
              </a:spcAft>
            </a:pPr>
            <a:r>
              <a:rPr lang="de-DE" sz="1400" dirty="0" smtClean="0">
                <a:latin typeface="Arial" panose="020B0604020202020204" pitchFamily="34" charset="0"/>
                <a:cs typeface="Arial" panose="020B0604020202020204" pitchFamily="34" charset="0"/>
              </a:rPr>
              <a:t>Dangschat</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Jens S</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(2020a): </a:t>
            </a:r>
            <a:r>
              <a:rPr lang="de-DE" sz="1400" dirty="0">
                <a:latin typeface="Arial" panose="020B0604020202020204" pitchFamily="34" charset="0"/>
                <a:cs typeface="Arial" panose="020B0604020202020204" pitchFamily="34" charset="0"/>
              </a:rPr>
              <a:t>Gesellschaftlicher Wandel, Raumbezug und Mobilität. In: U. Reutter, C. Holz-Rau, J. </a:t>
            </a:r>
            <a:r>
              <a:rPr lang="de-DE" sz="1400" dirty="0" smtClean="0">
                <a:latin typeface="Arial" panose="020B0604020202020204" pitchFamily="34" charset="0"/>
                <a:cs typeface="Arial" panose="020B0604020202020204" pitchFamily="34" charset="0"/>
              </a:rPr>
              <a:t>Albrecht </a:t>
            </a:r>
            <a:r>
              <a:rPr lang="de-DE" sz="1400" dirty="0">
                <a:latin typeface="Arial" panose="020B0604020202020204" pitchFamily="34" charset="0"/>
                <a:cs typeface="Arial" panose="020B0604020202020204" pitchFamily="34" charset="0"/>
              </a:rPr>
              <a:t>&amp; M. Hülz (Hrsg.): Wechselwirkungen von Mobilität und Raumentwicklung im Kontext des </a:t>
            </a:r>
            <a:r>
              <a:rPr lang="de-DE" sz="1400" dirty="0" smtClean="0">
                <a:latin typeface="Arial" panose="020B0604020202020204" pitchFamily="34" charset="0"/>
                <a:cs typeface="Arial" panose="020B0604020202020204" pitchFamily="34" charset="0"/>
              </a:rPr>
              <a:t>gesellschaftlichen </a:t>
            </a:r>
            <a:r>
              <a:rPr lang="de-DE" sz="1400" dirty="0">
                <a:latin typeface="Arial" panose="020B0604020202020204" pitchFamily="34" charset="0"/>
                <a:cs typeface="Arial" panose="020B0604020202020204" pitchFamily="34" charset="0"/>
              </a:rPr>
              <a:t>Wandels. Akademie für Raumentwicklung in der Leibniz-Gemeinschaft (ARL). Forschungsberichte der ARL 14. Hannover: </a:t>
            </a:r>
            <a:r>
              <a:rPr lang="de-DE" sz="1400" dirty="0" smtClean="0">
                <a:latin typeface="Arial" panose="020B0604020202020204" pitchFamily="34" charset="0"/>
                <a:cs typeface="Arial" panose="020B0604020202020204" pitchFamily="34" charset="0"/>
              </a:rPr>
              <a:t>32-75.</a:t>
            </a:r>
          </a:p>
          <a:p>
            <a:pPr marL="142875" indent="-142875">
              <a:spcAft>
                <a:spcPts val="400"/>
              </a:spcAft>
            </a:pPr>
            <a:r>
              <a:rPr lang="de-DE" sz="1400" dirty="0" smtClean="0">
                <a:latin typeface="Arial" panose="020B0604020202020204" pitchFamily="34" charset="0"/>
                <a:cs typeface="Arial" panose="020B0604020202020204" pitchFamily="34" charset="0"/>
              </a:rPr>
              <a:t>Dangschat</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Jens S</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(2020b): </a:t>
            </a:r>
            <a:r>
              <a:rPr lang="de-DE" sz="1400" dirty="0">
                <a:latin typeface="Arial" panose="020B0604020202020204" pitchFamily="34" charset="0"/>
                <a:cs typeface="Arial" panose="020B0604020202020204" pitchFamily="34" charset="0"/>
              </a:rPr>
              <a:t>Raumwirksamkeit des individuellen hoch- und vollautomatisierten Fahrens. In: A. Appel, J. Scheiner &amp; M. Wilde (Hrsg.): Mobilität, Erreichbarkeit, Raum – (selbst-)kritische Perspektiven aus Wissenschaft und Praxis. Wiesbaden: Springer VS: </a:t>
            </a:r>
            <a:r>
              <a:rPr lang="de-DE" sz="1400" dirty="0" smtClean="0">
                <a:latin typeface="Arial" panose="020B0604020202020204" pitchFamily="34" charset="0"/>
                <a:cs typeface="Arial" panose="020B0604020202020204" pitchFamily="34" charset="0"/>
              </a:rPr>
              <a:t>101-120.</a:t>
            </a:r>
          </a:p>
          <a:p>
            <a:pPr marL="142875" indent="-142875">
              <a:spcAft>
                <a:spcPts val="400"/>
              </a:spcAft>
            </a:pPr>
            <a:r>
              <a:rPr lang="en-US" sz="1400" dirty="0" smtClean="0">
                <a:latin typeface="Arial" panose="020B0604020202020204" pitchFamily="34" charset="0"/>
                <a:cs typeface="Arial" panose="020B0604020202020204" pitchFamily="34" charset="0"/>
              </a:rPr>
              <a:t>Dangschat</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Jens S</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(2021a): </a:t>
            </a:r>
            <a:r>
              <a:rPr lang="en-US" sz="1400" dirty="0" err="1">
                <a:latin typeface="Arial" panose="020B0604020202020204" pitchFamily="34" charset="0"/>
                <a:cs typeface="Arial" panose="020B0604020202020204" pitchFamily="34" charset="0"/>
              </a:rPr>
              <a:t>Automatisierter</a:t>
            </a:r>
            <a:r>
              <a:rPr lang="en-US" sz="1400" dirty="0">
                <a:latin typeface="Arial" panose="020B0604020202020204" pitchFamily="34" charset="0"/>
                <a:cs typeface="Arial" panose="020B0604020202020204" pitchFamily="34" charset="0"/>
              </a:rPr>
              <a:t> und </a:t>
            </a:r>
            <a:r>
              <a:rPr lang="en-US" sz="1400" dirty="0" err="1">
                <a:latin typeface="Arial" panose="020B0604020202020204" pitchFamily="34" charset="0"/>
                <a:cs typeface="Arial" panose="020B0604020202020204" pitchFamily="34" charset="0"/>
              </a:rPr>
              <a:t>vernetzter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Verkehr</a:t>
            </a:r>
            <a:r>
              <a:rPr lang="en-US" sz="1400" dirty="0">
                <a:latin typeface="Arial" panose="020B0604020202020204" pitchFamily="34" charset="0"/>
                <a:cs typeface="Arial" panose="020B0604020202020204" pitchFamily="34" charset="0"/>
              </a:rPr>
              <a:t> in der </a:t>
            </a:r>
            <a:r>
              <a:rPr lang="en-US" sz="1400" dirty="0" err="1">
                <a:latin typeface="Arial" panose="020B0604020202020204" pitchFamily="34" charset="0"/>
                <a:cs typeface="Arial" panose="020B0604020202020204" pitchFamily="34" charset="0"/>
              </a:rPr>
              <a:t>soziotechnischen</a:t>
            </a:r>
            <a:r>
              <a:rPr lang="en-US" sz="1400" dirty="0">
                <a:latin typeface="Arial" panose="020B0604020202020204" pitchFamily="34" charset="0"/>
                <a:cs typeface="Arial" panose="020B0604020202020204" pitchFamily="34" charset="0"/>
              </a:rPr>
              <a:t> Transformation. In: M. </a:t>
            </a:r>
            <a:r>
              <a:rPr lang="en-US" sz="1400" dirty="0" smtClean="0">
                <a:latin typeface="Arial" panose="020B0604020202020204" pitchFamily="34" charset="0"/>
                <a:cs typeface="Arial" panose="020B0604020202020204" pitchFamily="34" charset="0"/>
              </a:rPr>
              <a:t>Mitteregger</a:t>
            </a:r>
            <a:r>
              <a:rPr lang="en-US" sz="1400" dirty="0">
                <a:latin typeface="Arial" panose="020B0604020202020204" pitchFamily="34" charset="0"/>
                <a:cs typeface="Arial" panose="020B0604020202020204" pitchFamily="34" charset="0"/>
              </a:rPr>
              <a:t>, E.M. Bruck, A. Soteropoulos, A. Stickler, M. Berger, J.S. Dangschat, R. Scheuvens &amp; I. Banerjee (</a:t>
            </a:r>
            <a:r>
              <a:rPr lang="en-US" sz="1400" dirty="0" err="1">
                <a:latin typeface="Arial" panose="020B0604020202020204" pitchFamily="34" charset="0"/>
                <a:cs typeface="Arial" panose="020B0604020202020204" pitchFamily="34" charset="0"/>
              </a:rPr>
              <a:t>Hrsg</a:t>
            </a:r>
            <a:r>
              <a:rPr lang="en-US" sz="1400" dirty="0">
                <a:latin typeface="Arial" panose="020B0604020202020204" pitchFamily="34" charset="0"/>
                <a:cs typeface="Arial" panose="020B0604020202020204" pitchFamily="34" charset="0"/>
              </a:rPr>
              <a:t>.): AVENUE21. </a:t>
            </a:r>
            <a:r>
              <a:rPr lang="en-US" sz="1400" dirty="0" err="1">
                <a:latin typeface="Arial" panose="020B0604020202020204" pitchFamily="34" charset="0"/>
                <a:cs typeface="Arial" panose="020B0604020202020204" pitchFamily="34" charset="0"/>
              </a:rPr>
              <a:t>Politische</a:t>
            </a:r>
            <a:r>
              <a:rPr lang="en-US" sz="1400" dirty="0">
                <a:latin typeface="Arial" panose="020B0604020202020204" pitchFamily="34" charset="0"/>
                <a:cs typeface="Arial" panose="020B0604020202020204" pitchFamily="34" charset="0"/>
              </a:rPr>
              <a:t> und </a:t>
            </a:r>
            <a:r>
              <a:rPr lang="en-US" sz="1400" dirty="0" err="1">
                <a:latin typeface="Arial" panose="020B0604020202020204" pitchFamily="34" charset="0"/>
                <a:cs typeface="Arial" panose="020B0604020202020204" pitchFamily="34" charset="0"/>
              </a:rPr>
              <a:t>planerische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Aspekte</a:t>
            </a:r>
            <a:r>
              <a:rPr lang="en-US" sz="1400" dirty="0">
                <a:latin typeface="Arial" panose="020B0604020202020204" pitchFamily="34" charset="0"/>
                <a:cs typeface="Arial" panose="020B0604020202020204" pitchFamily="34" charset="0"/>
              </a:rPr>
              <a:t> der </a:t>
            </a:r>
            <a:r>
              <a:rPr lang="en-US" sz="1400" dirty="0" err="1">
                <a:latin typeface="Arial" panose="020B0604020202020204" pitchFamily="34" charset="0"/>
                <a:cs typeface="Arial" panose="020B0604020202020204" pitchFamily="34" charset="0"/>
              </a:rPr>
              <a:t>automatisierten</a:t>
            </a:r>
            <a:r>
              <a:rPr lang="en-US" sz="1400" dirty="0">
                <a:latin typeface="Arial" panose="020B0604020202020204" pitchFamily="34" charset="0"/>
                <a:cs typeface="Arial" panose="020B0604020202020204" pitchFamily="34" charset="0"/>
              </a:rPr>
              <a:t> Mobilität. Heidelberg: Springer </a:t>
            </a:r>
            <a:r>
              <a:rPr lang="en-US" sz="1400" dirty="0" err="1">
                <a:latin typeface="Arial" panose="020B0604020202020204" pitchFamily="34" charset="0"/>
                <a:cs typeface="Arial" panose="020B0604020202020204" pitchFamily="34" charset="0"/>
              </a:rPr>
              <a:t>Vieweg</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403-439.</a:t>
            </a:r>
          </a:p>
        </p:txBody>
      </p:sp>
    </p:spTree>
    <p:extLst>
      <p:ext uri="{BB962C8B-B14F-4D97-AF65-F5344CB8AC3E}">
        <p14:creationId xmlns:p14="http://schemas.microsoft.com/office/powerpoint/2010/main" val="3702258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32013" y="156948"/>
            <a:ext cx="3200400" cy="461665"/>
          </a:xfrm>
          <a:prstGeom prst="rect">
            <a:avLst/>
          </a:prstGeom>
          <a:noFill/>
        </p:spPr>
        <p:txBody>
          <a:bodyPr wrap="square" rtlCol="0">
            <a:spAutoFit/>
          </a:bodyPr>
          <a:lstStyle/>
          <a:p>
            <a:r>
              <a:rPr lang="de-DE" sz="2400" b="1" dirty="0" smtClean="0">
                <a:solidFill>
                  <a:srgbClr val="084290"/>
                </a:solidFill>
                <a:latin typeface="Arial" panose="020B0604020202020204" pitchFamily="34" charset="0"/>
                <a:cs typeface="Arial" panose="020B0604020202020204" pitchFamily="34" charset="0"/>
              </a:rPr>
              <a:t>Literatur</a:t>
            </a:r>
            <a:endParaRPr lang="de-DE" sz="2400" b="1" dirty="0">
              <a:solidFill>
                <a:srgbClr val="084290"/>
              </a:solidFill>
              <a:latin typeface="Arial" panose="020B0604020202020204" pitchFamily="34" charset="0"/>
              <a:cs typeface="Arial" panose="020B0604020202020204" pitchFamily="34" charset="0"/>
            </a:endParaRPr>
          </a:p>
        </p:txBody>
      </p:sp>
      <p:sp>
        <p:nvSpPr>
          <p:cNvPr id="5" name="Rechteck 4"/>
          <p:cNvSpPr/>
          <p:nvPr/>
        </p:nvSpPr>
        <p:spPr>
          <a:xfrm>
            <a:off x="433137" y="731460"/>
            <a:ext cx="11569566" cy="5878532"/>
          </a:xfrm>
          <a:prstGeom prst="rect">
            <a:avLst/>
          </a:prstGeom>
        </p:spPr>
        <p:txBody>
          <a:bodyPr wrap="square">
            <a:spAutoFit/>
          </a:bodyPr>
          <a:lstStyle/>
          <a:p>
            <a:pPr marL="142875" indent="-142875">
              <a:spcAft>
                <a:spcPts val="400"/>
              </a:spcAft>
            </a:pPr>
            <a:r>
              <a:rPr lang="de-DE" sz="1400" dirty="0">
                <a:latin typeface="Arial" panose="020B0604020202020204" pitchFamily="34" charset="0"/>
                <a:cs typeface="Arial" panose="020B0604020202020204" pitchFamily="34" charset="0"/>
              </a:rPr>
              <a:t>Dangschat, Jens S. (2021b): Verkehr und Mobilität. Übersehene Dimensionen der sozialwissenschaftlichen Stadt- und Regionalforschung. In: R. Kogler &amp; A. Hamedinger (Hrsg.): Interdisziplinäre Stadtforschung. Themen und Perspektiven. Bielefeld: Transkript: 309-334.</a:t>
            </a:r>
          </a:p>
          <a:p>
            <a:pPr marL="142875" indent="-142875">
              <a:spcAft>
                <a:spcPts val="400"/>
              </a:spcAft>
            </a:pPr>
            <a:r>
              <a:rPr lang="en-US" sz="1400" dirty="0" err="1" smtClean="0">
                <a:latin typeface="Arial" panose="020B0604020202020204" pitchFamily="34" charset="0"/>
                <a:cs typeface="Arial" panose="020B0604020202020204" pitchFamily="34" charset="0"/>
              </a:rPr>
              <a:t>Endres</a:t>
            </a:r>
            <a:r>
              <a:rPr lang="en-US" sz="1400" dirty="0">
                <a:latin typeface="Arial" panose="020B0604020202020204" pitchFamily="34" charset="0"/>
                <a:cs typeface="Arial" panose="020B0604020202020204" pitchFamily="34" charset="0"/>
              </a:rPr>
              <a:t>, Marcel; Manderscheid, Katharina &amp; </a:t>
            </a:r>
            <a:r>
              <a:rPr lang="en-US" sz="1400" dirty="0" err="1">
                <a:latin typeface="Arial" panose="020B0604020202020204" pitchFamily="34" charset="0"/>
                <a:cs typeface="Arial" panose="020B0604020202020204" pitchFamily="34" charset="0"/>
              </a:rPr>
              <a:t>Mincke</a:t>
            </a:r>
            <a:r>
              <a:rPr lang="en-US" sz="1400" dirty="0">
                <a:latin typeface="Arial" panose="020B0604020202020204" pitchFamily="34" charset="0"/>
                <a:cs typeface="Arial" panose="020B0604020202020204" pitchFamily="34" charset="0"/>
              </a:rPr>
              <a:t>, Christophe (eds.) (2016): The </a:t>
            </a:r>
            <a:r>
              <a:rPr lang="en-US" sz="1400" dirty="0" err="1">
                <a:latin typeface="Arial" panose="020B0604020202020204" pitchFamily="34" charset="0"/>
                <a:cs typeface="Arial" panose="020B0604020202020204" pitchFamily="34" charset="0"/>
              </a:rPr>
              <a:t>Mobilities</a:t>
            </a:r>
            <a:r>
              <a:rPr lang="en-US" sz="1400" dirty="0">
                <a:latin typeface="Arial" panose="020B0604020202020204" pitchFamily="34" charset="0"/>
                <a:cs typeface="Arial" panose="020B0604020202020204" pitchFamily="34" charset="0"/>
              </a:rPr>
              <a:t> Paradigm. Discourses and Ideologies, Milton Park &amp; New York: Routledge.</a:t>
            </a:r>
          </a:p>
          <a:p>
            <a:pPr marL="142875" indent="-142875">
              <a:spcAft>
                <a:spcPts val="400"/>
              </a:spcAft>
            </a:pPr>
            <a:r>
              <a:rPr lang="en-US" sz="1400" dirty="0" smtClean="0">
                <a:latin typeface="Arial" panose="020B0604020202020204" pitchFamily="34" charset="0"/>
                <a:cs typeface="Arial" panose="020B0604020202020204" pitchFamily="34" charset="0"/>
              </a:rPr>
              <a:t>Featherstone</a:t>
            </a:r>
            <a:r>
              <a:rPr lang="en-US" sz="1400" dirty="0">
                <a:latin typeface="Arial" panose="020B0604020202020204" pitchFamily="34" charset="0"/>
                <a:cs typeface="Arial" panose="020B0604020202020204" pitchFamily="34" charset="0"/>
              </a:rPr>
              <a:t>, Michael; Thrift, Nigel &amp; </a:t>
            </a:r>
            <a:r>
              <a:rPr lang="en-US" sz="1400" dirty="0" err="1">
                <a:latin typeface="Arial" panose="020B0604020202020204" pitchFamily="34" charset="0"/>
                <a:cs typeface="Arial" panose="020B0604020202020204" pitchFamily="34" charset="0"/>
              </a:rPr>
              <a:t>Urry</a:t>
            </a:r>
            <a:r>
              <a:rPr lang="en-US" sz="1400" dirty="0">
                <a:latin typeface="Arial" panose="020B0604020202020204" pitchFamily="34" charset="0"/>
                <a:cs typeface="Arial" panose="020B0604020202020204" pitchFamily="34" charset="0"/>
              </a:rPr>
              <a:t>, John (eds.) (2005): </a:t>
            </a:r>
            <a:r>
              <a:rPr lang="en-US" sz="1400" dirty="0" err="1">
                <a:latin typeface="Arial" panose="020B0604020202020204" pitchFamily="34" charset="0"/>
                <a:cs typeface="Arial" panose="020B0604020202020204" pitchFamily="34" charset="0"/>
              </a:rPr>
              <a:t>Automobilities</a:t>
            </a:r>
            <a:r>
              <a:rPr lang="en-US" sz="1400" dirty="0">
                <a:latin typeface="Arial" panose="020B0604020202020204" pitchFamily="34" charset="0"/>
                <a:cs typeface="Arial" panose="020B0604020202020204" pitchFamily="34" charset="0"/>
              </a:rPr>
              <a:t>, London: Sage.</a:t>
            </a:r>
          </a:p>
          <a:p>
            <a:pPr marL="142875" indent="-142875">
              <a:spcAft>
                <a:spcPts val="400"/>
              </a:spcAft>
            </a:pPr>
            <a:r>
              <a:rPr lang="en-US" sz="1400" dirty="0" err="1" smtClean="0">
                <a:latin typeface="Arial" panose="020B0604020202020204" pitchFamily="34" charset="0"/>
                <a:cs typeface="Arial" panose="020B0604020202020204" pitchFamily="34" charset="0"/>
              </a:rPr>
              <a:t>Freudendahl</a:t>
            </a:r>
            <a:r>
              <a:rPr lang="en-US" sz="1400" dirty="0" smtClean="0">
                <a:latin typeface="Arial" panose="020B0604020202020204" pitchFamily="34" charset="0"/>
                <a:cs typeface="Arial" panose="020B0604020202020204" pitchFamily="34" charset="0"/>
              </a:rPr>
              <a:t>-Pedersen </a:t>
            </a:r>
            <a:r>
              <a:rPr lang="en-US" sz="1400" dirty="0">
                <a:latin typeface="Arial" panose="020B0604020202020204" pitchFamily="34" charset="0"/>
                <a:cs typeface="Arial" panose="020B0604020202020204" pitchFamily="34" charset="0"/>
              </a:rPr>
              <a:t>&amp; Kesselring, Sven (2016): </a:t>
            </a:r>
            <a:r>
              <a:rPr lang="en-US" sz="1400" dirty="0" err="1">
                <a:latin typeface="Arial" panose="020B0604020202020204" pitchFamily="34" charset="0"/>
                <a:cs typeface="Arial" panose="020B0604020202020204" pitchFamily="34" charset="0"/>
              </a:rPr>
              <a:t>Mobilities</a:t>
            </a:r>
            <a:r>
              <a:rPr lang="en-US" sz="1400" dirty="0">
                <a:latin typeface="Arial" panose="020B0604020202020204" pitchFamily="34" charset="0"/>
                <a:cs typeface="Arial" panose="020B0604020202020204" pitchFamily="34" charset="0"/>
              </a:rPr>
              <a:t>, Futures &amp; the City: repositioning discourses – changing perspectives – rethinking policies. In: </a:t>
            </a:r>
            <a:r>
              <a:rPr lang="en-US" sz="1400" dirty="0" err="1">
                <a:latin typeface="Arial" panose="020B0604020202020204" pitchFamily="34" charset="0"/>
                <a:cs typeface="Arial" panose="020B0604020202020204" pitchFamily="34" charset="0"/>
              </a:rPr>
              <a:t>Mobilities</a:t>
            </a:r>
            <a:r>
              <a:rPr lang="en-US" sz="1400" dirty="0">
                <a:latin typeface="Arial" panose="020B0604020202020204" pitchFamily="34" charset="0"/>
                <a:cs typeface="Arial" panose="020B0604020202020204" pitchFamily="34" charset="0"/>
              </a:rPr>
              <a:t> 11 (4): 575-586.</a:t>
            </a:r>
          </a:p>
          <a:p>
            <a:pPr marL="142875" indent="-142875">
              <a:spcAft>
                <a:spcPts val="400"/>
              </a:spcAft>
            </a:pPr>
            <a:r>
              <a:rPr lang="en-US" sz="1400" dirty="0" smtClean="0">
                <a:latin typeface="Arial" panose="020B0604020202020204" pitchFamily="34" charset="0"/>
                <a:cs typeface="Arial" panose="020B0604020202020204" pitchFamily="34" charset="0"/>
              </a:rPr>
              <a:t>Guerra</a:t>
            </a:r>
            <a:r>
              <a:rPr lang="en-US" sz="1400" dirty="0">
                <a:latin typeface="Arial" panose="020B0604020202020204" pitchFamily="34" charset="0"/>
                <a:cs typeface="Arial" panose="020B0604020202020204" pitchFamily="34" charset="0"/>
              </a:rPr>
              <a:t>, Erick (2016): Planning for Cars That Drive Themselves: </a:t>
            </a:r>
            <a:r>
              <a:rPr lang="en-US" sz="1400" dirty="0" smtClean="0">
                <a:latin typeface="Arial" panose="020B0604020202020204" pitchFamily="34" charset="0"/>
                <a:cs typeface="Arial" panose="020B0604020202020204" pitchFamily="34" charset="0"/>
              </a:rPr>
              <a:t>Metropolitan </a:t>
            </a:r>
            <a:r>
              <a:rPr lang="en-US" sz="1400" dirty="0">
                <a:latin typeface="Arial" panose="020B0604020202020204" pitchFamily="34" charset="0"/>
                <a:cs typeface="Arial" panose="020B0604020202020204" pitchFamily="34" charset="0"/>
              </a:rPr>
              <a:t>Planning Organizations, Regional Transportation Plans, and </a:t>
            </a:r>
            <a:r>
              <a:rPr lang="en-US" sz="1400" dirty="0" smtClean="0">
                <a:latin typeface="Arial" panose="020B0604020202020204" pitchFamily="34" charset="0"/>
                <a:cs typeface="Arial" panose="020B0604020202020204" pitchFamily="34" charset="0"/>
              </a:rPr>
              <a:t>Auto-</a:t>
            </a:r>
            <a:r>
              <a:rPr lang="en-US" sz="1400" dirty="0" err="1" smtClean="0">
                <a:latin typeface="Arial" panose="020B0604020202020204" pitchFamily="34" charset="0"/>
                <a:cs typeface="Arial" panose="020B0604020202020204" pitchFamily="34" charset="0"/>
              </a:rPr>
              <a:t>nomous</a:t>
            </a:r>
            <a:r>
              <a:rPr lang="en-US" sz="1400" dirty="0" smtClean="0">
                <a:latin typeface="Arial" panose="020B0604020202020204" pitchFamily="34" charset="0"/>
                <a:cs typeface="Arial" panose="020B0604020202020204" pitchFamily="34" charset="0"/>
              </a:rPr>
              <a:t> Vehicles. In</a:t>
            </a:r>
            <a:r>
              <a:rPr lang="en-US" sz="1400" dirty="0">
                <a:latin typeface="Arial" panose="020B0604020202020204" pitchFamily="34" charset="0"/>
                <a:cs typeface="Arial" panose="020B0604020202020204" pitchFamily="34" charset="0"/>
              </a:rPr>
              <a:t>: Journal of Planning Education and Research 36 (2</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210-224</a:t>
            </a:r>
            <a:r>
              <a:rPr lang="en-US" sz="1400" dirty="0" smtClean="0">
                <a:latin typeface="Arial" panose="020B0604020202020204" pitchFamily="34" charset="0"/>
                <a:cs typeface="Arial" panose="020B0604020202020204" pitchFamily="34" charset="0"/>
              </a:rPr>
              <a:t>.</a:t>
            </a:r>
          </a:p>
          <a:p>
            <a:pPr marL="142875" indent="-142875">
              <a:spcAft>
                <a:spcPts val="400"/>
              </a:spcAft>
            </a:pPr>
            <a:r>
              <a:rPr lang="de-DE" sz="1400" dirty="0">
                <a:latin typeface="Arial" panose="020B0604020202020204" pitchFamily="34" charset="0"/>
                <a:cs typeface="Arial" panose="020B0604020202020204" pitchFamily="34" charset="0"/>
              </a:rPr>
              <a:t>Heinrichs, Dirk (2015): Autonomes Fahren und </a:t>
            </a:r>
            <a:r>
              <a:rPr lang="de-DE" sz="1400" dirty="0" smtClean="0">
                <a:latin typeface="Arial" panose="020B0604020202020204" pitchFamily="34" charset="0"/>
                <a:cs typeface="Arial" panose="020B0604020202020204" pitchFamily="34" charset="0"/>
              </a:rPr>
              <a:t>Stadtstruktur: In</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M. Maurer, J.C. Gerdes, B. Lenz &amp; H. </a:t>
            </a:r>
            <a:r>
              <a:rPr lang="de-DE" sz="1400" dirty="0">
                <a:latin typeface="Arial" panose="020B0604020202020204" pitchFamily="34" charset="0"/>
                <a:cs typeface="Arial" panose="020B0604020202020204" pitchFamily="34" charset="0"/>
              </a:rPr>
              <a:t>Winner (</a:t>
            </a:r>
            <a:r>
              <a:rPr lang="de-DE" sz="1400" dirty="0" smtClean="0">
                <a:latin typeface="Arial" panose="020B0604020202020204" pitchFamily="34" charset="0"/>
                <a:cs typeface="Arial" panose="020B0604020202020204" pitchFamily="34" charset="0"/>
              </a:rPr>
              <a:t>Hrsg.): Autonomes </a:t>
            </a:r>
            <a:r>
              <a:rPr lang="de-DE" sz="1400" dirty="0">
                <a:latin typeface="Arial" panose="020B0604020202020204" pitchFamily="34" charset="0"/>
                <a:cs typeface="Arial" panose="020B0604020202020204" pitchFamily="34" charset="0"/>
              </a:rPr>
              <a:t>Fahren. </a:t>
            </a:r>
            <a:r>
              <a:rPr lang="de-DE" sz="1400" dirty="0" smtClean="0">
                <a:latin typeface="Arial" panose="020B0604020202020204" pitchFamily="34" charset="0"/>
                <a:cs typeface="Arial" panose="020B0604020202020204" pitchFamily="34" charset="0"/>
              </a:rPr>
              <a:t>Tech-nische</a:t>
            </a:r>
            <a:r>
              <a:rPr lang="de-DE" sz="1400" dirty="0">
                <a:latin typeface="Arial" panose="020B0604020202020204" pitchFamily="34" charset="0"/>
                <a:cs typeface="Arial" panose="020B0604020202020204" pitchFamily="34" charset="0"/>
              </a:rPr>
              <a:t>, rechtliche und gesellschaftliche Aspekte, </a:t>
            </a:r>
            <a:r>
              <a:rPr lang="de-DE" sz="1400" dirty="0" smtClean="0">
                <a:latin typeface="Arial" panose="020B0604020202020204" pitchFamily="34" charset="0"/>
                <a:cs typeface="Arial" panose="020B0604020202020204" pitchFamily="34" charset="0"/>
              </a:rPr>
              <a:t>Heidelberg </a:t>
            </a:r>
            <a:r>
              <a:rPr lang="de-DE" sz="1400" dirty="0">
                <a:latin typeface="Arial" panose="020B0604020202020204" pitchFamily="34" charset="0"/>
                <a:cs typeface="Arial" panose="020B0604020202020204" pitchFamily="34" charset="0"/>
              </a:rPr>
              <a:t>et al.: </a:t>
            </a:r>
            <a:r>
              <a:rPr lang="de-DE" sz="1400" dirty="0" smtClean="0">
                <a:latin typeface="Arial" panose="020B0604020202020204" pitchFamily="34" charset="0"/>
                <a:cs typeface="Arial" panose="020B0604020202020204" pitchFamily="34" charset="0"/>
              </a:rPr>
              <a:t>Springer: </a:t>
            </a:r>
            <a:r>
              <a:rPr lang="de-DE" sz="1400" dirty="0">
                <a:latin typeface="Arial" panose="020B0604020202020204" pitchFamily="34" charset="0"/>
                <a:cs typeface="Arial" panose="020B0604020202020204" pitchFamily="34" charset="0"/>
              </a:rPr>
              <a:t>219-240</a:t>
            </a:r>
            <a:r>
              <a:rPr lang="de-DE" sz="1400" dirty="0" smtClean="0">
                <a:latin typeface="Arial" panose="020B0604020202020204" pitchFamily="34" charset="0"/>
                <a:cs typeface="Arial" panose="020B0604020202020204" pitchFamily="34" charset="0"/>
              </a:rPr>
              <a:t>.</a:t>
            </a:r>
          </a:p>
          <a:p>
            <a:pPr marL="142875" indent="-142875">
              <a:spcAft>
                <a:spcPts val="400"/>
              </a:spcAft>
            </a:pPr>
            <a:r>
              <a:rPr lang="de-DE" sz="1400" dirty="0">
                <a:latin typeface="Arial" panose="020B0604020202020204" pitchFamily="34" charset="0"/>
                <a:cs typeface="Arial" panose="020B0604020202020204" pitchFamily="34" charset="0"/>
              </a:rPr>
              <a:t>Holzapfel, Helmut (2020): Urbanismus und Verkehr. Beitrag zu einem </a:t>
            </a:r>
            <a:r>
              <a:rPr lang="de-DE" sz="1400" dirty="0" smtClean="0">
                <a:latin typeface="Arial" panose="020B0604020202020204" pitchFamily="34" charset="0"/>
                <a:cs typeface="Arial" panose="020B0604020202020204" pitchFamily="34" charset="0"/>
              </a:rPr>
              <a:t>Paradigmenwechsel </a:t>
            </a:r>
            <a:r>
              <a:rPr lang="de-DE" sz="1400" dirty="0">
                <a:latin typeface="Arial" panose="020B0604020202020204" pitchFamily="34" charset="0"/>
                <a:cs typeface="Arial" panose="020B0604020202020204" pitchFamily="34" charset="0"/>
              </a:rPr>
              <a:t>in der Mobilitätsorganisation, Wiesbaden: Springer.</a:t>
            </a:r>
          </a:p>
          <a:p>
            <a:pPr marL="142875" indent="-142875">
              <a:spcAft>
                <a:spcPts val="400"/>
              </a:spcAft>
            </a:pPr>
            <a:r>
              <a:rPr lang="de-DE" sz="1400" dirty="0">
                <a:latin typeface="Arial" panose="020B0604020202020204" pitchFamily="34" charset="0"/>
                <a:cs typeface="Arial" panose="020B0604020202020204" pitchFamily="34" charset="0"/>
              </a:rPr>
              <a:t>Holz-Rau, Christian (2001): Verkehr und Siedlungsstruktur – eine </a:t>
            </a:r>
            <a:r>
              <a:rPr lang="de-DE" sz="1400" dirty="0" smtClean="0">
                <a:latin typeface="Arial" panose="020B0604020202020204" pitchFamily="34" charset="0"/>
                <a:cs typeface="Arial" panose="020B0604020202020204" pitchFamily="34" charset="0"/>
              </a:rPr>
              <a:t>dynamische </a:t>
            </a:r>
            <a:r>
              <a:rPr lang="de-DE" sz="1400" dirty="0">
                <a:latin typeface="Arial" panose="020B0604020202020204" pitchFamily="34" charset="0"/>
                <a:cs typeface="Arial" panose="020B0604020202020204" pitchFamily="34" charset="0"/>
              </a:rPr>
              <a:t>Gestaltungsaufgabe. Kritische Betrachtungen neuer Leitbilder, </a:t>
            </a:r>
            <a:r>
              <a:rPr lang="de-DE" sz="1400" dirty="0" smtClean="0">
                <a:latin typeface="Arial" panose="020B0604020202020204" pitchFamily="34" charset="0"/>
                <a:cs typeface="Arial" panose="020B0604020202020204" pitchFamily="34" charset="0"/>
              </a:rPr>
              <a:t>Konzepte</a:t>
            </a:r>
            <a:r>
              <a:rPr lang="de-DE" sz="1400" dirty="0">
                <a:latin typeface="Arial" panose="020B0604020202020204" pitchFamily="34" charset="0"/>
                <a:cs typeface="Arial" panose="020B0604020202020204" pitchFamily="34" charset="0"/>
              </a:rPr>
              <a:t>, Kooperationsstrategien und Verwaltungsstrukturen für </a:t>
            </a:r>
            <a:r>
              <a:rPr lang="de-DE" sz="1400" dirty="0" smtClean="0">
                <a:latin typeface="Arial" panose="020B0604020202020204" pitchFamily="34" charset="0"/>
                <a:cs typeface="Arial" panose="020B0604020202020204" pitchFamily="34" charset="0"/>
              </a:rPr>
              <a:t>Stadtregionen</a:t>
            </a:r>
            <a:r>
              <a:rPr lang="de-DE" sz="1400" dirty="0">
                <a:latin typeface="Arial" panose="020B0604020202020204" pitchFamily="34" charset="0"/>
                <a:cs typeface="Arial" panose="020B0604020202020204" pitchFamily="34" charset="0"/>
              </a:rPr>
              <a:t>, in: Raumforschung und Raumordnung </a:t>
            </a:r>
            <a:r>
              <a:rPr lang="de-DE" sz="1400" dirty="0" smtClean="0">
                <a:latin typeface="Arial" panose="020B0604020202020204" pitchFamily="34" charset="0"/>
                <a:cs typeface="Arial" panose="020B0604020202020204" pitchFamily="34" charset="0"/>
              </a:rPr>
              <a:t>59: </a:t>
            </a:r>
            <a:r>
              <a:rPr lang="de-DE" sz="1400" dirty="0">
                <a:latin typeface="Arial" panose="020B0604020202020204" pitchFamily="34" charset="0"/>
                <a:cs typeface="Arial" panose="020B0604020202020204" pitchFamily="34" charset="0"/>
              </a:rPr>
              <a:t>264-275.</a:t>
            </a:r>
          </a:p>
          <a:p>
            <a:pPr marL="142875" indent="-142875">
              <a:spcAft>
                <a:spcPts val="400"/>
              </a:spcAft>
            </a:pPr>
            <a:r>
              <a:rPr lang="de-DE" sz="1400" dirty="0">
                <a:latin typeface="Arial" panose="020B0604020202020204" pitchFamily="34" charset="0"/>
                <a:cs typeface="Arial" panose="020B0604020202020204" pitchFamily="34" charset="0"/>
              </a:rPr>
              <a:t>Holz-Rau, </a:t>
            </a:r>
            <a:r>
              <a:rPr lang="de-DE" sz="1400" dirty="0" smtClean="0">
                <a:latin typeface="Arial" panose="020B0604020202020204" pitchFamily="34" charset="0"/>
                <a:cs typeface="Arial" panose="020B0604020202020204" pitchFamily="34" charset="0"/>
              </a:rPr>
              <a:t>Christian &amp; Scheiner</a:t>
            </a:r>
            <a:r>
              <a:rPr lang="de-DE" sz="1400" dirty="0">
                <a:latin typeface="Arial" panose="020B0604020202020204" pitchFamily="34" charset="0"/>
                <a:cs typeface="Arial" panose="020B0604020202020204" pitchFamily="34" charset="0"/>
              </a:rPr>
              <a:t>, Joachim (2016): Raum und Verkehr – ein Feld komplexer Wirkungsbeziehungen. Können Interventionen in die </a:t>
            </a:r>
            <a:r>
              <a:rPr lang="de-DE" sz="1400" dirty="0" smtClean="0">
                <a:latin typeface="Arial" panose="020B0604020202020204" pitchFamily="34" charset="0"/>
                <a:cs typeface="Arial" panose="020B0604020202020204" pitchFamily="34" charset="0"/>
              </a:rPr>
              <a:t>gebaute </a:t>
            </a:r>
            <a:r>
              <a:rPr lang="de-DE" sz="1400" dirty="0">
                <a:latin typeface="Arial" panose="020B0604020202020204" pitchFamily="34" charset="0"/>
                <a:cs typeface="Arial" panose="020B0604020202020204" pitchFamily="34" charset="0"/>
              </a:rPr>
              <a:t>Umwelt klimawirksame Verkehrsemissionen wirklich senken? I</a:t>
            </a:r>
            <a:r>
              <a:rPr lang="de-DE" sz="1400" dirty="0" smtClean="0">
                <a:latin typeface="Arial" panose="020B0604020202020204" pitchFamily="34" charset="0"/>
                <a:cs typeface="Arial" panose="020B0604020202020204" pitchFamily="34" charset="0"/>
              </a:rPr>
              <a:t>n</a:t>
            </a:r>
            <a:r>
              <a:rPr lang="de-DE" sz="1400" dirty="0">
                <a:latin typeface="Arial" panose="020B0604020202020204" pitchFamily="34" charset="0"/>
                <a:cs typeface="Arial" panose="020B0604020202020204" pitchFamily="34" charset="0"/>
              </a:rPr>
              <a:t>: Raumforschung und Raumordnung </a:t>
            </a:r>
            <a:r>
              <a:rPr lang="de-DE" sz="1400" dirty="0" smtClean="0">
                <a:latin typeface="Arial" panose="020B0604020202020204" pitchFamily="34" charset="0"/>
                <a:cs typeface="Arial" panose="020B0604020202020204" pitchFamily="34" charset="0"/>
              </a:rPr>
              <a:t>74: 451-465</a:t>
            </a:r>
            <a:r>
              <a:rPr lang="de-DE" sz="1400" dirty="0">
                <a:latin typeface="Arial" panose="020B0604020202020204" pitchFamily="34" charset="0"/>
                <a:cs typeface="Arial" panose="020B0604020202020204" pitchFamily="34" charset="0"/>
              </a:rPr>
              <a:t>.</a:t>
            </a:r>
          </a:p>
          <a:p>
            <a:pPr marL="142875" indent="-142875">
              <a:spcAft>
                <a:spcPts val="400"/>
              </a:spcAft>
            </a:pPr>
            <a:r>
              <a:rPr lang="en-US" sz="1400" dirty="0">
                <a:latin typeface="Arial" panose="020B0604020202020204" pitchFamily="34" charset="0"/>
                <a:cs typeface="Arial" panose="020B0604020202020204" pitchFamily="34" charset="0"/>
              </a:rPr>
              <a:t>Kaufmann, </a:t>
            </a:r>
            <a:r>
              <a:rPr lang="en-US" sz="1400" dirty="0" smtClean="0">
                <a:latin typeface="Arial" panose="020B0604020202020204" pitchFamily="34" charset="0"/>
                <a:cs typeface="Arial" panose="020B0604020202020204" pitchFamily="34" charset="0"/>
              </a:rPr>
              <a:t>Vincent &amp; </a:t>
            </a:r>
            <a:r>
              <a:rPr lang="en-US" sz="1400" dirty="0" err="1" smtClean="0">
                <a:latin typeface="Arial" panose="020B0604020202020204" pitchFamily="34" charset="0"/>
                <a:cs typeface="Arial" panose="020B0604020202020204" pitchFamily="34" charset="0"/>
              </a:rPr>
              <a:t>Montulet</a:t>
            </a:r>
            <a:r>
              <a:rPr lang="en-US" sz="1400" dirty="0">
                <a:latin typeface="Arial" panose="020B0604020202020204" pitchFamily="34" charset="0"/>
                <a:cs typeface="Arial" panose="020B0604020202020204" pitchFamily="34" charset="0"/>
              </a:rPr>
              <a:t>, Bertrand (2008): Between Social and </a:t>
            </a:r>
            <a:r>
              <a:rPr lang="en-US" sz="1400" dirty="0" smtClean="0">
                <a:latin typeface="Arial" panose="020B0604020202020204" pitchFamily="34" charset="0"/>
                <a:cs typeface="Arial" panose="020B0604020202020204" pitchFamily="34" charset="0"/>
              </a:rPr>
              <a:t>Spatial </a:t>
            </a:r>
            <a:r>
              <a:rPr lang="en-US" sz="1400" dirty="0" err="1">
                <a:latin typeface="Arial" panose="020B0604020202020204" pitchFamily="34" charset="0"/>
                <a:cs typeface="Arial" panose="020B0604020202020204" pitchFamily="34" charset="0"/>
              </a:rPr>
              <a:t>Mobilities</a:t>
            </a:r>
            <a:r>
              <a:rPr lang="en-US" sz="1400" dirty="0">
                <a:latin typeface="Arial" panose="020B0604020202020204" pitchFamily="34" charset="0"/>
                <a:cs typeface="Arial" panose="020B0604020202020204" pitchFamily="34" charset="0"/>
              </a:rPr>
              <a:t>: The Issue of Social </a:t>
            </a:r>
            <a:r>
              <a:rPr lang="en-US" sz="1400" dirty="0" smtClean="0">
                <a:latin typeface="Arial" panose="020B0604020202020204" pitchFamily="34" charset="0"/>
                <a:cs typeface="Arial" panose="020B0604020202020204" pitchFamily="34" charset="0"/>
              </a:rPr>
              <a:t>Fluidity. In</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Canzler</a:t>
            </a:r>
            <a:r>
              <a:rPr lang="en-US" sz="1400" dirty="0" smtClean="0">
                <a:latin typeface="Arial" panose="020B0604020202020204" pitchFamily="34" charset="0"/>
                <a:cs typeface="Arial" panose="020B0604020202020204" pitchFamily="34" charset="0"/>
              </a:rPr>
              <a:t> et al. (eds.) (2008): 37-55</a:t>
            </a:r>
            <a:r>
              <a:rPr lang="en-US" sz="1400" dirty="0">
                <a:latin typeface="Arial" panose="020B0604020202020204" pitchFamily="34" charset="0"/>
                <a:cs typeface="Arial" panose="020B0604020202020204" pitchFamily="34" charset="0"/>
              </a:rPr>
              <a:t>.</a:t>
            </a:r>
          </a:p>
          <a:p>
            <a:pPr marL="142875" indent="-142875">
              <a:spcAft>
                <a:spcPts val="400"/>
              </a:spcAft>
            </a:pPr>
            <a:r>
              <a:rPr lang="en-US" sz="1400" dirty="0">
                <a:latin typeface="Arial" panose="020B0604020202020204" pitchFamily="34" charset="0"/>
                <a:cs typeface="Arial" panose="020B0604020202020204" pitchFamily="34" charset="0"/>
              </a:rPr>
              <a:t>Kesselring, Sven (2008): The Mobile Risk Society, 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Canzler</a:t>
            </a:r>
            <a:r>
              <a:rPr lang="en-US" sz="1400" dirty="0" smtClean="0">
                <a:latin typeface="Arial" panose="020B0604020202020204" pitchFamily="34" charset="0"/>
                <a:cs typeface="Arial" panose="020B0604020202020204" pitchFamily="34" charset="0"/>
              </a:rPr>
              <a:t> et al. (eds.) (2008): 77-102</a:t>
            </a:r>
            <a:r>
              <a:rPr lang="en-US" sz="1400" dirty="0">
                <a:latin typeface="Arial" panose="020B0604020202020204" pitchFamily="34" charset="0"/>
                <a:cs typeface="Arial" panose="020B0604020202020204" pitchFamily="34" charset="0"/>
              </a:rPr>
              <a:t>.</a:t>
            </a:r>
          </a:p>
          <a:p>
            <a:pPr marL="142875" indent="-142875">
              <a:spcAft>
                <a:spcPts val="400"/>
              </a:spcAft>
            </a:pPr>
            <a:r>
              <a:rPr lang="en-US" sz="1400" dirty="0">
                <a:latin typeface="Arial" panose="020B0604020202020204" pitchFamily="34" charset="0"/>
                <a:cs typeface="Arial" panose="020B0604020202020204" pitchFamily="34" charset="0"/>
              </a:rPr>
              <a:t>Kesselring, Sven (2020): Reflexive </a:t>
            </a:r>
            <a:r>
              <a:rPr lang="en-US" sz="1400" dirty="0" err="1" smtClean="0">
                <a:latin typeface="Arial" panose="020B0604020202020204" pitchFamily="34" charset="0"/>
                <a:cs typeface="Arial" panose="020B0604020202020204" pitchFamily="34" charset="0"/>
              </a:rPr>
              <a:t>Mobilitäten</a:t>
            </a:r>
            <a:r>
              <a:rPr lang="en-US" sz="1400" dirty="0" smtClean="0">
                <a:latin typeface="Arial" panose="020B0604020202020204" pitchFamily="34" charset="0"/>
                <a:cs typeface="Arial" panose="020B0604020202020204" pitchFamily="34" charset="0"/>
              </a:rPr>
              <a:t>. In</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H. </a:t>
            </a:r>
            <a:r>
              <a:rPr lang="en-US" sz="1400" dirty="0" err="1" smtClean="0">
                <a:latin typeface="Arial" panose="020B0604020202020204" pitchFamily="34" charset="0"/>
                <a:cs typeface="Arial" panose="020B0604020202020204" pitchFamily="34" charset="0"/>
              </a:rPr>
              <a:t>Pelizäus</a:t>
            </a:r>
            <a:r>
              <a:rPr lang="en-US" sz="1400" dirty="0" smtClean="0">
                <a:latin typeface="Arial" panose="020B0604020202020204" pitchFamily="34" charset="0"/>
                <a:cs typeface="Arial" panose="020B0604020202020204" pitchFamily="34" charset="0"/>
              </a:rPr>
              <a:t> &amp; L. </a:t>
            </a:r>
            <a:r>
              <a:rPr lang="en-US" sz="1400" dirty="0" err="1">
                <a:latin typeface="Arial" panose="020B0604020202020204" pitchFamily="34" charset="0"/>
                <a:cs typeface="Arial" panose="020B0604020202020204" pitchFamily="34" charset="0"/>
              </a:rPr>
              <a:t>Nieder</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Hrsg</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Das </a:t>
            </a:r>
            <a:r>
              <a:rPr lang="en-US" sz="1400" dirty="0" err="1">
                <a:latin typeface="Arial" panose="020B0604020202020204" pitchFamily="34" charset="0"/>
                <a:cs typeface="Arial" panose="020B0604020202020204" pitchFamily="34" charset="0"/>
              </a:rPr>
              <a:t>Risiko</a:t>
            </a:r>
            <a:r>
              <a:rPr lang="en-US" sz="1400" dirty="0">
                <a:latin typeface="Arial" panose="020B0604020202020204" pitchFamily="34" charset="0"/>
                <a:cs typeface="Arial" panose="020B0604020202020204" pitchFamily="34" charset="0"/>
              </a:rPr>
              <a:t> – </a:t>
            </a:r>
            <a:r>
              <a:rPr lang="en-US" sz="1400" dirty="0" err="1">
                <a:latin typeface="Arial" panose="020B0604020202020204" pitchFamily="34" charset="0"/>
                <a:cs typeface="Arial" panose="020B0604020202020204" pitchFamily="34" charset="0"/>
              </a:rPr>
              <a:t>Gedanken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a:t>
            </a:r>
            <a:r>
              <a:rPr lang="en-US" sz="1400" dirty="0">
                <a:latin typeface="Arial" panose="020B0604020202020204" pitchFamily="34" charset="0"/>
                <a:cs typeface="Arial" panose="020B0604020202020204" pitchFamily="34" charset="0"/>
              </a:rPr>
              <a:t> und ins </a:t>
            </a:r>
            <a:r>
              <a:rPr lang="en-US" sz="1400" dirty="0" err="1">
                <a:latin typeface="Arial" panose="020B0604020202020204" pitchFamily="34" charset="0"/>
                <a:cs typeface="Arial" panose="020B0604020202020204" pitchFamily="34" charset="0"/>
              </a:rPr>
              <a:t>Ungewisse</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Interdiszipli-näre</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Aushandlungen</a:t>
            </a:r>
            <a:r>
              <a:rPr lang="en-US" sz="1400" dirty="0">
                <a:latin typeface="Arial" panose="020B0604020202020204" pitchFamily="34" charset="0"/>
                <a:cs typeface="Arial" panose="020B0604020202020204" pitchFamily="34" charset="0"/>
              </a:rPr>
              <a:t> des </a:t>
            </a:r>
            <a:r>
              <a:rPr lang="en-US" sz="1400" dirty="0" err="1">
                <a:latin typeface="Arial" panose="020B0604020202020204" pitchFamily="34" charset="0"/>
                <a:cs typeface="Arial" panose="020B0604020202020204" pitchFamily="34" charset="0"/>
              </a:rPr>
              <a:t>Risikophänomens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Lichte</a:t>
            </a:r>
            <a:r>
              <a:rPr lang="en-US" sz="1400" dirty="0">
                <a:latin typeface="Arial" panose="020B0604020202020204" pitchFamily="34" charset="0"/>
                <a:cs typeface="Arial" panose="020B0604020202020204" pitchFamily="34" charset="0"/>
              </a:rPr>
              <a:t> der </a:t>
            </a:r>
            <a:r>
              <a:rPr lang="en-US" sz="1400" dirty="0" err="1">
                <a:latin typeface="Arial" panose="020B0604020202020204" pitchFamily="34" charset="0"/>
                <a:cs typeface="Arial" panose="020B0604020202020204" pitchFamily="34" charset="0"/>
              </a:rPr>
              <a:t>Reflexiven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Moderne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Eine</a:t>
            </a:r>
            <a:r>
              <a:rPr lang="en-US" sz="1400" dirty="0">
                <a:latin typeface="Arial" panose="020B0604020202020204" pitchFamily="34" charset="0"/>
                <a:cs typeface="Arial" panose="020B0604020202020204" pitchFamily="34" charset="0"/>
              </a:rPr>
              <a:t> Festschrift </a:t>
            </a:r>
            <a:r>
              <a:rPr lang="en-US" sz="1400" dirty="0" err="1">
                <a:latin typeface="Arial" panose="020B0604020202020204" pitchFamily="34" charset="0"/>
                <a:cs typeface="Arial" panose="020B0604020202020204" pitchFamily="34" charset="0"/>
              </a:rPr>
              <a:t>für</a:t>
            </a:r>
            <a:r>
              <a:rPr lang="en-US" sz="1400" dirty="0">
                <a:latin typeface="Arial" panose="020B0604020202020204" pitchFamily="34" charset="0"/>
                <a:cs typeface="Arial" panose="020B0604020202020204" pitchFamily="34" charset="0"/>
              </a:rPr>
              <a:t> Wolfgang </a:t>
            </a:r>
            <a:r>
              <a:rPr lang="en-US" sz="1400" dirty="0" err="1">
                <a:latin typeface="Arial" panose="020B0604020202020204" pitchFamily="34" charset="0"/>
                <a:cs typeface="Arial" panose="020B0604020202020204" pitchFamily="34" charset="0"/>
              </a:rPr>
              <a:t>Bonß</a:t>
            </a:r>
            <a:r>
              <a:rPr lang="en-US" sz="1400" dirty="0">
                <a:latin typeface="Arial" panose="020B0604020202020204" pitchFamily="34" charset="0"/>
                <a:cs typeface="Arial" panose="020B0604020202020204" pitchFamily="34" charset="0"/>
              </a:rPr>
              <a:t>. Wiesbaden: </a:t>
            </a:r>
            <a:r>
              <a:rPr lang="en-US" sz="1400" dirty="0" smtClean="0">
                <a:latin typeface="Arial" panose="020B0604020202020204" pitchFamily="34" charset="0"/>
                <a:cs typeface="Arial" panose="020B0604020202020204" pitchFamily="34" charset="0"/>
              </a:rPr>
              <a:t>Springer: 155-193</a:t>
            </a:r>
            <a:r>
              <a:rPr lang="en-US" sz="1400" dirty="0">
                <a:latin typeface="Arial" panose="020B0604020202020204" pitchFamily="34" charset="0"/>
                <a:cs typeface="Arial" panose="020B0604020202020204" pitchFamily="34" charset="0"/>
              </a:rPr>
              <a:t>.</a:t>
            </a:r>
          </a:p>
          <a:p>
            <a:pPr marL="142875" indent="-142875">
              <a:spcAft>
                <a:spcPts val="400"/>
              </a:spcAft>
            </a:pPr>
            <a:r>
              <a:rPr lang="de-DE" sz="1400" dirty="0">
                <a:latin typeface="Arial" panose="020B0604020202020204" pitchFamily="34" charset="0"/>
                <a:cs typeface="Arial" panose="020B0604020202020204" pitchFamily="34" charset="0"/>
              </a:rPr>
              <a:t>Knie, Andreas (2016): Sozialwissenschaftliche Mobilitäts- und </a:t>
            </a:r>
            <a:r>
              <a:rPr lang="de-DE" sz="1400" dirty="0" smtClean="0">
                <a:latin typeface="Arial" panose="020B0604020202020204" pitchFamily="34" charset="0"/>
                <a:cs typeface="Arial" panose="020B0604020202020204" pitchFamily="34" charset="0"/>
              </a:rPr>
              <a:t>Verkehrsforschung</a:t>
            </a:r>
            <a:r>
              <a:rPr lang="de-DE" sz="1400" dirty="0">
                <a:latin typeface="Arial" panose="020B0604020202020204" pitchFamily="34" charset="0"/>
                <a:cs typeface="Arial" panose="020B0604020202020204" pitchFamily="34" charset="0"/>
              </a:rPr>
              <a:t>: Ergebnisse und </a:t>
            </a:r>
            <a:r>
              <a:rPr lang="de-DE" sz="1400" dirty="0" smtClean="0">
                <a:latin typeface="Arial" panose="020B0604020202020204" pitchFamily="34" charset="0"/>
                <a:cs typeface="Arial" panose="020B0604020202020204" pitchFamily="34" charset="0"/>
              </a:rPr>
              <a:t>Probleme. In</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O. Schöller, W. </a:t>
            </a:r>
            <a:r>
              <a:rPr lang="de-DE" sz="1400" dirty="0" err="1" smtClean="0">
                <a:latin typeface="Arial" panose="020B0604020202020204" pitchFamily="34" charset="0"/>
                <a:cs typeface="Arial" panose="020B0604020202020204" pitchFamily="34" charset="0"/>
              </a:rPr>
              <a:t>Canzler</a:t>
            </a:r>
            <a:r>
              <a:rPr lang="de-DE" sz="1400" dirty="0" smtClean="0">
                <a:latin typeface="Arial" panose="020B0604020202020204" pitchFamily="34" charset="0"/>
                <a:cs typeface="Arial" panose="020B0604020202020204" pitchFamily="34" charset="0"/>
              </a:rPr>
              <a:t> &amp; A. </a:t>
            </a:r>
            <a:r>
              <a:rPr lang="de-DE" sz="1400" dirty="0">
                <a:latin typeface="Arial" panose="020B0604020202020204" pitchFamily="34" charset="0"/>
                <a:cs typeface="Arial" panose="020B0604020202020204" pitchFamily="34" charset="0"/>
              </a:rPr>
              <a:t>Knie (</a:t>
            </a:r>
            <a:r>
              <a:rPr lang="de-DE" sz="1400" dirty="0" smtClean="0">
                <a:latin typeface="Arial" panose="020B0604020202020204" pitchFamily="34" charset="0"/>
                <a:cs typeface="Arial" panose="020B0604020202020204" pitchFamily="34" charset="0"/>
              </a:rPr>
              <a:t>Hrsg.): </a:t>
            </a:r>
            <a:r>
              <a:rPr lang="de-DE" sz="1400" dirty="0">
                <a:latin typeface="Arial" panose="020B0604020202020204" pitchFamily="34" charset="0"/>
                <a:cs typeface="Arial" panose="020B0604020202020204" pitchFamily="34" charset="0"/>
              </a:rPr>
              <a:t>Handbuch Verkehrspolitik, Wiesbaden: Springer </a:t>
            </a:r>
            <a:r>
              <a:rPr lang="de-DE" sz="1400" dirty="0" smtClean="0">
                <a:latin typeface="Arial" panose="020B0604020202020204" pitchFamily="34" charset="0"/>
                <a:cs typeface="Arial" panose="020B0604020202020204" pitchFamily="34" charset="0"/>
              </a:rPr>
              <a:t>VS: 33-52.</a:t>
            </a:r>
          </a:p>
        </p:txBody>
      </p:sp>
    </p:spTree>
    <p:extLst>
      <p:ext uri="{BB962C8B-B14F-4D97-AF65-F5344CB8AC3E}">
        <p14:creationId xmlns:p14="http://schemas.microsoft.com/office/powerpoint/2010/main" val="533073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32013" y="156948"/>
            <a:ext cx="3200400" cy="461665"/>
          </a:xfrm>
          <a:prstGeom prst="rect">
            <a:avLst/>
          </a:prstGeom>
          <a:noFill/>
        </p:spPr>
        <p:txBody>
          <a:bodyPr wrap="square" rtlCol="0">
            <a:spAutoFit/>
          </a:bodyPr>
          <a:lstStyle/>
          <a:p>
            <a:r>
              <a:rPr lang="de-DE" sz="2400" b="1" dirty="0" smtClean="0">
                <a:solidFill>
                  <a:srgbClr val="084290"/>
                </a:solidFill>
                <a:latin typeface="Arial" panose="020B0604020202020204" pitchFamily="34" charset="0"/>
                <a:cs typeface="Arial" panose="020B0604020202020204" pitchFamily="34" charset="0"/>
              </a:rPr>
              <a:t>Literatur</a:t>
            </a:r>
            <a:endParaRPr lang="de-DE" sz="2400" b="1" dirty="0">
              <a:solidFill>
                <a:srgbClr val="084290"/>
              </a:solidFill>
              <a:latin typeface="Arial" panose="020B0604020202020204" pitchFamily="34" charset="0"/>
              <a:cs typeface="Arial" panose="020B0604020202020204" pitchFamily="34" charset="0"/>
            </a:endParaRPr>
          </a:p>
        </p:txBody>
      </p:sp>
      <p:sp>
        <p:nvSpPr>
          <p:cNvPr id="5" name="Rechteck 4"/>
          <p:cNvSpPr/>
          <p:nvPr/>
        </p:nvSpPr>
        <p:spPr>
          <a:xfrm>
            <a:off x="510139" y="782242"/>
            <a:ext cx="11473314" cy="5663089"/>
          </a:xfrm>
          <a:prstGeom prst="rect">
            <a:avLst/>
          </a:prstGeom>
        </p:spPr>
        <p:txBody>
          <a:bodyPr wrap="square">
            <a:spAutoFit/>
          </a:bodyPr>
          <a:lstStyle/>
          <a:p>
            <a:pPr marL="142875" indent="-142875">
              <a:spcAft>
                <a:spcPts val="400"/>
              </a:spcAft>
            </a:pPr>
            <a:r>
              <a:rPr lang="de-DE" sz="1400" dirty="0">
                <a:latin typeface="Arial" panose="020B0604020202020204" pitchFamily="34" charset="0"/>
                <a:cs typeface="Arial" panose="020B0604020202020204" pitchFamily="34" charset="0"/>
              </a:rPr>
              <a:t>Krämer-</a:t>
            </a:r>
            <a:r>
              <a:rPr lang="de-DE" sz="1400" dirty="0" err="1">
                <a:latin typeface="Arial" panose="020B0604020202020204" pitchFamily="34" charset="0"/>
                <a:cs typeface="Arial" panose="020B0604020202020204" pitchFamily="34" charset="0"/>
              </a:rPr>
              <a:t>Badoni</a:t>
            </a:r>
            <a:r>
              <a:rPr lang="de-DE" sz="1400" dirty="0">
                <a:latin typeface="Arial" panose="020B0604020202020204" pitchFamily="34" charset="0"/>
                <a:cs typeface="Arial" panose="020B0604020202020204" pitchFamily="34" charset="0"/>
              </a:rPr>
              <a:t>, Thomas &amp; </a:t>
            </a:r>
            <a:r>
              <a:rPr lang="de-DE" sz="1400" dirty="0" err="1">
                <a:latin typeface="Arial" panose="020B0604020202020204" pitchFamily="34" charset="0"/>
                <a:cs typeface="Arial" panose="020B0604020202020204" pitchFamily="34" charset="0"/>
              </a:rPr>
              <a:t>Kuhm</a:t>
            </a:r>
            <a:r>
              <a:rPr lang="de-DE" sz="1400" dirty="0">
                <a:latin typeface="Arial" panose="020B0604020202020204" pitchFamily="34" charset="0"/>
                <a:cs typeface="Arial" panose="020B0604020202020204" pitchFamily="34" charset="0"/>
              </a:rPr>
              <a:t>, Klaus (1998):, Mobilität. In: H. Häußermann (Hrsg.): Großstadt. Soziologische Stichworte. Opladen: </a:t>
            </a:r>
            <a:r>
              <a:rPr lang="de-DE" sz="1400" dirty="0" err="1">
                <a:latin typeface="Arial" panose="020B0604020202020204" pitchFamily="34" charset="0"/>
                <a:cs typeface="Arial" panose="020B0604020202020204" pitchFamily="34" charset="0"/>
              </a:rPr>
              <a:t>Leske</a:t>
            </a:r>
            <a:r>
              <a:rPr lang="de-DE" sz="1400" dirty="0">
                <a:latin typeface="Arial" panose="020B0604020202020204" pitchFamily="34" charset="0"/>
                <a:cs typeface="Arial" panose="020B0604020202020204" pitchFamily="34" charset="0"/>
              </a:rPr>
              <a:t> + </a:t>
            </a:r>
            <a:r>
              <a:rPr lang="de-DE" sz="1400" dirty="0" err="1">
                <a:latin typeface="Arial" panose="020B0604020202020204" pitchFamily="34" charset="0"/>
                <a:cs typeface="Arial" panose="020B0604020202020204" pitchFamily="34" charset="0"/>
              </a:rPr>
              <a:t>Budrich</a:t>
            </a:r>
            <a:r>
              <a:rPr lang="de-DE" sz="1400" dirty="0">
                <a:latin typeface="Arial" panose="020B0604020202020204" pitchFamily="34" charset="0"/>
                <a:cs typeface="Arial" panose="020B0604020202020204" pitchFamily="34" charset="0"/>
              </a:rPr>
              <a:t>: 161-172.</a:t>
            </a:r>
          </a:p>
          <a:p>
            <a:pPr marL="142875" indent="-142875">
              <a:spcAft>
                <a:spcPts val="400"/>
              </a:spcAft>
            </a:pPr>
            <a:r>
              <a:rPr lang="de-DE" sz="1400" dirty="0" smtClean="0">
                <a:latin typeface="Arial" panose="020B0604020202020204" pitchFamily="34" charset="0"/>
                <a:cs typeface="Arial" panose="020B0604020202020204" pitchFamily="34" charset="0"/>
              </a:rPr>
              <a:t>Krämer-</a:t>
            </a:r>
            <a:r>
              <a:rPr lang="de-DE" sz="1400" dirty="0" err="1" smtClean="0">
                <a:latin typeface="Arial" panose="020B0604020202020204" pitchFamily="34" charset="0"/>
                <a:cs typeface="Arial" panose="020B0604020202020204" pitchFamily="34" charset="0"/>
              </a:rPr>
              <a:t>Badoni</a:t>
            </a:r>
            <a:r>
              <a:rPr lang="de-DE" sz="1400" dirty="0">
                <a:latin typeface="Arial" panose="020B0604020202020204" pitchFamily="34" charset="0"/>
                <a:cs typeface="Arial" panose="020B0604020202020204" pitchFamily="34" charset="0"/>
              </a:rPr>
              <a:t>, Thomas; </a:t>
            </a:r>
            <a:r>
              <a:rPr lang="de-DE" sz="1400" dirty="0" err="1">
                <a:latin typeface="Arial" panose="020B0604020202020204" pitchFamily="34" charset="0"/>
                <a:cs typeface="Arial" panose="020B0604020202020204" pitchFamily="34" charset="0"/>
              </a:rPr>
              <a:t>Grymer</a:t>
            </a:r>
            <a:r>
              <a:rPr lang="de-DE" sz="1400" dirty="0">
                <a:latin typeface="Arial" panose="020B0604020202020204" pitchFamily="34" charset="0"/>
                <a:cs typeface="Arial" panose="020B0604020202020204" pitchFamily="34" charset="0"/>
              </a:rPr>
              <a:t>, Herbert &amp; </a:t>
            </a:r>
            <a:r>
              <a:rPr lang="de-DE" sz="1400" dirty="0" err="1">
                <a:latin typeface="Arial" panose="020B0604020202020204" pitchFamily="34" charset="0"/>
                <a:cs typeface="Arial" panose="020B0604020202020204" pitchFamily="34" charset="0"/>
              </a:rPr>
              <a:t>Rodenstein</a:t>
            </a:r>
            <a:r>
              <a:rPr lang="de-DE" sz="1400" dirty="0">
                <a:latin typeface="Arial" panose="020B0604020202020204" pitchFamily="34" charset="0"/>
                <a:cs typeface="Arial" panose="020B0604020202020204" pitchFamily="34" charset="0"/>
              </a:rPr>
              <a:t>, Marianne (1971): Zur sozioökonomischen Bedeutung des Automobils, Frankfurt am Main: Suhrkamp.</a:t>
            </a:r>
          </a:p>
          <a:p>
            <a:pPr marL="142875" indent="-142875">
              <a:spcAft>
                <a:spcPts val="400"/>
              </a:spcAft>
            </a:pPr>
            <a:r>
              <a:rPr lang="de-DE" sz="1400" dirty="0">
                <a:latin typeface="Arial" panose="020B0604020202020204" pitchFamily="34" charset="0"/>
                <a:cs typeface="Arial" panose="020B0604020202020204" pitchFamily="34" charset="0"/>
              </a:rPr>
              <a:t>Kutter, Eckhard (2016a): Siedlungsstruktur und Verkehr: Zum Verständnis von Sachzwängen und individueller Verkehrserreichbarkeit in Stadt-regionen. In: Schöller et al. (Hrsg.) (2016): 211-236. </a:t>
            </a:r>
            <a:r>
              <a:rPr lang="de-DE" sz="1400" dirty="0" smtClean="0">
                <a:latin typeface="Arial" panose="020B0604020202020204" pitchFamily="34" charset="0"/>
                <a:cs typeface="Arial" panose="020B0604020202020204" pitchFamily="34" charset="0"/>
              </a:rPr>
              <a:t>Kutter</a:t>
            </a:r>
            <a:r>
              <a:rPr lang="de-DE" sz="1400" dirty="0">
                <a:latin typeface="Arial" panose="020B0604020202020204" pitchFamily="34" charset="0"/>
                <a:cs typeface="Arial" panose="020B0604020202020204" pitchFamily="34" charset="0"/>
              </a:rPr>
              <a:t>, Eckhard (2016b): Raum und </a:t>
            </a:r>
            <a:r>
              <a:rPr lang="de-DE" sz="1400" dirty="0" smtClean="0">
                <a:latin typeface="Arial" panose="020B0604020202020204" pitchFamily="34" charset="0"/>
                <a:cs typeface="Arial" panose="020B0604020202020204" pitchFamily="34" charset="0"/>
              </a:rPr>
              <a:t>Verkehr. </a:t>
            </a:r>
            <a:r>
              <a:rPr lang="de-DE" sz="1400" dirty="0">
                <a:latin typeface="Arial" panose="020B0604020202020204" pitchFamily="34" charset="0"/>
                <a:cs typeface="Arial" panose="020B0604020202020204" pitchFamily="34" charset="0"/>
              </a:rPr>
              <a:t>In: Schöller et al. (Hrsg.) (2016): </a:t>
            </a:r>
            <a:r>
              <a:rPr lang="de-DE" sz="1400" dirty="0" smtClean="0">
                <a:latin typeface="Arial" panose="020B0604020202020204" pitchFamily="34" charset="0"/>
                <a:cs typeface="Arial" panose="020B0604020202020204" pitchFamily="34" charset="0"/>
              </a:rPr>
              <a:t>252-278</a:t>
            </a:r>
            <a:r>
              <a:rPr lang="de-DE" sz="1400" dirty="0">
                <a:latin typeface="Arial" panose="020B0604020202020204" pitchFamily="34" charset="0"/>
                <a:cs typeface="Arial" panose="020B0604020202020204" pitchFamily="34" charset="0"/>
              </a:rPr>
              <a:t>.</a:t>
            </a:r>
            <a:endParaRPr lang="de-AT" sz="1400" i="1" dirty="0">
              <a:latin typeface="Arial" panose="020B0604020202020204" pitchFamily="34" charset="0"/>
              <a:cs typeface="Arial" panose="020B0604020202020204" pitchFamily="34" charset="0"/>
            </a:endParaRPr>
          </a:p>
          <a:p>
            <a:pPr marL="142875" indent="-142875">
              <a:spcAft>
                <a:spcPts val="400"/>
              </a:spcAft>
            </a:pPr>
            <a:r>
              <a:rPr lang="de-DE" sz="1400" dirty="0">
                <a:latin typeface="Arial" panose="020B0604020202020204" pitchFamily="34" charset="0"/>
                <a:cs typeface="Arial" panose="020B0604020202020204" pitchFamily="34" charset="0"/>
              </a:rPr>
              <a:t>Lanzendorf, </a:t>
            </a:r>
            <a:r>
              <a:rPr lang="de-DE" sz="1400" dirty="0" smtClean="0">
                <a:latin typeface="Arial" panose="020B0604020202020204" pitchFamily="34" charset="0"/>
                <a:cs typeface="Arial" panose="020B0604020202020204" pitchFamily="34" charset="0"/>
              </a:rPr>
              <a:t>Martin &amp; Scheiner</a:t>
            </a:r>
            <a:r>
              <a:rPr lang="de-DE" sz="1400" dirty="0">
                <a:latin typeface="Arial" panose="020B0604020202020204" pitchFamily="34" charset="0"/>
                <a:cs typeface="Arial" panose="020B0604020202020204" pitchFamily="34" charset="0"/>
              </a:rPr>
              <a:t>, Joachim (2004): Verkehrsgenese als </a:t>
            </a:r>
            <a:r>
              <a:rPr lang="de-DE" sz="1400" dirty="0" smtClean="0">
                <a:latin typeface="Arial" panose="020B0604020202020204" pitchFamily="34" charset="0"/>
                <a:cs typeface="Arial" panose="020B0604020202020204" pitchFamily="34" charset="0"/>
              </a:rPr>
              <a:t>Herausforderung </a:t>
            </a:r>
            <a:r>
              <a:rPr lang="de-DE" sz="1400" dirty="0">
                <a:latin typeface="Arial" panose="020B0604020202020204" pitchFamily="34" charset="0"/>
                <a:cs typeface="Arial" panose="020B0604020202020204" pitchFamily="34" charset="0"/>
              </a:rPr>
              <a:t>für </a:t>
            </a:r>
            <a:r>
              <a:rPr lang="de-DE" sz="1400" dirty="0" err="1">
                <a:latin typeface="Arial" panose="020B0604020202020204" pitchFamily="34" charset="0"/>
                <a:cs typeface="Arial" panose="020B0604020202020204" pitchFamily="34" charset="0"/>
              </a:rPr>
              <a:t>Transdisziplinarität</a:t>
            </a:r>
            <a:r>
              <a:rPr lang="de-DE" sz="1400" dirty="0">
                <a:latin typeface="Arial" panose="020B0604020202020204" pitchFamily="34" charset="0"/>
                <a:cs typeface="Arial" panose="020B0604020202020204" pitchFamily="34" charset="0"/>
              </a:rPr>
              <a:t> – Stand und Perspektiven der </a:t>
            </a:r>
            <a:r>
              <a:rPr lang="de-DE" sz="1400" dirty="0" err="1" smtClean="0">
                <a:latin typeface="Arial" panose="020B0604020202020204" pitchFamily="34" charset="0"/>
                <a:cs typeface="Arial" panose="020B0604020202020204" pitchFamily="34" charset="0"/>
              </a:rPr>
              <a:t>For-schung</a:t>
            </a:r>
            <a:r>
              <a:rPr lang="de-DE" sz="1400" dirty="0">
                <a:latin typeface="Arial" panose="020B0604020202020204" pitchFamily="34" charset="0"/>
                <a:cs typeface="Arial" panose="020B0604020202020204" pitchFamily="34" charset="0"/>
              </a:rPr>
              <a:t>, in: </a:t>
            </a:r>
            <a:r>
              <a:rPr lang="de-DE" sz="1400" dirty="0" err="1" smtClean="0">
                <a:latin typeface="Arial" panose="020B0604020202020204" pitchFamily="34" charset="0"/>
                <a:cs typeface="Arial" panose="020B0604020202020204" pitchFamily="34" charset="0"/>
              </a:rPr>
              <a:t>Dalkmann</a:t>
            </a:r>
            <a:r>
              <a:rPr lang="de-DE" sz="1400" dirty="0" smtClean="0">
                <a:latin typeface="Arial" panose="020B0604020202020204" pitchFamily="34" charset="0"/>
                <a:cs typeface="Arial" panose="020B0604020202020204" pitchFamily="34" charset="0"/>
              </a:rPr>
              <a:t> et al. (Hrsg.) (2004): 11-38.</a:t>
            </a:r>
          </a:p>
          <a:p>
            <a:pPr marL="142875" indent="-142875">
              <a:spcAft>
                <a:spcPts val="400"/>
              </a:spcAft>
            </a:pPr>
            <a:r>
              <a:rPr lang="en-US" sz="1400" dirty="0">
                <a:latin typeface="Arial" panose="020B0604020202020204" pitchFamily="34" charset="0"/>
                <a:cs typeface="Arial" panose="020B0604020202020204" pitchFamily="34" charset="0"/>
              </a:rPr>
              <a:t>Manderscheid, Katharina (2012a): </a:t>
            </a:r>
            <a:r>
              <a:rPr lang="en-US" sz="1400" dirty="0" smtClean="0">
                <a:latin typeface="Arial" panose="020B0604020202020204" pitchFamily="34" charset="0"/>
                <a:cs typeface="Arial" panose="020B0604020202020204" pitchFamily="34" charset="0"/>
              </a:rPr>
              <a:t>Mobilität. In</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F. </a:t>
            </a:r>
            <a:r>
              <a:rPr lang="en-US" sz="1400" dirty="0" err="1">
                <a:latin typeface="Arial" panose="020B0604020202020204" pitchFamily="34" charset="0"/>
                <a:cs typeface="Arial" panose="020B0604020202020204" pitchFamily="34" charset="0"/>
              </a:rPr>
              <a:t>Eckardt</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Hrsg</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Handbuch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Stadtsoziologie</a:t>
            </a:r>
            <a:r>
              <a:rPr lang="en-US" sz="1400" dirty="0">
                <a:latin typeface="Arial" panose="020B0604020202020204" pitchFamily="34" charset="0"/>
                <a:cs typeface="Arial" panose="020B0604020202020204" pitchFamily="34" charset="0"/>
              </a:rPr>
              <a:t>, Wiesbaden: VS </a:t>
            </a:r>
            <a:r>
              <a:rPr lang="en-US" sz="1400" dirty="0" err="1" smtClean="0">
                <a:latin typeface="Arial" panose="020B0604020202020204" pitchFamily="34" charset="0"/>
                <a:cs typeface="Arial" panose="020B0604020202020204" pitchFamily="34" charset="0"/>
              </a:rPr>
              <a:t>Verlag</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551-570.</a:t>
            </a:r>
          </a:p>
          <a:p>
            <a:pPr marL="142875" indent="-142875">
              <a:spcAft>
                <a:spcPts val="400"/>
              </a:spcAft>
            </a:pPr>
            <a:r>
              <a:rPr lang="en-US" sz="1400" dirty="0">
                <a:latin typeface="Arial" panose="020B0604020202020204" pitchFamily="34" charset="0"/>
                <a:cs typeface="Arial" panose="020B0604020202020204" pitchFamily="34" charset="0"/>
              </a:rPr>
              <a:t>Manderscheid, Katharina (2012b): </a:t>
            </a:r>
            <a:r>
              <a:rPr lang="en-US" sz="1400" dirty="0" err="1">
                <a:latin typeface="Arial" panose="020B0604020202020204" pitchFamily="34" charset="0"/>
                <a:cs typeface="Arial" panose="020B0604020202020204" pitchFamily="34" charset="0"/>
              </a:rPr>
              <a:t>Automobilität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raumkonstituierendes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Dispositiv</a:t>
            </a:r>
            <a:r>
              <a:rPr lang="en-US" sz="1400" dirty="0">
                <a:latin typeface="Arial" panose="020B0604020202020204" pitchFamily="34" charset="0"/>
                <a:cs typeface="Arial" panose="020B0604020202020204" pitchFamily="34" charset="0"/>
              </a:rPr>
              <a:t> der </a:t>
            </a:r>
            <a:r>
              <a:rPr lang="en-US" sz="1400" dirty="0" err="1" smtClean="0">
                <a:latin typeface="Arial" panose="020B0604020202020204" pitchFamily="34" charset="0"/>
                <a:cs typeface="Arial" panose="020B0604020202020204" pitchFamily="34" charset="0"/>
              </a:rPr>
              <a:t>Moderne</a:t>
            </a:r>
            <a:r>
              <a:rPr lang="en-US" sz="1400" dirty="0" smtClean="0">
                <a:latin typeface="Arial" panose="020B0604020202020204" pitchFamily="34" charset="0"/>
                <a:cs typeface="Arial" panose="020B0604020202020204" pitchFamily="34" charset="0"/>
              </a:rPr>
              <a:t>. In</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H. </a:t>
            </a:r>
            <a:r>
              <a:rPr lang="en-US" sz="1400" dirty="0" err="1" smtClean="0">
                <a:latin typeface="Arial" panose="020B0604020202020204" pitchFamily="34" charset="0"/>
                <a:cs typeface="Arial" panose="020B0604020202020204" pitchFamily="34" charset="0"/>
              </a:rPr>
              <a:t>Füller</a:t>
            </a:r>
            <a:r>
              <a:rPr lang="en-US" sz="1400" dirty="0" smtClean="0">
                <a:latin typeface="Arial" panose="020B0604020202020204" pitchFamily="34" charset="0"/>
                <a:cs typeface="Arial" panose="020B0604020202020204" pitchFamily="34" charset="0"/>
              </a:rPr>
              <a:t> &amp; B. </a:t>
            </a:r>
            <a:r>
              <a:rPr lang="en-US" sz="1400" dirty="0">
                <a:latin typeface="Arial" panose="020B0604020202020204" pitchFamily="34" charset="0"/>
                <a:cs typeface="Arial" panose="020B0604020202020204" pitchFamily="34" charset="0"/>
              </a:rPr>
              <a:t>Michel (</a:t>
            </a:r>
            <a:r>
              <a:rPr lang="en-US" sz="1400" dirty="0" err="1" smtClean="0">
                <a:latin typeface="Arial" panose="020B0604020202020204" pitchFamily="34" charset="0"/>
                <a:cs typeface="Arial" panose="020B0604020202020204" pitchFamily="34" charset="0"/>
              </a:rPr>
              <a:t>Hrsg</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Die </a:t>
            </a:r>
            <a:r>
              <a:rPr lang="en-US" sz="1400" dirty="0" err="1" smtClean="0">
                <a:latin typeface="Arial" panose="020B0604020202020204" pitchFamily="34" charset="0"/>
                <a:cs typeface="Arial" panose="020B0604020202020204" pitchFamily="34" charset="0"/>
              </a:rPr>
              <a:t>Ordnung</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der </a:t>
            </a:r>
            <a:r>
              <a:rPr lang="en-US" sz="1400" dirty="0" err="1">
                <a:latin typeface="Arial" panose="020B0604020202020204" pitchFamily="34" charset="0"/>
                <a:cs typeface="Arial" panose="020B0604020202020204" pitchFamily="34" charset="0"/>
              </a:rPr>
              <a:t>Räume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Geographische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Forschung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im</a:t>
            </a:r>
            <a:r>
              <a:rPr lang="en-US" sz="1400" dirty="0">
                <a:latin typeface="Arial" panose="020B0604020202020204" pitchFamily="34" charset="0"/>
                <a:cs typeface="Arial" panose="020B0604020202020204" pitchFamily="34" charset="0"/>
              </a:rPr>
              <a:t> Anschluss an Michel Foucault, </a:t>
            </a:r>
            <a:r>
              <a:rPr lang="en-US" sz="1400" dirty="0" err="1">
                <a:latin typeface="Arial" panose="020B0604020202020204" pitchFamily="34" charset="0"/>
                <a:cs typeface="Arial" panose="020B0604020202020204" pitchFamily="34" charset="0"/>
              </a:rPr>
              <a:t>Münster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Westfälisches</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Dampfboot</a:t>
            </a:r>
            <a:r>
              <a:rPr lang="en-US" sz="1400" dirty="0" smtClean="0">
                <a:latin typeface="Arial" panose="020B0604020202020204" pitchFamily="34" charset="0"/>
                <a:cs typeface="Arial" panose="020B0604020202020204" pitchFamily="34" charset="0"/>
              </a:rPr>
              <a:t>: 145-178</a:t>
            </a:r>
            <a:r>
              <a:rPr lang="en-US" sz="1400" dirty="0">
                <a:latin typeface="Arial" panose="020B0604020202020204" pitchFamily="34" charset="0"/>
                <a:cs typeface="Arial" panose="020B0604020202020204" pitchFamily="34" charset="0"/>
              </a:rPr>
              <a:t>.</a:t>
            </a:r>
          </a:p>
          <a:p>
            <a:pPr marL="142875" indent="-142875">
              <a:spcAft>
                <a:spcPts val="400"/>
              </a:spcAft>
            </a:pPr>
            <a:r>
              <a:rPr lang="en-US" sz="1400" dirty="0">
                <a:latin typeface="Arial" panose="020B0604020202020204" pitchFamily="34" charset="0"/>
                <a:cs typeface="Arial" panose="020B0604020202020204" pitchFamily="34" charset="0"/>
              </a:rPr>
              <a:t>Manderscheid, Katharina (2013): Automobile </a:t>
            </a:r>
            <a:r>
              <a:rPr lang="en-US" sz="1400" dirty="0" err="1" smtClean="0">
                <a:latin typeface="Arial" panose="020B0604020202020204" pitchFamily="34" charset="0"/>
                <a:cs typeface="Arial" panose="020B0604020202020204" pitchFamily="34" charset="0"/>
              </a:rPr>
              <a:t>Subjekte</a:t>
            </a:r>
            <a:r>
              <a:rPr lang="en-US" sz="1400" dirty="0" smtClean="0">
                <a:latin typeface="Arial" panose="020B0604020202020204" pitchFamily="34" charset="0"/>
                <a:cs typeface="Arial" panose="020B0604020202020204" pitchFamily="34" charset="0"/>
              </a:rPr>
              <a:t>. In</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J. Scheiner, H.-H. </a:t>
            </a:r>
            <a:r>
              <a:rPr lang="en-US" sz="1400" dirty="0" err="1" smtClean="0">
                <a:latin typeface="Arial" panose="020B0604020202020204" pitchFamily="34" charset="0"/>
                <a:cs typeface="Arial" panose="020B0604020202020204" pitchFamily="34" charset="0"/>
              </a:rPr>
              <a:t>Blotevogel</a:t>
            </a:r>
            <a:r>
              <a:rPr lang="en-US" sz="1400" dirty="0" smtClean="0">
                <a:latin typeface="Arial" panose="020B0604020202020204" pitchFamily="34" charset="0"/>
                <a:cs typeface="Arial" panose="020B0604020202020204" pitchFamily="34" charset="0"/>
              </a:rPr>
              <a:t>, S. Frank, C. </a:t>
            </a:r>
            <a:r>
              <a:rPr lang="en-US" sz="1400" dirty="0" err="1" smtClean="0">
                <a:latin typeface="Arial" panose="020B0604020202020204" pitchFamily="34" charset="0"/>
                <a:cs typeface="Arial" panose="020B0604020202020204" pitchFamily="34" charset="0"/>
              </a:rPr>
              <a:t>Holz</a:t>
            </a:r>
            <a:r>
              <a:rPr lang="en-US" sz="1400" dirty="0" smtClean="0">
                <a:latin typeface="Arial" panose="020B0604020202020204" pitchFamily="34" charset="0"/>
                <a:cs typeface="Arial" panose="020B0604020202020204" pitchFamily="34" charset="0"/>
              </a:rPr>
              <a:t>-Rau &amp; N. Schuster </a:t>
            </a:r>
            <a:r>
              <a:rPr lang="en-US" sz="1400" dirty="0">
                <a:latin typeface="Arial" panose="020B0604020202020204" pitchFamily="34" charset="0"/>
                <a:cs typeface="Arial" panose="020B0604020202020204" pitchFamily="34" charset="0"/>
              </a:rPr>
              <a:t>(</a:t>
            </a:r>
            <a:r>
              <a:rPr lang="en-US" sz="1400" dirty="0" err="1" smtClean="0">
                <a:latin typeface="Arial" panose="020B0604020202020204" pitchFamily="34" charset="0"/>
                <a:cs typeface="Arial" panose="020B0604020202020204" pitchFamily="34" charset="0"/>
              </a:rPr>
              <a:t>Hrsg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Mobilitä</a:t>
            </a: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ten </a:t>
            </a:r>
            <a:r>
              <a:rPr lang="en-US" sz="1400" dirty="0">
                <a:latin typeface="Arial" panose="020B0604020202020204" pitchFamily="34" charset="0"/>
                <a:cs typeface="Arial" panose="020B0604020202020204" pitchFamily="34" charset="0"/>
              </a:rPr>
              <a:t>und </a:t>
            </a:r>
            <a:r>
              <a:rPr lang="en-US" sz="1400" dirty="0" err="1">
                <a:latin typeface="Arial" panose="020B0604020202020204" pitchFamily="34" charset="0"/>
                <a:cs typeface="Arial" panose="020B0604020202020204" pitchFamily="34" charset="0"/>
              </a:rPr>
              <a:t>Immobilitäten</a:t>
            </a:r>
            <a:r>
              <a:rPr lang="en-US" sz="1400" dirty="0">
                <a:latin typeface="Arial" panose="020B0604020202020204" pitchFamily="34" charset="0"/>
                <a:cs typeface="Arial" panose="020B0604020202020204" pitchFamily="34" charset="0"/>
              </a:rPr>
              <a:t>. Menschen – </a:t>
            </a:r>
            <a:r>
              <a:rPr lang="en-US" sz="1400" dirty="0" err="1">
                <a:latin typeface="Arial" panose="020B0604020202020204" pitchFamily="34" charset="0"/>
                <a:cs typeface="Arial" panose="020B0604020202020204" pitchFamily="34" charset="0"/>
              </a:rPr>
              <a:t>Ideen</a:t>
            </a:r>
            <a:r>
              <a:rPr lang="en-US" sz="1400" dirty="0">
                <a:latin typeface="Arial" panose="020B0604020202020204" pitchFamily="34" charset="0"/>
                <a:cs typeface="Arial" panose="020B0604020202020204" pitchFamily="34" charset="0"/>
              </a:rPr>
              <a:t> – Dinge – </a:t>
            </a:r>
            <a:r>
              <a:rPr lang="en-US" sz="1400" dirty="0" err="1">
                <a:latin typeface="Arial" panose="020B0604020202020204" pitchFamily="34" charset="0"/>
                <a:cs typeface="Arial" panose="020B0604020202020204" pitchFamily="34" charset="0"/>
              </a:rPr>
              <a:t>Kulturen</a:t>
            </a:r>
            <a:r>
              <a:rPr lang="en-US" sz="1400" dirty="0">
                <a:latin typeface="Arial" panose="020B0604020202020204" pitchFamily="34" charset="0"/>
                <a:cs typeface="Arial" panose="020B0604020202020204" pitchFamily="34" charset="0"/>
              </a:rPr>
              <a:t> – </a:t>
            </a:r>
            <a:r>
              <a:rPr lang="en-US" sz="1400" dirty="0" err="1">
                <a:latin typeface="Arial" panose="020B0604020202020204" pitchFamily="34" charset="0"/>
                <a:cs typeface="Arial" panose="020B0604020202020204" pitchFamily="34" charset="0"/>
              </a:rPr>
              <a:t>Kapital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Blaue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Reihe</a:t>
            </a:r>
            <a:r>
              <a:rPr lang="en-US" sz="1400" dirty="0">
                <a:latin typeface="Arial" panose="020B0604020202020204" pitchFamily="34" charset="0"/>
                <a:cs typeface="Arial" panose="020B0604020202020204" pitchFamily="34" charset="0"/>
              </a:rPr>
              <a:t> – </a:t>
            </a:r>
            <a:r>
              <a:rPr lang="en-US" sz="1400" dirty="0" err="1">
                <a:latin typeface="Arial" panose="020B0604020202020204" pitchFamily="34" charset="0"/>
                <a:cs typeface="Arial" panose="020B0604020202020204" pitchFamily="34" charset="0"/>
              </a:rPr>
              <a:t>Dortmunder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Beiträge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Raumplanung</a:t>
            </a:r>
            <a:r>
              <a:rPr lang="en-US" sz="1400" dirty="0">
                <a:latin typeface="Arial" panose="020B0604020202020204" pitchFamily="34" charset="0"/>
                <a:cs typeface="Arial" panose="020B0604020202020204" pitchFamily="34" charset="0"/>
              </a:rPr>
              <a:t> 142, Essen: </a:t>
            </a:r>
            <a:r>
              <a:rPr lang="en-US" sz="1400" dirty="0" err="1" smtClean="0">
                <a:latin typeface="Arial" panose="020B0604020202020204" pitchFamily="34" charset="0"/>
                <a:cs typeface="Arial" panose="020B0604020202020204" pitchFamily="34" charset="0"/>
              </a:rPr>
              <a:t>Klartext</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105-120.</a:t>
            </a:r>
          </a:p>
          <a:p>
            <a:pPr marL="142875" indent="-142875">
              <a:spcAft>
                <a:spcPts val="400"/>
              </a:spcAft>
            </a:pPr>
            <a:r>
              <a:rPr lang="en-US" sz="1400" dirty="0">
                <a:latin typeface="Arial" panose="020B0604020202020204" pitchFamily="34" charset="0"/>
                <a:cs typeface="Arial" panose="020B0604020202020204" pitchFamily="34" charset="0"/>
              </a:rPr>
              <a:t>Manderscheid, Katharina (2014): The Movement Problem, the Car and Future Mobility Regimes: </a:t>
            </a:r>
            <a:r>
              <a:rPr lang="en-US" sz="1400" dirty="0" err="1">
                <a:latin typeface="Arial" panose="020B0604020202020204" pitchFamily="34" charset="0"/>
                <a:cs typeface="Arial" panose="020B0604020202020204" pitchFamily="34" charset="0"/>
              </a:rPr>
              <a:t>Automobility</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Dispositif</a:t>
            </a:r>
            <a:r>
              <a:rPr lang="en-US" sz="1400" dirty="0">
                <a:latin typeface="Arial" panose="020B0604020202020204" pitchFamily="34" charset="0"/>
                <a:cs typeface="Arial" panose="020B0604020202020204" pitchFamily="34" charset="0"/>
              </a:rPr>
              <a:t> and Mode of </a:t>
            </a:r>
            <a:r>
              <a:rPr lang="en-US" sz="1400" dirty="0" smtClean="0">
                <a:latin typeface="Arial" panose="020B0604020202020204" pitchFamily="34" charset="0"/>
                <a:cs typeface="Arial" panose="020B0604020202020204" pitchFamily="34" charset="0"/>
              </a:rPr>
              <a:t>Regulation. In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Mobilities</a:t>
            </a:r>
            <a:r>
              <a:rPr lang="en-US" sz="1400" dirty="0">
                <a:latin typeface="Arial" panose="020B0604020202020204" pitchFamily="34" charset="0"/>
                <a:cs typeface="Arial" panose="020B0604020202020204" pitchFamily="34" charset="0"/>
              </a:rPr>
              <a:t> 9 (4</a:t>
            </a:r>
            <a:r>
              <a:rPr lang="en-US" sz="1400" dirty="0" smtClean="0">
                <a:latin typeface="Arial" panose="020B0604020202020204" pitchFamily="34" charset="0"/>
                <a:cs typeface="Arial" panose="020B0604020202020204" pitchFamily="34" charset="0"/>
              </a:rPr>
              <a:t>): 604-626.</a:t>
            </a:r>
            <a:endParaRPr lang="en-US" sz="1400" dirty="0">
              <a:latin typeface="Arial" panose="020B0604020202020204" pitchFamily="34" charset="0"/>
              <a:cs typeface="Arial" panose="020B0604020202020204" pitchFamily="34" charset="0"/>
            </a:endParaRPr>
          </a:p>
          <a:p>
            <a:pPr marL="142875" indent="-142875">
              <a:spcAft>
                <a:spcPts val="400"/>
              </a:spcAft>
            </a:pPr>
            <a:r>
              <a:rPr lang="en-US" sz="1400" dirty="0">
                <a:latin typeface="Arial" panose="020B0604020202020204" pitchFamily="34" charset="0"/>
                <a:cs typeface="Arial" panose="020B0604020202020204" pitchFamily="34" charset="0"/>
              </a:rPr>
              <a:t>Martens, Karel (2017): Transport Justice. Designing Fair Transportation Systems, New York: Routledge.</a:t>
            </a:r>
          </a:p>
          <a:p>
            <a:pPr marL="142875" indent="-142875">
              <a:spcAft>
                <a:spcPts val="400"/>
              </a:spcAft>
            </a:pPr>
            <a:r>
              <a:rPr lang="en-US" sz="1400" dirty="0" smtClean="0">
                <a:latin typeface="Arial" panose="020B0604020202020204" pitchFamily="34" charset="0"/>
                <a:cs typeface="Arial" panose="020B0604020202020204" pitchFamily="34" charset="0"/>
              </a:rPr>
              <a:t>Mattioli</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Giulio &amp; Colleoni</a:t>
            </a:r>
            <a:r>
              <a:rPr lang="en-US" sz="1400" dirty="0">
                <a:latin typeface="Arial" panose="020B0604020202020204" pitchFamily="34" charset="0"/>
                <a:cs typeface="Arial" panose="020B0604020202020204" pitchFamily="34" charset="0"/>
              </a:rPr>
              <a:t>, Matteo (2016): Transport Disadvantages, Car Dependence, and Urban </a:t>
            </a:r>
            <a:r>
              <a:rPr lang="en-US" sz="1400" dirty="0" smtClean="0">
                <a:latin typeface="Arial" panose="020B0604020202020204" pitchFamily="34" charset="0"/>
                <a:cs typeface="Arial" panose="020B0604020202020204" pitchFamily="34" charset="0"/>
              </a:rPr>
              <a:t>Form. In</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Pucci</a:t>
            </a:r>
            <a:r>
              <a:rPr lang="en-US" sz="1400" dirty="0" smtClean="0">
                <a:latin typeface="Arial" panose="020B0604020202020204" pitchFamily="34" charset="0"/>
                <a:cs typeface="Arial" panose="020B0604020202020204" pitchFamily="34" charset="0"/>
              </a:rPr>
              <a:t> &amp; Colleoni (eds.) (2016): 171-190</a:t>
            </a:r>
            <a:r>
              <a:rPr lang="en-US" sz="1400" dirty="0">
                <a:latin typeface="Arial" panose="020B0604020202020204" pitchFamily="34" charset="0"/>
                <a:cs typeface="Arial" panose="020B0604020202020204" pitchFamily="34" charset="0"/>
              </a:rPr>
              <a:t>.</a:t>
            </a:r>
          </a:p>
          <a:p>
            <a:pPr marL="142875" indent="-142875">
              <a:spcAft>
                <a:spcPts val="400"/>
              </a:spcAft>
            </a:pPr>
            <a:r>
              <a:rPr lang="de-DE" sz="1400" dirty="0" err="1">
                <a:latin typeface="Arial" panose="020B0604020202020204" pitchFamily="34" charset="0"/>
                <a:cs typeface="Arial" panose="020B0604020202020204" pitchFamily="34" charset="0"/>
              </a:rPr>
              <a:t>Motzkus</a:t>
            </a:r>
            <a:r>
              <a:rPr lang="de-DE" sz="1400" dirty="0">
                <a:latin typeface="Arial" panose="020B0604020202020204" pitchFamily="34" charset="0"/>
                <a:cs typeface="Arial" panose="020B0604020202020204" pitchFamily="34" charset="0"/>
              </a:rPr>
              <a:t>, Arnd (2004): Raum und Verkehr. Eine schwierige Beziehung? Zu den Möglichkeiten und Grenzen einer integrierten Verkehrs- und </a:t>
            </a:r>
            <a:r>
              <a:rPr lang="de-DE" sz="1400" dirty="0" smtClean="0">
                <a:latin typeface="Arial" panose="020B0604020202020204" pitchFamily="34" charset="0"/>
                <a:cs typeface="Arial" panose="020B0604020202020204" pitchFamily="34" charset="0"/>
              </a:rPr>
              <a:t>Siedlungsplanung</a:t>
            </a:r>
            <a:r>
              <a:rPr lang="de-DE" sz="1400" dirty="0">
                <a:latin typeface="Arial" panose="020B0604020202020204" pitchFamily="34" charset="0"/>
                <a:cs typeface="Arial" panose="020B0604020202020204" pitchFamily="34" charset="0"/>
              </a:rPr>
              <a:t>, in: </a:t>
            </a:r>
            <a:r>
              <a:rPr lang="de-DE" sz="1400" dirty="0" err="1" smtClean="0">
                <a:latin typeface="Arial" panose="020B0604020202020204" pitchFamily="34" charset="0"/>
                <a:cs typeface="Arial" panose="020B0604020202020204" pitchFamily="34" charset="0"/>
              </a:rPr>
              <a:t>Dalkmann</a:t>
            </a:r>
            <a:r>
              <a:rPr lang="de-DE" sz="1400" dirty="0" smtClean="0">
                <a:latin typeface="Arial" panose="020B0604020202020204" pitchFamily="34" charset="0"/>
                <a:cs typeface="Arial" panose="020B0604020202020204" pitchFamily="34" charset="0"/>
              </a:rPr>
              <a:t> et al. (Hrsg.) (2004): 223-240.</a:t>
            </a:r>
          </a:p>
          <a:p>
            <a:pPr marL="142875" indent="-142875">
              <a:spcAft>
                <a:spcPts val="400"/>
              </a:spcAft>
            </a:pPr>
            <a:r>
              <a:rPr lang="en-US" sz="1400" dirty="0" err="1">
                <a:latin typeface="Arial" panose="020B0604020202020204" pitchFamily="34" charset="0"/>
                <a:cs typeface="Arial" panose="020B0604020202020204" pitchFamily="34" charset="0"/>
              </a:rPr>
              <a:t>Pucci</a:t>
            </a:r>
            <a:r>
              <a:rPr lang="en-US" sz="1400" dirty="0">
                <a:latin typeface="Arial" panose="020B0604020202020204" pitchFamily="34" charset="0"/>
                <a:cs typeface="Arial" panose="020B0604020202020204" pitchFamily="34" charset="0"/>
              </a:rPr>
              <a:t>, Paola (2016): Mobility Practices as a Knowledge and Design Tool for Urban </a:t>
            </a:r>
            <a:r>
              <a:rPr lang="en-US" sz="1400" dirty="0" smtClean="0">
                <a:latin typeface="Arial" panose="020B0604020202020204" pitchFamily="34" charset="0"/>
                <a:cs typeface="Arial" panose="020B0604020202020204" pitchFamily="34" charset="0"/>
              </a:rPr>
              <a:t>Policy. In</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Pucci</a:t>
            </a:r>
            <a:r>
              <a:rPr lang="en-US" sz="1400" dirty="0" smtClean="0">
                <a:latin typeface="Arial" panose="020B0604020202020204" pitchFamily="34" charset="0"/>
                <a:cs typeface="Arial" panose="020B0604020202020204" pitchFamily="34" charset="0"/>
              </a:rPr>
              <a:t> &amp; Colleoni (eds.) ( 2016): 3-21.</a:t>
            </a:r>
          </a:p>
          <a:p>
            <a:pPr marL="142875" indent="-142875">
              <a:spcAft>
                <a:spcPts val="400"/>
              </a:spcAft>
            </a:pPr>
            <a:r>
              <a:rPr lang="en-US" sz="1400" dirty="0" err="1" smtClean="0">
                <a:latin typeface="Arial" panose="020B0604020202020204" pitchFamily="34" charset="0"/>
                <a:cs typeface="Arial" panose="020B0604020202020204" pitchFamily="34" charset="0"/>
              </a:rPr>
              <a:t>Pucci</a:t>
            </a:r>
            <a:r>
              <a:rPr lang="en-US" sz="1400" dirty="0" smtClean="0">
                <a:latin typeface="Arial" panose="020B0604020202020204" pitchFamily="34" charset="0"/>
                <a:cs typeface="Arial" panose="020B0604020202020204" pitchFamily="34" charset="0"/>
              </a:rPr>
              <a:t>, Paola &amp; Colleoni, Matteo </a:t>
            </a:r>
            <a:r>
              <a:rPr lang="en-US" sz="1400" dirty="0">
                <a:latin typeface="Arial" panose="020B0604020202020204" pitchFamily="34" charset="0"/>
                <a:cs typeface="Arial" panose="020B0604020202020204" pitchFamily="34" charset="0"/>
              </a:rPr>
              <a:t>Colleoni </a:t>
            </a:r>
            <a:r>
              <a:rPr lang="en-US" sz="1400" dirty="0" smtClean="0">
                <a:latin typeface="Arial" panose="020B0604020202020204" pitchFamily="34" charset="0"/>
                <a:cs typeface="Arial" panose="020B0604020202020204" pitchFamily="34" charset="0"/>
              </a:rPr>
              <a:t>(eds.): </a:t>
            </a:r>
            <a:r>
              <a:rPr lang="en-US" sz="1400" dirty="0">
                <a:latin typeface="Arial" panose="020B0604020202020204" pitchFamily="34" charset="0"/>
                <a:cs typeface="Arial" panose="020B0604020202020204" pitchFamily="34" charset="0"/>
              </a:rPr>
              <a:t>Understanding </a:t>
            </a:r>
            <a:r>
              <a:rPr lang="en-US" sz="1400" dirty="0" err="1">
                <a:latin typeface="Arial" panose="020B0604020202020204" pitchFamily="34" charset="0"/>
                <a:cs typeface="Arial" panose="020B0604020202020204" pitchFamily="34" charset="0"/>
              </a:rPr>
              <a:t>Mobilites</a:t>
            </a:r>
            <a:r>
              <a:rPr lang="en-US" sz="1400" dirty="0">
                <a:latin typeface="Arial" panose="020B0604020202020204" pitchFamily="34" charset="0"/>
                <a:cs typeface="Arial" panose="020B0604020202020204" pitchFamily="34" charset="0"/>
              </a:rPr>
              <a:t> for Designing Contemporary Cities, </a:t>
            </a:r>
            <a:r>
              <a:rPr lang="en-US" sz="1400" dirty="0" smtClean="0">
                <a:latin typeface="Arial" panose="020B0604020202020204" pitchFamily="34" charset="0"/>
                <a:cs typeface="Arial" panose="020B0604020202020204" pitchFamily="34" charset="0"/>
              </a:rPr>
              <a:t>Heidelberg et al.: Springer Cham.</a:t>
            </a:r>
          </a:p>
        </p:txBody>
      </p:sp>
    </p:spTree>
    <p:extLst>
      <p:ext uri="{BB962C8B-B14F-4D97-AF65-F5344CB8AC3E}">
        <p14:creationId xmlns:p14="http://schemas.microsoft.com/office/powerpoint/2010/main" val="1226991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399471" y="1533014"/>
            <a:ext cx="9785086" cy="2708434"/>
          </a:xfrm>
          <a:prstGeom prst="rect">
            <a:avLst/>
          </a:prstGeom>
        </p:spPr>
        <p:txBody>
          <a:bodyPr wrap="square">
            <a:spAutoFit/>
          </a:bodyPr>
          <a:lstStyle/>
          <a:p>
            <a:pPr marL="457200" indent="-457200">
              <a:spcAft>
                <a:spcPts val="2400"/>
              </a:spcAft>
              <a:buFont typeface="+mj-lt"/>
              <a:buAutoNum type="arabicPeriod"/>
            </a:pPr>
            <a:r>
              <a:rPr lang="de-DE" sz="2200" dirty="0" smtClean="0">
                <a:latin typeface="Arial" panose="020B0604020202020204" pitchFamily="34" charset="0"/>
                <a:cs typeface="Arial" panose="020B0604020202020204" pitchFamily="34" charset="0"/>
              </a:rPr>
              <a:t>Struktur-Habitus-Praxis-Reproduktionsformel</a:t>
            </a:r>
          </a:p>
          <a:p>
            <a:pPr marL="457200" indent="-457200">
              <a:spcAft>
                <a:spcPts val="2400"/>
              </a:spcAft>
              <a:buFont typeface="+mj-lt"/>
              <a:buAutoNum type="arabicPeriod"/>
            </a:pPr>
            <a:r>
              <a:rPr lang="de-DE" sz="2200" dirty="0" smtClean="0">
                <a:latin typeface="Arial" panose="020B0604020202020204" pitchFamily="34" charset="0"/>
                <a:cs typeface="Arial" panose="020B0604020202020204" pitchFamily="34" charset="0"/>
              </a:rPr>
              <a:t>(Verkehrs-)Raum als Ort der Produktion und Reproduktion ungleicher Machtverhältnisse zwischen den Modi</a:t>
            </a:r>
            <a:endParaRPr lang="de-DE" sz="2000" dirty="0" smtClean="0">
              <a:latin typeface="Arial" panose="020B0604020202020204" pitchFamily="34" charset="0"/>
              <a:cs typeface="Arial" panose="020B0604020202020204" pitchFamily="34" charset="0"/>
            </a:endParaRPr>
          </a:p>
          <a:p>
            <a:pPr marL="457200" indent="-457200">
              <a:spcAft>
                <a:spcPts val="2400"/>
              </a:spcAft>
              <a:buFont typeface="+mj-lt"/>
              <a:buAutoNum type="arabicPeriod"/>
            </a:pPr>
            <a:r>
              <a:rPr lang="de-DE" sz="2200" dirty="0" smtClean="0">
                <a:latin typeface="Arial" panose="020B0604020202020204" pitchFamily="34" charset="0"/>
                <a:cs typeface="Arial" panose="020B0604020202020204" pitchFamily="34" charset="0"/>
              </a:rPr>
              <a:t>Die Eigenlogik der Automobilität</a:t>
            </a:r>
          </a:p>
          <a:p>
            <a:pPr marL="457200" indent="-457200">
              <a:spcAft>
                <a:spcPts val="2400"/>
              </a:spcAft>
              <a:buFont typeface="+mj-lt"/>
              <a:buAutoNum type="arabicPeriod"/>
            </a:pPr>
            <a:r>
              <a:rPr lang="de-DE" sz="2200" dirty="0" smtClean="0">
                <a:latin typeface="Arial" panose="020B0604020202020204" pitchFamily="34" charset="0"/>
                <a:cs typeface="Arial" panose="020B0604020202020204" pitchFamily="34" charset="0"/>
              </a:rPr>
              <a:t>Die Eigenlogik einer nachhaltigen Mobilität</a:t>
            </a:r>
          </a:p>
        </p:txBody>
      </p:sp>
      <p:sp>
        <p:nvSpPr>
          <p:cNvPr id="2" name="Textfeld 1"/>
          <p:cNvSpPr txBox="1"/>
          <p:nvPr/>
        </p:nvSpPr>
        <p:spPr>
          <a:xfrm>
            <a:off x="203137" y="108822"/>
            <a:ext cx="3200400" cy="430887"/>
          </a:xfrm>
          <a:prstGeom prst="rect">
            <a:avLst/>
          </a:prstGeom>
          <a:noFill/>
        </p:spPr>
        <p:txBody>
          <a:bodyPr wrap="square" rtlCol="0">
            <a:spAutoFit/>
          </a:bodyPr>
          <a:lstStyle/>
          <a:p>
            <a:r>
              <a:rPr lang="de-DE" sz="2200" dirty="0" smtClean="0">
                <a:solidFill>
                  <a:srgbClr val="084290"/>
                </a:solidFill>
                <a:latin typeface="Arial" panose="020B0604020202020204" pitchFamily="34" charset="0"/>
                <a:cs typeface="Arial" panose="020B0604020202020204" pitchFamily="34" charset="0"/>
              </a:rPr>
              <a:t>Gliederung</a:t>
            </a:r>
            <a:endParaRPr lang="de-DE" sz="2200" dirty="0">
              <a:solidFill>
                <a:srgbClr val="08429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163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67891" y="903214"/>
            <a:ext cx="11367435" cy="4801314"/>
          </a:xfrm>
          <a:prstGeom prst="rect">
            <a:avLst/>
          </a:prstGeom>
        </p:spPr>
        <p:txBody>
          <a:bodyPr wrap="square">
            <a:spAutoFit/>
          </a:bodyPr>
          <a:lstStyle/>
          <a:p>
            <a:pPr marL="142875" indent="-142875">
              <a:spcAft>
                <a:spcPts val="400"/>
              </a:spcAft>
            </a:pPr>
            <a:r>
              <a:rPr lang="en-GB" sz="1400" dirty="0">
                <a:latin typeface="Arial" panose="020B0604020202020204" pitchFamily="34" charset="0"/>
                <a:cs typeface="Arial" panose="020B0604020202020204" pitchFamily="34" charset="0"/>
              </a:rPr>
              <a:t>Scheiner, Joachim (2014): Residential self-selection in travel </a:t>
            </a:r>
            <a:r>
              <a:rPr lang="en-GB" sz="1400" dirty="0" err="1">
                <a:latin typeface="Arial" panose="020B0604020202020204" pitchFamily="34" charset="0"/>
                <a:cs typeface="Arial" panose="020B0604020202020204" pitchFamily="34" charset="0"/>
              </a:rPr>
              <a:t>behavior</a:t>
            </a:r>
            <a:r>
              <a:rPr lang="en-GB" sz="1400" dirty="0">
                <a:latin typeface="Arial" panose="020B0604020202020204" pitchFamily="34" charset="0"/>
                <a:cs typeface="Arial" panose="020B0604020202020204" pitchFamily="34" charset="0"/>
              </a:rPr>
              <a:t>: Towards an integration into mobility biographies. In: JTLU – The Journal of Transport and Land Use 7 (3): 15-29.</a:t>
            </a:r>
          </a:p>
          <a:p>
            <a:pPr>
              <a:spcAft>
                <a:spcPts val="400"/>
              </a:spcAft>
            </a:pPr>
            <a:r>
              <a:rPr lang="en-GB" sz="1400" dirty="0" err="1">
                <a:latin typeface="Arial" panose="020B0604020202020204" pitchFamily="34" charset="0"/>
                <a:cs typeface="Arial" panose="020B0604020202020204" pitchFamily="34" charset="0"/>
              </a:rPr>
              <a:t>Schöller</a:t>
            </a:r>
            <a:r>
              <a:rPr lang="en-GB" sz="1400" dirty="0">
                <a:latin typeface="Arial" panose="020B0604020202020204" pitchFamily="34" charset="0"/>
                <a:cs typeface="Arial" panose="020B0604020202020204" pitchFamily="34" charset="0"/>
              </a:rPr>
              <a:t>, Oliver; </a:t>
            </a:r>
            <a:r>
              <a:rPr lang="en-GB" sz="1400" dirty="0" err="1">
                <a:latin typeface="Arial" panose="020B0604020202020204" pitchFamily="34" charset="0"/>
                <a:cs typeface="Arial" panose="020B0604020202020204" pitchFamily="34" charset="0"/>
              </a:rPr>
              <a:t>Canzler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Weert</a:t>
            </a:r>
            <a:r>
              <a:rPr lang="en-GB" sz="1400" dirty="0">
                <a:latin typeface="Arial" panose="020B0604020202020204" pitchFamily="34" charset="0"/>
                <a:cs typeface="Arial" panose="020B0604020202020204" pitchFamily="34" charset="0"/>
              </a:rPr>
              <a:t> &amp; Knie, Andreas (</a:t>
            </a:r>
            <a:r>
              <a:rPr lang="en-GB" sz="1400" dirty="0" err="1">
                <a:latin typeface="Arial" panose="020B0604020202020204" pitchFamily="34" charset="0"/>
                <a:cs typeface="Arial" panose="020B0604020202020204" pitchFamily="34" charset="0"/>
              </a:rPr>
              <a:t>Hrsg</a:t>
            </a:r>
            <a:r>
              <a:rPr lang="en-GB" sz="1400" dirty="0">
                <a:latin typeface="Arial" panose="020B0604020202020204" pitchFamily="34" charset="0"/>
                <a:cs typeface="Arial" panose="020B0604020202020204" pitchFamily="34" charset="0"/>
              </a:rPr>
              <a:t>.) (2016): </a:t>
            </a:r>
            <a:r>
              <a:rPr lang="en-GB" sz="1400" dirty="0" err="1">
                <a:latin typeface="Arial" panose="020B0604020202020204" pitchFamily="34" charset="0"/>
                <a:cs typeface="Arial" panose="020B0604020202020204" pitchFamily="34" charset="0"/>
              </a:rPr>
              <a:t>Handbuch</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Verkehrspolitik</a:t>
            </a:r>
            <a:r>
              <a:rPr lang="en-GB" sz="1400" dirty="0">
                <a:latin typeface="Arial" panose="020B0604020202020204" pitchFamily="34" charset="0"/>
                <a:cs typeface="Arial" panose="020B0604020202020204" pitchFamily="34" charset="0"/>
              </a:rPr>
              <a:t>, Wiesbaden: VS </a:t>
            </a:r>
            <a:r>
              <a:rPr lang="en-GB" sz="1400" dirty="0" err="1" smtClean="0">
                <a:latin typeface="Arial" panose="020B0604020202020204" pitchFamily="34" charset="0"/>
                <a:cs typeface="Arial" panose="020B0604020202020204" pitchFamily="34" charset="0"/>
              </a:rPr>
              <a:t>Verlag</a:t>
            </a:r>
            <a:r>
              <a:rPr lang="en-GB" sz="1400" dirty="0" smtClean="0">
                <a:latin typeface="Arial" panose="020B0604020202020204" pitchFamily="34" charset="0"/>
                <a:cs typeface="Arial" panose="020B0604020202020204" pitchFamily="34" charset="0"/>
              </a:rPr>
              <a:t>, 2. </a:t>
            </a:r>
            <a:r>
              <a:rPr lang="en-GB" sz="1400" dirty="0" err="1" smtClean="0">
                <a:latin typeface="Arial" panose="020B0604020202020204" pitchFamily="34" charset="0"/>
                <a:cs typeface="Arial" panose="020B0604020202020204" pitchFamily="34" charset="0"/>
              </a:rPr>
              <a:t>erw</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Aufl</a:t>
            </a:r>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a:p>
            <a:pPr>
              <a:spcAft>
                <a:spcPts val="400"/>
              </a:spcAft>
            </a:pPr>
            <a:r>
              <a:rPr lang="en-GB" sz="1400" dirty="0" smtClean="0">
                <a:latin typeface="Arial" panose="020B0604020202020204" pitchFamily="34" charset="0"/>
                <a:cs typeface="Arial" panose="020B0604020202020204" pitchFamily="34" charset="0"/>
              </a:rPr>
              <a:t>Sheller, Mimi &amp; </a:t>
            </a:r>
            <a:r>
              <a:rPr lang="en-GB" sz="1400" dirty="0" err="1" smtClean="0">
                <a:latin typeface="Arial" panose="020B0604020202020204" pitchFamily="34" charset="0"/>
                <a:cs typeface="Arial" panose="020B0604020202020204" pitchFamily="34" charset="0"/>
              </a:rPr>
              <a:t>Urry</a:t>
            </a:r>
            <a:r>
              <a:rPr lang="en-GB" sz="1400" dirty="0" smtClean="0">
                <a:latin typeface="Arial" panose="020B0604020202020204" pitchFamily="34" charset="0"/>
                <a:cs typeface="Arial" panose="020B0604020202020204" pitchFamily="34" charset="0"/>
              </a:rPr>
              <a:t>, John (2000): The city and the car. In: International Journal of Urban and Regional Research 24 (4): 737-757.</a:t>
            </a:r>
            <a:endParaRPr lang="de-AT" sz="1400" i="1" dirty="0" smtClean="0">
              <a:latin typeface="Arial" panose="020B0604020202020204" pitchFamily="34" charset="0"/>
              <a:cs typeface="Arial" panose="020B0604020202020204" pitchFamily="34" charset="0"/>
            </a:endParaRPr>
          </a:p>
          <a:p>
            <a:pPr>
              <a:spcAft>
                <a:spcPts val="400"/>
              </a:spcAft>
            </a:pPr>
            <a:r>
              <a:rPr lang="en-GB" sz="1400" dirty="0" smtClean="0">
                <a:latin typeface="Arial" panose="020B0604020202020204" pitchFamily="34" charset="0"/>
                <a:cs typeface="Arial" panose="020B0604020202020204" pitchFamily="34" charset="0"/>
              </a:rPr>
              <a:t>Sheller</a:t>
            </a:r>
            <a:r>
              <a:rPr lang="en-GB" sz="1400" dirty="0">
                <a:latin typeface="Arial" panose="020B0604020202020204" pitchFamily="34" charset="0"/>
                <a:cs typeface="Arial" panose="020B0604020202020204" pitchFamily="34" charset="0"/>
              </a:rPr>
              <a:t>, Mimi/</a:t>
            </a:r>
            <a:r>
              <a:rPr lang="en-GB" sz="1400" dirty="0" err="1">
                <a:latin typeface="Arial" panose="020B0604020202020204" pitchFamily="34" charset="0"/>
                <a:cs typeface="Arial" panose="020B0604020202020204" pitchFamily="34" charset="0"/>
              </a:rPr>
              <a:t>Urry</a:t>
            </a:r>
            <a:r>
              <a:rPr lang="en-GB" sz="1400" dirty="0">
                <a:latin typeface="Arial" panose="020B0604020202020204" pitchFamily="34" charset="0"/>
                <a:cs typeface="Arial" panose="020B0604020202020204" pitchFamily="34" charset="0"/>
              </a:rPr>
              <a:t>, John (2006): The New </a:t>
            </a:r>
            <a:r>
              <a:rPr lang="en-GB" sz="1400" dirty="0" err="1">
                <a:latin typeface="Arial" panose="020B0604020202020204" pitchFamily="34" charset="0"/>
                <a:cs typeface="Arial" panose="020B0604020202020204" pitchFamily="34" charset="0"/>
              </a:rPr>
              <a:t>Mobilities</a:t>
            </a:r>
            <a:r>
              <a:rPr lang="en-GB" sz="1400" dirty="0">
                <a:latin typeface="Arial" panose="020B0604020202020204" pitchFamily="34" charset="0"/>
                <a:cs typeface="Arial" panose="020B0604020202020204" pitchFamily="34" charset="0"/>
              </a:rPr>
              <a:t> Paradigm. In: Environment and Planning A, Economy and Space 38 (2): 207-226. </a:t>
            </a:r>
            <a:endParaRPr lang="de-AT" sz="1400" i="1" dirty="0">
              <a:latin typeface="Arial" panose="020B0604020202020204" pitchFamily="34" charset="0"/>
              <a:cs typeface="Arial" panose="020B0604020202020204" pitchFamily="34" charset="0"/>
            </a:endParaRPr>
          </a:p>
          <a:p>
            <a:pPr>
              <a:spcAft>
                <a:spcPts val="400"/>
              </a:spcAft>
            </a:pPr>
            <a:r>
              <a:rPr lang="en-GB" sz="1400" dirty="0">
                <a:latin typeface="Arial" panose="020B0604020202020204" pitchFamily="34" charset="0"/>
                <a:cs typeface="Arial" panose="020B0604020202020204" pitchFamily="34" charset="0"/>
              </a:rPr>
              <a:t>Sheller, Mimi/</a:t>
            </a:r>
            <a:r>
              <a:rPr lang="en-GB" sz="1400" dirty="0" err="1">
                <a:latin typeface="Arial" panose="020B0604020202020204" pitchFamily="34" charset="0"/>
                <a:cs typeface="Arial" panose="020B0604020202020204" pitchFamily="34" charset="0"/>
              </a:rPr>
              <a:t>Urry</a:t>
            </a:r>
            <a:r>
              <a:rPr lang="en-GB" sz="1400" dirty="0">
                <a:latin typeface="Arial" panose="020B0604020202020204" pitchFamily="34" charset="0"/>
                <a:cs typeface="Arial" panose="020B0604020202020204" pitchFamily="34" charset="0"/>
              </a:rPr>
              <a:t>, John (2016): Mobilizing the new </a:t>
            </a:r>
            <a:r>
              <a:rPr lang="en-GB" sz="1400" dirty="0" err="1">
                <a:latin typeface="Arial" panose="020B0604020202020204" pitchFamily="34" charset="0"/>
                <a:cs typeface="Arial" panose="020B0604020202020204" pitchFamily="34" charset="0"/>
              </a:rPr>
              <a:t>mobilities</a:t>
            </a:r>
            <a:r>
              <a:rPr lang="en-GB" sz="1400" dirty="0">
                <a:latin typeface="Arial" panose="020B0604020202020204" pitchFamily="34" charset="0"/>
                <a:cs typeface="Arial" panose="020B0604020202020204" pitchFamily="34" charset="0"/>
              </a:rPr>
              <a:t> paradigm. In: Applied </a:t>
            </a:r>
            <a:r>
              <a:rPr lang="en-GB" sz="1400" dirty="0" err="1">
                <a:latin typeface="Arial" panose="020B0604020202020204" pitchFamily="34" charset="0"/>
                <a:cs typeface="Arial" panose="020B0604020202020204" pitchFamily="34" charset="0"/>
              </a:rPr>
              <a:t>Mobilities</a:t>
            </a:r>
            <a:r>
              <a:rPr lang="en-GB" sz="1400" dirty="0">
                <a:latin typeface="Arial" panose="020B0604020202020204" pitchFamily="34" charset="0"/>
                <a:cs typeface="Arial" panose="020B0604020202020204" pitchFamily="34" charset="0"/>
              </a:rPr>
              <a:t> 1 (1): 10-25.</a:t>
            </a:r>
            <a:endParaRPr lang="de-AT" sz="1400" i="1" dirty="0">
              <a:latin typeface="Arial" panose="020B0604020202020204" pitchFamily="34" charset="0"/>
              <a:cs typeface="Arial" panose="020B0604020202020204" pitchFamily="34" charset="0"/>
            </a:endParaRPr>
          </a:p>
          <a:p>
            <a:pPr marL="182563" indent="-182563">
              <a:spcAft>
                <a:spcPts val="400"/>
              </a:spcAft>
            </a:pPr>
            <a:r>
              <a:rPr lang="de-AT" sz="1400" dirty="0" err="1" smtClean="0">
                <a:latin typeface="Arial" panose="020B0604020202020204" pitchFamily="34" charset="0"/>
                <a:cs typeface="Arial" panose="020B0604020202020204" pitchFamily="34" charset="0"/>
              </a:rPr>
              <a:t>Sovacool</a:t>
            </a:r>
            <a:r>
              <a:rPr lang="de-AT" sz="1400" dirty="0">
                <a:latin typeface="Arial" panose="020B0604020202020204" pitchFamily="34" charset="0"/>
                <a:cs typeface="Arial" panose="020B0604020202020204" pitchFamily="34" charset="0"/>
              </a:rPr>
              <a:t>, Benjamin K. &amp; </a:t>
            </a:r>
            <a:r>
              <a:rPr lang="de-AT" sz="1400" dirty="0" err="1">
                <a:latin typeface="Arial" panose="020B0604020202020204" pitchFamily="34" charset="0"/>
                <a:cs typeface="Arial" panose="020B0604020202020204" pitchFamily="34" charset="0"/>
              </a:rPr>
              <a:t>Axsen</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Jonn</a:t>
            </a:r>
            <a:r>
              <a:rPr lang="de-AT" sz="1400" dirty="0">
                <a:latin typeface="Arial" panose="020B0604020202020204" pitchFamily="34" charset="0"/>
                <a:cs typeface="Arial" panose="020B0604020202020204" pitchFamily="34" charset="0"/>
              </a:rPr>
              <a:t> (2018): </a:t>
            </a:r>
            <a:r>
              <a:rPr lang="de-AT" sz="1400" dirty="0" err="1">
                <a:latin typeface="Arial" panose="020B0604020202020204" pitchFamily="34" charset="0"/>
                <a:cs typeface="Arial" panose="020B0604020202020204" pitchFamily="34" charset="0"/>
              </a:rPr>
              <a:t>Functional</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symbolic</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and</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societal</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frames</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for</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automobility</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Implications</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for</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sustainable</a:t>
            </a:r>
            <a:r>
              <a:rPr lang="de-AT" sz="1400" dirty="0">
                <a:latin typeface="Arial" panose="020B0604020202020204" pitchFamily="34" charset="0"/>
                <a:cs typeface="Arial" panose="020B0604020202020204" pitchFamily="34" charset="0"/>
              </a:rPr>
              <a:t> </a:t>
            </a:r>
            <a:r>
              <a:rPr lang="de-AT" sz="1400" dirty="0" smtClean="0">
                <a:latin typeface="Arial" panose="020B0604020202020204" pitchFamily="34" charset="0"/>
                <a:cs typeface="Arial" panose="020B0604020202020204" pitchFamily="34" charset="0"/>
              </a:rPr>
              <a:t>transit-</a:t>
            </a:r>
            <a:r>
              <a:rPr lang="de-AT" sz="1400" dirty="0" err="1" smtClean="0">
                <a:latin typeface="Arial" panose="020B0604020202020204" pitchFamily="34" charset="0"/>
                <a:cs typeface="Arial" panose="020B0604020202020204" pitchFamily="34" charset="0"/>
              </a:rPr>
              <a:t>ions</a:t>
            </a:r>
            <a:r>
              <a:rPr lang="de-AT" sz="1400" dirty="0">
                <a:latin typeface="Arial" panose="020B0604020202020204" pitchFamily="34" charset="0"/>
                <a:cs typeface="Arial" panose="020B0604020202020204" pitchFamily="34" charset="0"/>
              </a:rPr>
              <a:t>. In: Transportation Research A, </a:t>
            </a:r>
            <a:r>
              <a:rPr lang="de-AT" sz="1400" dirty="0" err="1">
                <a:latin typeface="Arial" panose="020B0604020202020204" pitchFamily="34" charset="0"/>
                <a:cs typeface="Arial" panose="020B0604020202020204" pitchFamily="34" charset="0"/>
              </a:rPr>
              <a:t>Policy</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and</a:t>
            </a:r>
            <a:r>
              <a:rPr lang="de-AT" sz="1400" dirty="0">
                <a:latin typeface="Arial" panose="020B0604020202020204" pitchFamily="34" charset="0"/>
                <a:cs typeface="Arial" panose="020B0604020202020204" pitchFamily="34" charset="0"/>
              </a:rPr>
              <a:t> Practice 118: 730-746.</a:t>
            </a:r>
          </a:p>
          <a:p>
            <a:pPr marL="182563" indent="-182563">
              <a:spcAft>
                <a:spcPts val="400"/>
              </a:spcAft>
            </a:pPr>
            <a:r>
              <a:rPr lang="de-AT" sz="1400" dirty="0" err="1">
                <a:latin typeface="Arial" panose="020B0604020202020204" pitchFamily="34" charset="0"/>
                <a:cs typeface="Arial" panose="020B0604020202020204" pitchFamily="34" charset="0"/>
              </a:rPr>
              <a:t>Urry</a:t>
            </a:r>
            <a:r>
              <a:rPr lang="de-AT" sz="1400" dirty="0">
                <a:latin typeface="Arial" panose="020B0604020202020204" pitchFamily="34" charset="0"/>
                <a:cs typeface="Arial" panose="020B0604020202020204" pitchFamily="34" charset="0"/>
              </a:rPr>
              <a:t>, John (2000): </a:t>
            </a:r>
            <a:r>
              <a:rPr lang="de-AT" sz="1400" dirty="0" err="1">
                <a:latin typeface="Arial" panose="020B0604020202020204" pitchFamily="34" charset="0"/>
                <a:cs typeface="Arial" panose="020B0604020202020204" pitchFamily="34" charset="0"/>
              </a:rPr>
              <a:t>Sociology</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beyond</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Societies</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Mobilities</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of</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the</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Twenty</a:t>
            </a:r>
            <a:r>
              <a:rPr lang="de-AT" sz="1400" dirty="0">
                <a:latin typeface="Arial" panose="020B0604020202020204" pitchFamily="34" charset="0"/>
                <a:cs typeface="Arial" panose="020B0604020202020204" pitchFamily="34" charset="0"/>
              </a:rPr>
              <a:t>-First Century, London: Routledge.</a:t>
            </a:r>
          </a:p>
          <a:p>
            <a:pPr marL="182563" indent="-182563">
              <a:spcAft>
                <a:spcPts val="400"/>
              </a:spcAft>
            </a:pPr>
            <a:r>
              <a:rPr lang="de-AT" sz="1400" dirty="0" err="1">
                <a:latin typeface="Arial" panose="020B0604020202020204" pitchFamily="34" charset="0"/>
                <a:cs typeface="Arial" panose="020B0604020202020204" pitchFamily="34" charset="0"/>
              </a:rPr>
              <a:t>Urry</a:t>
            </a:r>
            <a:r>
              <a:rPr lang="de-AT" sz="1400" dirty="0">
                <a:latin typeface="Arial" panose="020B0604020202020204" pitchFamily="34" charset="0"/>
                <a:cs typeface="Arial" panose="020B0604020202020204" pitchFamily="34" charset="0"/>
              </a:rPr>
              <a:t>, John (2004): The ‘System’ </a:t>
            </a:r>
            <a:r>
              <a:rPr lang="de-AT" sz="1400" dirty="0" err="1">
                <a:latin typeface="Arial" panose="020B0604020202020204" pitchFamily="34" charset="0"/>
                <a:cs typeface="Arial" panose="020B0604020202020204" pitchFamily="34" charset="0"/>
              </a:rPr>
              <a:t>of</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Automobility</a:t>
            </a:r>
            <a:r>
              <a:rPr lang="de-AT" sz="1400" dirty="0">
                <a:latin typeface="Arial" panose="020B0604020202020204" pitchFamily="34" charset="0"/>
                <a:cs typeface="Arial" panose="020B0604020202020204" pitchFamily="34" charset="0"/>
              </a:rPr>
              <a:t>. In: </a:t>
            </a:r>
            <a:r>
              <a:rPr lang="de-AT" sz="1400" dirty="0" err="1">
                <a:latin typeface="Arial" panose="020B0604020202020204" pitchFamily="34" charset="0"/>
                <a:cs typeface="Arial" panose="020B0604020202020204" pitchFamily="34" charset="0"/>
              </a:rPr>
              <a:t>Theory</a:t>
            </a:r>
            <a:r>
              <a:rPr lang="de-AT" sz="1400" dirty="0">
                <a:latin typeface="Arial" panose="020B0604020202020204" pitchFamily="34" charset="0"/>
                <a:cs typeface="Arial" panose="020B0604020202020204" pitchFamily="34" charset="0"/>
              </a:rPr>
              <a:t>, Culture &amp; Society 21 (4-5): 25-39.</a:t>
            </a:r>
          </a:p>
          <a:p>
            <a:pPr marL="182563" indent="-182563">
              <a:spcAft>
                <a:spcPts val="400"/>
              </a:spcAft>
            </a:pPr>
            <a:r>
              <a:rPr lang="de-AT" sz="1400" dirty="0" err="1">
                <a:latin typeface="Arial" panose="020B0604020202020204" pitchFamily="34" charset="0"/>
                <a:cs typeface="Arial" panose="020B0604020202020204" pitchFamily="34" charset="0"/>
              </a:rPr>
              <a:t>Urry</a:t>
            </a:r>
            <a:r>
              <a:rPr lang="de-AT" sz="1400" dirty="0">
                <a:latin typeface="Arial" panose="020B0604020202020204" pitchFamily="34" charset="0"/>
                <a:cs typeface="Arial" panose="020B0604020202020204" pitchFamily="34" charset="0"/>
              </a:rPr>
              <a:t>, John (2007): </a:t>
            </a:r>
            <a:r>
              <a:rPr lang="de-AT" sz="1400" dirty="0" err="1">
                <a:latin typeface="Arial" panose="020B0604020202020204" pitchFamily="34" charset="0"/>
                <a:cs typeface="Arial" panose="020B0604020202020204" pitchFamily="34" charset="0"/>
              </a:rPr>
              <a:t>Mobilities</a:t>
            </a:r>
            <a:r>
              <a:rPr lang="de-AT" sz="1400" dirty="0">
                <a:latin typeface="Arial" panose="020B0604020202020204" pitchFamily="34" charset="0"/>
                <a:cs typeface="Arial" panose="020B0604020202020204" pitchFamily="34" charset="0"/>
              </a:rPr>
              <a:t>, Cambridge: </a:t>
            </a:r>
            <a:r>
              <a:rPr lang="de-AT" sz="1400" dirty="0" err="1" smtClean="0">
                <a:latin typeface="Arial" panose="020B0604020202020204" pitchFamily="34" charset="0"/>
                <a:cs typeface="Arial" panose="020B0604020202020204" pitchFamily="34" charset="0"/>
              </a:rPr>
              <a:t>Polity</a:t>
            </a:r>
            <a:r>
              <a:rPr lang="de-AT" sz="1400" dirty="0" smtClean="0">
                <a:latin typeface="Arial" panose="020B0604020202020204" pitchFamily="34" charset="0"/>
                <a:cs typeface="Arial" panose="020B0604020202020204" pitchFamily="34" charset="0"/>
              </a:rPr>
              <a:t> Press.</a:t>
            </a:r>
            <a:endParaRPr lang="de-AT" sz="1400" dirty="0">
              <a:latin typeface="Arial" panose="020B0604020202020204" pitchFamily="34" charset="0"/>
              <a:cs typeface="Arial" panose="020B0604020202020204" pitchFamily="34" charset="0"/>
            </a:endParaRPr>
          </a:p>
          <a:p>
            <a:pPr marL="182563" indent="-182563">
              <a:spcAft>
                <a:spcPts val="400"/>
              </a:spcAft>
            </a:pPr>
            <a:r>
              <a:rPr lang="de-AT" sz="1400" dirty="0" err="1">
                <a:latin typeface="Arial" panose="020B0604020202020204" pitchFamily="34" charset="0"/>
                <a:cs typeface="Arial" panose="020B0604020202020204" pitchFamily="34" charset="0"/>
              </a:rPr>
              <a:t>Urry</a:t>
            </a:r>
            <a:r>
              <a:rPr lang="de-AT" sz="1400" dirty="0">
                <a:latin typeface="Arial" panose="020B0604020202020204" pitchFamily="34" charset="0"/>
                <a:cs typeface="Arial" panose="020B0604020202020204" pitchFamily="34" charset="0"/>
              </a:rPr>
              <a:t>, John (2009): </a:t>
            </a:r>
            <a:r>
              <a:rPr lang="de-AT" sz="1400" dirty="0" err="1">
                <a:latin typeface="Arial" panose="020B0604020202020204" pitchFamily="34" charset="0"/>
                <a:cs typeface="Arial" panose="020B0604020202020204" pitchFamily="34" charset="0"/>
              </a:rPr>
              <a:t>Mobilities</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and</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Social</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Theory</a:t>
            </a:r>
            <a:r>
              <a:rPr lang="de-AT" sz="1400" dirty="0">
                <a:latin typeface="Arial" panose="020B0604020202020204" pitchFamily="34" charset="0"/>
                <a:cs typeface="Arial" panose="020B0604020202020204" pitchFamily="34" charset="0"/>
              </a:rPr>
              <a:t>. In: B.S. Turner (</a:t>
            </a:r>
            <a:r>
              <a:rPr lang="de-AT" sz="1400" dirty="0" err="1">
                <a:latin typeface="Arial" panose="020B0604020202020204" pitchFamily="34" charset="0"/>
                <a:cs typeface="Arial" panose="020B0604020202020204" pitchFamily="34" charset="0"/>
              </a:rPr>
              <a:t>ed</a:t>
            </a:r>
            <a:r>
              <a:rPr lang="de-AT" sz="1400" dirty="0">
                <a:latin typeface="Arial" panose="020B0604020202020204" pitchFamily="34" charset="0"/>
                <a:cs typeface="Arial" panose="020B0604020202020204" pitchFamily="34" charset="0"/>
              </a:rPr>
              <a:t>.): The New Blackwell Companion </a:t>
            </a:r>
            <a:r>
              <a:rPr lang="de-AT" sz="1400" dirty="0" err="1">
                <a:latin typeface="Arial" panose="020B0604020202020204" pitchFamily="34" charset="0"/>
                <a:cs typeface="Arial" panose="020B0604020202020204" pitchFamily="34" charset="0"/>
              </a:rPr>
              <a:t>to</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Social</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Theory</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Hoboken</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Wiley</a:t>
            </a:r>
            <a:r>
              <a:rPr lang="de-AT" sz="1400" dirty="0">
                <a:latin typeface="Arial" panose="020B0604020202020204" pitchFamily="34" charset="0"/>
                <a:cs typeface="Arial" panose="020B0604020202020204" pitchFamily="34" charset="0"/>
              </a:rPr>
              <a:t> </a:t>
            </a:r>
            <a:r>
              <a:rPr lang="de-AT" sz="1400" dirty="0" smtClean="0">
                <a:latin typeface="Arial" panose="020B0604020202020204" pitchFamily="34" charset="0"/>
                <a:cs typeface="Arial" panose="020B0604020202020204" pitchFamily="34" charset="0"/>
              </a:rPr>
              <a:t>Black-</a:t>
            </a:r>
            <a:r>
              <a:rPr lang="de-AT" sz="1400" dirty="0" err="1" smtClean="0">
                <a:latin typeface="Arial" panose="020B0604020202020204" pitchFamily="34" charset="0"/>
                <a:cs typeface="Arial" panose="020B0604020202020204" pitchFamily="34" charset="0"/>
              </a:rPr>
              <a:t>well</a:t>
            </a:r>
            <a:r>
              <a:rPr lang="de-AT" sz="1400" dirty="0">
                <a:latin typeface="Arial" panose="020B0604020202020204" pitchFamily="34" charset="0"/>
                <a:cs typeface="Arial" panose="020B0604020202020204" pitchFamily="34" charset="0"/>
              </a:rPr>
              <a:t>: 477-495.</a:t>
            </a:r>
          </a:p>
          <a:p>
            <a:pPr marL="182563" indent="-182563">
              <a:spcAft>
                <a:spcPts val="400"/>
              </a:spcAft>
            </a:pPr>
            <a:r>
              <a:rPr lang="de-AT" sz="1400" dirty="0" err="1">
                <a:latin typeface="Arial" panose="020B0604020202020204" pitchFamily="34" charset="0"/>
                <a:cs typeface="Arial" panose="020B0604020202020204" pitchFamily="34" charset="0"/>
              </a:rPr>
              <a:t>Urry</a:t>
            </a:r>
            <a:r>
              <a:rPr lang="de-AT" sz="1400" dirty="0">
                <a:latin typeface="Arial" panose="020B0604020202020204" pitchFamily="34" charset="0"/>
                <a:cs typeface="Arial" panose="020B0604020202020204" pitchFamily="34" charset="0"/>
              </a:rPr>
              <a:t>, John (2012): </a:t>
            </a:r>
            <a:r>
              <a:rPr lang="de-AT" sz="1400" dirty="0" err="1">
                <a:latin typeface="Arial" panose="020B0604020202020204" pitchFamily="34" charset="0"/>
                <a:cs typeface="Arial" panose="020B0604020202020204" pitchFamily="34" charset="0"/>
              </a:rPr>
              <a:t>Social</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networks</a:t>
            </a:r>
            <a:r>
              <a:rPr lang="de-AT" sz="1400" dirty="0">
                <a:latin typeface="Arial" panose="020B0604020202020204" pitchFamily="34" charset="0"/>
                <a:cs typeface="Arial" panose="020B0604020202020204" pitchFamily="34" charset="0"/>
              </a:rPr>
              <a:t>, mobiles </a:t>
            </a:r>
            <a:r>
              <a:rPr lang="de-AT" sz="1400" dirty="0" err="1">
                <a:latin typeface="Arial" panose="020B0604020202020204" pitchFamily="34" charset="0"/>
                <a:cs typeface="Arial" panose="020B0604020202020204" pitchFamily="34" charset="0"/>
              </a:rPr>
              <a:t>lives</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and</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social</a:t>
            </a:r>
            <a:r>
              <a:rPr lang="de-AT" sz="1400" dirty="0">
                <a:latin typeface="Arial" panose="020B0604020202020204" pitchFamily="34" charset="0"/>
                <a:cs typeface="Arial" panose="020B0604020202020204" pitchFamily="34" charset="0"/>
              </a:rPr>
              <a:t> </a:t>
            </a:r>
            <a:r>
              <a:rPr lang="de-AT" sz="1400" dirty="0" err="1">
                <a:latin typeface="Arial" panose="020B0604020202020204" pitchFamily="34" charset="0"/>
                <a:cs typeface="Arial" panose="020B0604020202020204" pitchFamily="34" charset="0"/>
              </a:rPr>
              <a:t>inequalities</a:t>
            </a:r>
            <a:r>
              <a:rPr lang="de-AT" sz="1400" dirty="0">
                <a:latin typeface="Arial" panose="020B0604020202020204" pitchFamily="34" charset="0"/>
                <a:cs typeface="Arial" panose="020B0604020202020204" pitchFamily="34" charset="0"/>
              </a:rPr>
              <a:t>. In: Journal </a:t>
            </a:r>
            <a:r>
              <a:rPr lang="de-AT" sz="1400" dirty="0" err="1">
                <a:latin typeface="Arial" panose="020B0604020202020204" pitchFamily="34" charset="0"/>
                <a:cs typeface="Arial" panose="020B0604020202020204" pitchFamily="34" charset="0"/>
              </a:rPr>
              <a:t>of</a:t>
            </a:r>
            <a:r>
              <a:rPr lang="de-AT" sz="1400" dirty="0">
                <a:latin typeface="Arial" panose="020B0604020202020204" pitchFamily="34" charset="0"/>
                <a:cs typeface="Arial" panose="020B0604020202020204" pitchFamily="34" charset="0"/>
              </a:rPr>
              <a:t> Transport </a:t>
            </a:r>
            <a:r>
              <a:rPr lang="de-AT" sz="1400" dirty="0" err="1">
                <a:latin typeface="Arial" panose="020B0604020202020204" pitchFamily="34" charset="0"/>
                <a:cs typeface="Arial" panose="020B0604020202020204" pitchFamily="34" charset="0"/>
              </a:rPr>
              <a:t>Geography</a:t>
            </a:r>
            <a:r>
              <a:rPr lang="de-AT" sz="1400" dirty="0">
                <a:latin typeface="Arial" panose="020B0604020202020204" pitchFamily="34" charset="0"/>
                <a:cs typeface="Arial" panose="020B0604020202020204" pitchFamily="34" charset="0"/>
              </a:rPr>
              <a:t> 21: 24-30.</a:t>
            </a:r>
          </a:p>
          <a:p>
            <a:pPr marL="182563" indent="-182563">
              <a:spcAft>
                <a:spcPts val="400"/>
              </a:spcAft>
            </a:pPr>
            <a:r>
              <a:rPr lang="de-AT" sz="1400" dirty="0">
                <a:latin typeface="Arial" panose="020B0604020202020204" pitchFamily="34" charset="0"/>
                <a:cs typeface="Arial" panose="020B0604020202020204" pitchFamily="34" charset="0"/>
              </a:rPr>
              <a:t>Wegener, Michael (1999): Die Stadt der kurzen Wege: Müssen wir unsere Städte umbauen?. Berichte aus dem Institut für Raumplanung (IRPUD) 43. TU Dortmund, Dortmund</a:t>
            </a:r>
            <a:r>
              <a:rPr lang="de-AT" sz="1400" dirty="0" smtClean="0">
                <a:latin typeface="Arial" panose="020B0604020202020204" pitchFamily="34" charset="0"/>
                <a:cs typeface="Arial" panose="020B0604020202020204" pitchFamily="34" charset="0"/>
              </a:rPr>
              <a:t>.</a:t>
            </a:r>
          </a:p>
          <a:p>
            <a:pPr marL="182563" indent="-182563">
              <a:spcAft>
                <a:spcPts val="400"/>
              </a:spcAft>
            </a:pPr>
            <a:r>
              <a:rPr lang="de-AT" sz="1400" dirty="0">
                <a:latin typeface="Arial" panose="020B0604020202020204" pitchFamily="34" charset="0"/>
                <a:cs typeface="Arial" panose="020B0604020202020204" pitchFamily="34" charset="0"/>
              </a:rPr>
              <a:t>Wilde, </a:t>
            </a:r>
            <a:r>
              <a:rPr lang="de-AT" sz="1400" dirty="0" smtClean="0">
                <a:latin typeface="Arial" panose="020B0604020202020204" pitchFamily="34" charset="0"/>
                <a:cs typeface="Arial" panose="020B0604020202020204" pitchFamily="34" charset="0"/>
              </a:rPr>
              <a:t>Mathias &amp; Klinger</a:t>
            </a:r>
            <a:r>
              <a:rPr lang="de-AT" sz="1400" dirty="0">
                <a:latin typeface="Arial" panose="020B0604020202020204" pitchFamily="34" charset="0"/>
                <a:cs typeface="Arial" panose="020B0604020202020204" pitchFamily="34" charset="0"/>
              </a:rPr>
              <a:t>, Thomas (2017): Integrierte Mobilitäts- und </a:t>
            </a:r>
            <a:r>
              <a:rPr lang="de-AT" sz="1400" dirty="0" smtClean="0">
                <a:latin typeface="Arial" panose="020B0604020202020204" pitchFamily="34" charset="0"/>
                <a:cs typeface="Arial" panose="020B0604020202020204" pitchFamily="34" charset="0"/>
              </a:rPr>
              <a:t>Verkehrsforschung</a:t>
            </a:r>
            <a:r>
              <a:rPr lang="de-AT" sz="1400" dirty="0">
                <a:latin typeface="Arial" panose="020B0604020202020204" pitchFamily="34" charset="0"/>
                <a:cs typeface="Arial" panose="020B0604020202020204" pitchFamily="34" charset="0"/>
              </a:rPr>
              <a:t>. Zwischen Lebenspraxis und </a:t>
            </a:r>
            <a:r>
              <a:rPr lang="de-AT" sz="1400" dirty="0" smtClean="0">
                <a:latin typeface="Arial" panose="020B0604020202020204" pitchFamily="34" charset="0"/>
                <a:cs typeface="Arial" panose="020B0604020202020204" pitchFamily="34" charset="0"/>
              </a:rPr>
              <a:t>Planungspraxis. In</a:t>
            </a:r>
            <a:r>
              <a:rPr lang="de-AT" sz="1400" dirty="0">
                <a:latin typeface="Arial" panose="020B0604020202020204" pitchFamily="34" charset="0"/>
                <a:cs typeface="Arial" panose="020B0604020202020204" pitchFamily="34" charset="0"/>
              </a:rPr>
              <a:t>: </a:t>
            </a:r>
            <a:r>
              <a:rPr lang="de-AT" sz="1400" dirty="0" smtClean="0">
                <a:latin typeface="Arial" panose="020B0604020202020204" pitchFamily="34" charset="0"/>
                <a:cs typeface="Arial" panose="020B0604020202020204" pitchFamily="34" charset="0"/>
              </a:rPr>
              <a:t>M. Wilde, M. </a:t>
            </a:r>
            <a:r>
              <a:rPr lang="de-AT" sz="1400" dirty="0" err="1" smtClean="0">
                <a:latin typeface="Arial" panose="020B0604020202020204" pitchFamily="34" charset="0"/>
                <a:cs typeface="Arial" panose="020B0604020202020204" pitchFamily="34" charset="0"/>
              </a:rPr>
              <a:t>Gather</a:t>
            </a:r>
            <a:r>
              <a:rPr lang="de-AT" sz="1400" dirty="0" smtClean="0">
                <a:latin typeface="Arial" panose="020B0604020202020204" pitchFamily="34" charset="0"/>
                <a:cs typeface="Arial" panose="020B0604020202020204" pitchFamily="34" charset="0"/>
              </a:rPr>
              <a:t>, C. </a:t>
            </a:r>
            <a:r>
              <a:rPr lang="de-AT" sz="1400" dirty="0" err="1" smtClean="0">
                <a:latin typeface="Arial" panose="020B0604020202020204" pitchFamily="34" charset="0"/>
                <a:cs typeface="Arial" panose="020B0604020202020204" pitchFamily="34" charset="0"/>
              </a:rPr>
              <a:t>Neiberger</a:t>
            </a:r>
            <a:r>
              <a:rPr lang="de-AT" sz="1400" dirty="0" smtClean="0">
                <a:latin typeface="Arial" panose="020B0604020202020204" pitchFamily="34" charset="0"/>
                <a:cs typeface="Arial" panose="020B0604020202020204" pitchFamily="34" charset="0"/>
              </a:rPr>
              <a:t> &amp;</a:t>
            </a:r>
            <a:r>
              <a:rPr lang="de-AT" sz="1400" dirty="0">
                <a:latin typeface="Arial" panose="020B0604020202020204" pitchFamily="34" charset="0"/>
                <a:cs typeface="Arial" panose="020B0604020202020204" pitchFamily="34" charset="0"/>
              </a:rPr>
              <a:t> </a:t>
            </a:r>
            <a:r>
              <a:rPr lang="de-AT" sz="1400" dirty="0" smtClean="0">
                <a:latin typeface="Arial" panose="020B0604020202020204" pitchFamily="34" charset="0"/>
                <a:cs typeface="Arial" panose="020B0604020202020204" pitchFamily="34" charset="0"/>
              </a:rPr>
              <a:t>J. Scheiner </a:t>
            </a:r>
            <a:r>
              <a:rPr lang="de-AT" sz="1400" dirty="0">
                <a:latin typeface="Arial" panose="020B0604020202020204" pitchFamily="34" charset="0"/>
                <a:cs typeface="Arial" panose="020B0604020202020204" pitchFamily="34" charset="0"/>
              </a:rPr>
              <a:t>(</a:t>
            </a:r>
            <a:r>
              <a:rPr lang="de-AT" sz="1400" dirty="0" smtClean="0">
                <a:latin typeface="Arial" panose="020B0604020202020204" pitchFamily="34" charset="0"/>
                <a:cs typeface="Arial" panose="020B0604020202020204" pitchFamily="34" charset="0"/>
              </a:rPr>
              <a:t>Hrsg.): Verkehr </a:t>
            </a:r>
            <a:r>
              <a:rPr lang="de-AT" sz="1400" dirty="0">
                <a:latin typeface="Arial" panose="020B0604020202020204" pitchFamily="34" charset="0"/>
                <a:cs typeface="Arial" panose="020B0604020202020204" pitchFamily="34" charset="0"/>
              </a:rPr>
              <a:t>und Mobilität zwischen Alltagspraxis und Planungstheorie. </a:t>
            </a:r>
            <a:r>
              <a:rPr lang="de-AT" sz="1400" dirty="0" smtClean="0">
                <a:latin typeface="Arial" panose="020B0604020202020204" pitchFamily="34" charset="0"/>
                <a:cs typeface="Arial" panose="020B0604020202020204" pitchFamily="34" charset="0"/>
              </a:rPr>
              <a:t>Ökologische </a:t>
            </a:r>
            <a:r>
              <a:rPr lang="de-AT" sz="1400" dirty="0">
                <a:latin typeface="Arial" panose="020B0604020202020204" pitchFamily="34" charset="0"/>
                <a:cs typeface="Arial" panose="020B0604020202020204" pitchFamily="34" charset="0"/>
              </a:rPr>
              <a:t>und soziale Perspektiven, Wiesbaden: Springer </a:t>
            </a:r>
            <a:r>
              <a:rPr lang="de-AT" sz="1400" dirty="0" smtClean="0">
                <a:latin typeface="Arial" panose="020B0604020202020204" pitchFamily="34" charset="0"/>
                <a:cs typeface="Arial" panose="020B0604020202020204" pitchFamily="34" charset="0"/>
              </a:rPr>
              <a:t>VS: </a:t>
            </a:r>
            <a:r>
              <a:rPr lang="de-AT" sz="1400" dirty="0">
                <a:latin typeface="Arial" panose="020B0604020202020204" pitchFamily="34" charset="0"/>
                <a:cs typeface="Arial" panose="020B0604020202020204" pitchFamily="34" charset="0"/>
              </a:rPr>
              <a:t>S. 5-23.</a:t>
            </a:r>
          </a:p>
        </p:txBody>
      </p:sp>
      <p:sp>
        <p:nvSpPr>
          <p:cNvPr id="6" name="Textfeld 5"/>
          <p:cNvSpPr txBox="1"/>
          <p:nvPr/>
        </p:nvSpPr>
        <p:spPr>
          <a:xfrm>
            <a:off x="232013" y="156948"/>
            <a:ext cx="3200400" cy="461665"/>
          </a:xfrm>
          <a:prstGeom prst="rect">
            <a:avLst/>
          </a:prstGeom>
          <a:noFill/>
        </p:spPr>
        <p:txBody>
          <a:bodyPr wrap="square" rtlCol="0">
            <a:spAutoFit/>
          </a:bodyPr>
          <a:lstStyle/>
          <a:p>
            <a:r>
              <a:rPr lang="de-DE" sz="2400" b="1" dirty="0" smtClean="0">
                <a:solidFill>
                  <a:srgbClr val="084290"/>
                </a:solidFill>
                <a:latin typeface="Arial" panose="020B0604020202020204" pitchFamily="34" charset="0"/>
                <a:cs typeface="Arial" panose="020B0604020202020204" pitchFamily="34" charset="0"/>
              </a:rPr>
              <a:t>Literatur</a:t>
            </a:r>
            <a:endParaRPr lang="de-DE" sz="2400" b="1" dirty="0">
              <a:solidFill>
                <a:srgbClr val="08429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543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D1BE475C-85E6-1540-811E-71F1B2DB4455}"/>
              </a:ext>
            </a:extLst>
          </p:cNvPr>
          <p:cNvSpPr>
            <a:spLocks noGrp="1"/>
          </p:cNvSpPr>
          <p:nvPr>
            <p:ph type="title"/>
          </p:nvPr>
        </p:nvSpPr>
        <p:spPr>
          <a:xfrm>
            <a:off x="190537" y="126809"/>
            <a:ext cx="10515600" cy="450178"/>
          </a:xfrm>
        </p:spPr>
        <p:txBody>
          <a:bodyPr>
            <a:normAutofit/>
          </a:bodyPr>
          <a:lstStyle/>
          <a:p>
            <a:r>
              <a:rPr lang="de-AT" sz="2200" dirty="0" smtClean="0">
                <a:solidFill>
                  <a:schemeClr val="accent5">
                    <a:lumMod val="75000"/>
                  </a:schemeClr>
                </a:solidFill>
                <a:latin typeface="Arial" panose="020B0604020202020204" pitchFamily="34" charset="0"/>
                <a:cs typeface="Arial" panose="020B0604020202020204" pitchFamily="34" charset="0"/>
              </a:rPr>
              <a:t>Ungleichheitstheorie von Pierre Bourdieu</a:t>
            </a:r>
            <a:endParaRPr lang="de-AT" sz="2200" dirty="0">
              <a:solidFill>
                <a:schemeClr val="accent5">
                  <a:lumMod val="75000"/>
                </a:schemeClr>
              </a:solidFill>
              <a:latin typeface="Arial" panose="020B0604020202020204" pitchFamily="34" charset="0"/>
              <a:cs typeface="Arial" panose="020B0604020202020204" pitchFamily="34" charset="0"/>
            </a:endParaRPr>
          </a:p>
        </p:txBody>
      </p:sp>
      <p:sp>
        <p:nvSpPr>
          <p:cNvPr id="5" name="Rechteck 4"/>
          <p:cNvSpPr/>
          <p:nvPr/>
        </p:nvSpPr>
        <p:spPr>
          <a:xfrm>
            <a:off x="1049155" y="1173442"/>
            <a:ext cx="10395284" cy="5121402"/>
          </a:xfrm>
          <a:prstGeom prst="rect">
            <a:avLst/>
          </a:prstGeom>
        </p:spPr>
        <p:txBody>
          <a:bodyPr wrap="square">
            <a:spAutoFit/>
          </a:bodyPr>
          <a:lstStyle/>
          <a:p>
            <a:pPr marL="342900" lvl="0" indent="-342900" algn="just">
              <a:lnSpc>
                <a:spcPct val="107000"/>
              </a:lnSpc>
              <a:spcAft>
                <a:spcPts val="1200"/>
              </a:spcAft>
              <a:buFont typeface="Wingdings" panose="05000000000000000000" pitchFamily="2" charset="2"/>
              <a:buChar char=""/>
            </a:pPr>
            <a:r>
              <a:rPr lang="de-AT" sz="2000" b="1" dirty="0">
                <a:latin typeface="Arial" panose="020B0604020202020204" pitchFamily="34" charset="0"/>
                <a:ea typeface="Calibri" panose="020F0502020204030204" pitchFamily="34" charset="0"/>
                <a:cs typeface="Times New Roman" panose="02020603050405020304" pitchFamily="18" charset="0"/>
              </a:rPr>
              <a:t>Struktur:</a:t>
            </a:r>
            <a:r>
              <a:rPr lang="de-AT" sz="2000" dirty="0">
                <a:latin typeface="Arial" panose="020B0604020202020204" pitchFamily="34" charset="0"/>
                <a:ea typeface="Calibri" panose="020F0502020204030204" pitchFamily="34" charset="0"/>
                <a:cs typeface="Times New Roman" panose="02020603050405020304" pitchFamily="18" charset="0"/>
              </a:rPr>
              <a:t> </a:t>
            </a:r>
            <a:endParaRPr lang="de-AT" sz="2000" dirty="0" smtClean="0">
              <a:latin typeface="Arial" panose="020B0604020202020204" pitchFamily="34" charset="0"/>
              <a:ea typeface="Calibri" panose="020F0502020204030204" pitchFamily="34" charset="0"/>
              <a:cs typeface="Times New Roman" panose="02020603050405020304" pitchFamily="18" charset="0"/>
            </a:endParaRPr>
          </a:p>
          <a:p>
            <a:pPr marL="625475" lvl="1" indent="-168275">
              <a:lnSpc>
                <a:spcPct val="107000"/>
              </a:lnSpc>
              <a:spcAft>
                <a:spcPts val="1200"/>
              </a:spcAft>
              <a:buFont typeface="Arial" panose="020B0604020202020204" pitchFamily="34" charset="0"/>
              <a:buChar char="•"/>
            </a:pPr>
            <a:r>
              <a:rPr lang="de-AT" sz="2000" i="1" dirty="0">
                <a:latin typeface="Arial" panose="020B0604020202020204" pitchFamily="34" charset="0"/>
                <a:ea typeface="Calibri" panose="020F0502020204030204" pitchFamily="34" charset="0"/>
                <a:cs typeface="Times New Roman" panose="02020603050405020304" pitchFamily="18" charset="0"/>
              </a:rPr>
              <a:t>Ö</a:t>
            </a:r>
            <a:r>
              <a:rPr lang="de-AT" sz="2000" i="1" dirty="0" smtClean="0">
                <a:latin typeface="Arial" panose="020B0604020202020204" pitchFamily="34" charset="0"/>
                <a:ea typeface="Calibri" panose="020F0502020204030204" pitchFamily="34" charset="0"/>
                <a:cs typeface="Times New Roman" panose="02020603050405020304" pitchFamily="18" charset="0"/>
              </a:rPr>
              <a:t>konomisches </a:t>
            </a:r>
            <a:r>
              <a:rPr lang="de-AT" sz="2000" i="1" dirty="0">
                <a:latin typeface="Arial" panose="020B0604020202020204" pitchFamily="34" charset="0"/>
                <a:ea typeface="Calibri" panose="020F0502020204030204" pitchFamily="34" charset="0"/>
                <a:cs typeface="Times New Roman" panose="02020603050405020304" pitchFamily="18" charset="0"/>
              </a:rPr>
              <a:t>Kapital</a:t>
            </a:r>
            <a:r>
              <a:rPr lang="de-AT" sz="2000" dirty="0">
                <a:latin typeface="Arial" panose="020B0604020202020204" pitchFamily="34" charset="0"/>
                <a:ea typeface="Calibri" panose="020F0502020204030204" pitchFamily="34" charset="0"/>
                <a:cs typeface="Times New Roman" panose="02020603050405020304" pitchFamily="18" charset="0"/>
              </a:rPr>
              <a:t> (Einkommen, Vermögen), </a:t>
            </a:r>
            <a:endParaRPr lang="de-AT" sz="2000" dirty="0" smtClean="0">
              <a:latin typeface="Arial" panose="020B0604020202020204" pitchFamily="34" charset="0"/>
              <a:ea typeface="Calibri" panose="020F0502020204030204" pitchFamily="34" charset="0"/>
              <a:cs typeface="Times New Roman" panose="02020603050405020304" pitchFamily="18" charset="0"/>
            </a:endParaRPr>
          </a:p>
          <a:p>
            <a:pPr marL="625475" lvl="1" indent="-168275">
              <a:lnSpc>
                <a:spcPct val="107000"/>
              </a:lnSpc>
              <a:spcAft>
                <a:spcPts val="1200"/>
              </a:spcAft>
              <a:buFont typeface="Arial" panose="020B0604020202020204" pitchFamily="34" charset="0"/>
              <a:buChar char="•"/>
            </a:pPr>
            <a:r>
              <a:rPr lang="de-AT" sz="2000" i="1" dirty="0">
                <a:latin typeface="Arial" panose="020B0604020202020204" pitchFamily="34" charset="0"/>
                <a:ea typeface="Calibri" panose="020F0502020204030204" pitchFamily="34" charset="0"/>
                <a:cs typeface="Times New Roman" panose="02020603050405020304" pitchFamily="18" charset="0"/>
              </a:rPr>
              <a:t>K</a:t>
            </a:r>
            <a:r>
              <a:rPr lang="de-AT" sz="2000" i="1" dirty="0" smtClean="0">
                <a:latin typeface="Arial" panose="020B0604020202020204" pitchFamily="34" charset="0"/>
                <a:ea typeface="Calibri" panose="020F0502020204030204" pitchFamily="34" charset="0"/>
                <a:cs typeface="Times New Roman" panose="02020603050405020304" pitchFamily="18" charset="0"/>
              </a:rPr>
              <a:t>ulturelles </a:t>
            </a:r>
            <a:r>
              <a:rPr lang="de-AT" sz="2000" i="1" dirty="0">
                <a:latin typeface="Arial" panose="020B0604020202020204" pitchFamily="34" charset="0"/>
                <a:ea typeface="Calibri" panose="020F0502020204030204" pitchFamily="34" charset="0"/>
                <a:cs typeface="Times New Roman" panose="02020603050405020304" pitchFamily="18" charset="0"/>
              </a:rPr>
              <a:t>Kapital</a:t>
            </a:r>
            <a:r>
              <a:rPr lang="de-AT" sz="2000" dirty="0">
                <a:latin typeface="Arial" panose="020B0604020202020204" pitchFamily="34" charset="0"/>
                <a:ea typeface="Calibri" panose="020F0502020204030204" pitchFamily="34" charset="0"/>
                <a:cs typeface="Times New Roman" panose="02020603050405020304" pitchFamily="18" charset="0"/>
              </a:rPr>
              <a:t> (Bildungs­abschlüsse, aber auch kulturelle Fertigkeiten und Kenntnisse</a:t>
            </a:r>
            <a:r>
              <a:rPr lang="de-AT" sz="2000" dirty="0" smtClean="0">
                <a:latin typeface="Arial" panose="020B0604020202020204" pitchFamily="34" charset="0"/>
                <a:ea typeface="Calibri" panose="020F0502020204030204" pitchFamily="34" charset="0"/>
                <a:cs typeface="Times New Roman" panose="02020603050405020304" pitchFamily="18" charset="0"/>
              </a:rPr>
              <a:t>),</a:t>
            </a:r>
          </a:p>
          <a:p>
            <a:pPr marL="625475" lvl="1" indent="-168275">
              <a:lnSpc>
                <a:spcPct val="107000"/>
              </a:lnSpc>
              <a:spcAft>
                <a:spcPts val="1200"/>
              </a:spcAft>
              <a:buFont typeface="Arial" panose="020B0604020202020204" pitchFamily="34" charset="0"/>
              <a:buChar char="•"/>
            </a:pPr>
            <a:r>
              <a:rPr lang="de-AT" sz="2000" i="1" dirty="0">
                <a:latin typeface="Arial" panose="020B0604020202020204" pitchFamily="34" charset="0"/>
                <a:ea typeface="Calibri" panose="020F0502020204030204" pitchFamily="34" charset="0"/>
                <a:cs typeface="Times New Roman" panose="02020603050405020304" pitchFamily="18" charset="0"/>
              </a:rPr>
              <a:t>S</a:t>
            </a:r>
            <a:r>
              <a:rPr lang="de-AT" sz="2000" i="1" dirty="0" smtClean="0">
                <a:latin typeface="Arial" panose="020B0604020202020204" pitchFamily="34" charset="0"/>
                <a:ea typeface="Calibri" panose="020F0502020204030204" pitchFamily="34" charset="0"/>
                <a:cs typeface="Times New Roman" panose="02020603050405020304" pitchFamily="18" charset="0"/>
              </a:rPr>
              <a:t>oziales </a:t>
            </a:r>
            <a:r>
              <a:rPr lang="de-AT" sz="2000" i="1" dirty="0">
                <a:latin typeface="Arial" panose="020B0604020202020204" pitchFamily="34" charset="0"/>
                <a:ea typeface="Calibri" panose="020F0502020204030204" pitchFamily="34" charset="0"/>
                <a:cs typeface="Times New Roman" panose="02020603050405020304" pitchFamily="18" charset="0"/>
              </a:rPr>
              <a:t>Kapital</a:t>
            </a:r>
            <a:r>
              <a:rPr lang="de-AT" sz="2000" dirty="0">
                <a:latin typeface="Arial" panose="020B0604020202020204" pitchFamily="34" charset="0"/>
                <a:ea typeface="Calibri" panose="020F0502020204030204" pitchFamily="34" charset="0"/>
                <a:cs typeface="Times New Roman" panose="02020603050405020304" pitchFamily="18" charset="0"/>
              </a:rPr>
              <a:t> (soziale Kontakte, Netzwerke, Beziehungen</a:t>
            </a:r>
            <a:r>
              <a:rPr lang="de-AT" sz="2000" dirty="0" smtClean="0">
                <a:latin typeface="Arial" panose="020B0604020202020204" pitchFamily="34" charset="0"/>
                <a:ea typeface="Calibri" panose="020F0502020204030204" pitchFamily="34" charset="0"/>
                <a:cs typeface="Times New Roman" panose="02020603050405020304" pitchFamily="18" charset="0"/>
              </a:rPr>
              <a:t>),</a:t>
            </a:r>
          </a:p>
          <a:p>
            <a:pPr marL="625475" lvl="1" indent="-168275">
              <a:lnSpc>
                <a:spcPct val="107000"/>
              </a:lnSpc>
              <a:spcAft>
                <a:spcPts val="1800"/>
              </a:spcAft>
              <a:buFont typeface="Arial" panose="020B0604020202020204" pitchFamily="34" charset="0"/>
              <a:buChar char="•"/>
            </a:pPr>
            <a:r>
              <a:rPr lang="de-AT" sz="2000" i="1" dirty="0" smtClean="0">
                <a:latin typeface="Arial" panose="020B0604020202020204" pitchFamily="34" charset="0"/>
                <a:ea typeface="Calibri" panose="020F0502020204030204" pitchFamily="34" charset="0"/>
                <a:cs typeface="Times New Roman" panose="02020603050405020304" pitchFamily="18" charset="0"/>
              </a:rPr>
              <a:t>Symbolisches </a:t>
            </a:r>
            <a:r>
              <a:rPr lang="de-AT" sz="2000" i="1" dirty="0">
                <a:latin typeface="Arial" panose="020B0604020202020204" pitchFamily="34" charset="0"/>
                <a:ea typeface="Calibri" panose="020F0502020204030204" pitchFamily="34" charset="0"/>
                <a:cs typeface="Times New Roman" panose="02020603050405020304" pitchFamily="18" charset="0"/>
              </a:rPr>
              <a:t>Kapital</a:t>
            </a:r>
            <a:r>
              <a:rPr lang="de-AT" sz="2000" dirty="0">
                <a:latin typeface="Arial" panose="020B0604020202020204" pitchFamily="34" charset="0"/>
                <a:ea typeface="Calibri" panose="020F0502020204030204" pitchFamily="34" charset="0"/>
                <a:cs typeface="Times New Roman" panose="02020603050405020304" pitchFamily="18" charset="0"/>
              </a:rPr>
              <a:t> (Fähigkeiten, sich in unterschiedlichen sozialen Situationen zu verhalten, sich zu „verkaufen</a:t>
            </a:r>
            <a:r>
              <a:rPr lang="de-AT" sz="2000" dirty="0" smtClean="0">
                <a:latin typeface="Arial" panose="020B0604020202020204" pitchFamily="34" charset="0"/>
                <a:ea typeface="Calibri" panose="020F0502020204030204" pitchFamily="34" charset="0"/>
                <a:cs typeface="Times New Roman" panose="02020603050405020304" pitchFamily="18" charset="0"/>
              </a:rPr>
              <a:t>“).</a:t>
            </a:r>
            <a:endParaRPr lang="de-A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800"/>
              </a:spcAft>
              <a:buFont typeface="Wingdings" panose="05000000000000000000" pitchFamily="2" charset="2"/>
              <a:buChar char=""/>
            </a:pPr>
            <a:r>
              <a:rPr lang="de-AT" sz="2000" b="1" dirty="0">
                <a:latin typeface="Arial" panose="020B0604020202020204" pitchFamily="34" charset="0"/>
                <a:ea typeface="Calibri" panose="020F0502020204030204" pitchFamily="34" charset="0"/>
                <a:cs typeface="Times New Roman" panose="02020603050405020304" pitchFamily="18" charset="0"/>
              </a:rPr>
              <a:t>Habitus:</a:t>
            </a:r>
            <a:r>
              <a:rPr lang="de-AT" sz="2000" dirty="0">
                <a:latin typeface="Arial" panose="020B0604020202020204" pitchFamily="34" charset="0"/>
                <a:ea typeface="Calibri" panose="020F0502020204030204" pitchFamily="34" charset="0"/>
                <a:cs typeface="Times New Roman" panose="02020603050405020304" pitchFamily="18" charset="0"/>
              </a:rPr>
              <a:t> </a:t>
            </a:r>
            <a:r>
              <a:rPr lang="de-AT" sz="2000" dirty="0" smtClean="0">
                <a:latin typeface="Arial" panose="020B0604020202020204" pitchFamily="34" charset="0"/>
                <a:ea typeface="Calibri" panose="020F0502020204030204" pitchFamily="34" charset="0"/>
                <a:cs typeface="Times New Roman" panose="02020603050405020304" pitchFamily="18" charset="0"/>
              </a:rPr>
              <a:t>zentrale Wertvorstellungen, Lebensziele, Geschmack. </a:t>
            </a:r>
            <a:r>
              <a:rPr lang="de-AT" sz="2000" dirty="0">
                <a:latin typeface="Arial" panose="020B0604020202020204" pitchFamily="34" charset="0"/>
                <a:ea typeface="Calibri" panose="020F0502020204030204" pitchFamily="34" charset="0"/>
                <a:cs typeface="Times New Roman" panose="02020603050405020304" pitchFamily="18" charset="0"/>
              </a:rPr>
              <a:t>Diese Ebene entspricht weitgehend dem Ansatz der sozialen Milieus. Der Habitus ist das „Gelenk“ zwischen Struktur und Handeln.</a:t>
            </a:r>
            <a:endParaRPr lang="de-AT"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800"/>
              </a:spcAft>
              <a:buFont typeface="Wingdings" panose="05000000000000000000" pitchFamily="2" charset="2"/>
              <a:buChar char=""/>
            </a:pPr>
            <a:r>
              <a:rPr lang="de-AT" sz="2000" b="1" dirty="0">
                <a:latin typeface="Arial" panose="020B0604020202020204" pitchFamily="34" charset="0"/>
                <a:ea typeface="Calibri" panose="020F0502020204030204" pitchFamily="34" charset="0"/>
                <a:cs typeface="Times New Roman" panose="02020603050405020304" pitchFamily="18" charset="0"/>
              </a:rPr>
              <a:t>Praxis:</a:t>
            </a:r>
            <a:r>
              <a:rPr lang="de-AT" sz="2000" dirty="0">
                <a:latin typeface="Arial" panose="020B0604020202020204" pitchFamily="34" charset="0"/>
                <a:ea typeface="Calibri" panose="020F0502020204030204" pitchFamily="34" charset="0"/>
                <a:cs typeface="Times New Roman" panose="02020603050405020304" pitchFamily="18" charset="0"/>
              </a:rPr>
              <a:t> Das sind die alltäglichen Routinen des Handelns; diese Ebene kann der des Lebensstils gleichgesetzt </a:t>
            </a:r>
            <a:r>
              <a:rPr lang="de-AT" sz="2000" dirty="0" smtClean="0">
                <a:latin typeface="Arial" panose="020B0604020202020204" pitchFamily="34" charset="0"/>
                <a:ea typeface="Calibri" panose="020F0502020204030204" pitchFamily="34" charset="0"/>
                <a:cs typeface="Times New Roman" panose="02020603050405020304" pitchFamily="18" charset="0"/>
              </a:rPr>
              <a:t>werden</a:t>
            </a:r>
            <a:r>
              <a:rPr lang="de-AT" sz="2000" dirty="0">
                <a:latin typeface="Arial" panose="020B0604020202020204" pitchFamily="34" charset="0"/>
                <a:ea typeface="Calibri" panose="020F0502020204030204" pitchFamily="34" charset="0"/>
                <a:cs typeface="Times New Roman" panose="02020603050405020304" pitchFamily="18" charset="0"/>
              </a:rPr>
              <a:t> </a:t>
            </a:r>
            <a:r>
              <a:rPr lang="de-AT" sz="2000" dirty="0" smtClean="0">
                <a:latin typeface="Arial" panose="020B0604020202020204" pitchFamily="34" charset="0"/>
                <a:ea typeface="Calibri" panose="020F0502020204030204" pitchFamily="34" charset="0"/>
                <a:cs typeface="Times New Roman" panose="02020603050405020304" pitchFamily="18" charset="0"/>
              </a:rPr>
              <a:t>(</a:t>
            </a:r>
            <a:r>
              <a:rPr lang="de-AT" sz="2000" dirty="0" smtClean="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Mobilitätsstil).</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7449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9447" y="5808921"/>
            <a:ext cx="11454063" cy="923330"/>
          </a:xfrm>
          <a:prstGeom prst="rect">
            <a:avLst/>
          </a:prstGeom>
        </p:spPr>
        <p:txBody>
          <a:bodyPr wrap="square">
            <a:spAutoFit/>
          </a:bodyPr>
          <a:lstStyle/>
          <a:p>
            <a:pPr marL="895350" indent="-895350"/>
            <a:r>
              <a:rPr lang="de-DE" b="1" dirty="0">
                <a:latin typeface="Arial" panose="020B0604020202020204" pitchFamily="34" charset="0"/>
                <a:cs typeface="Arial" panose="020B0604020202020204" pitchFamily="34" charset="0"/>
              </a:rPr>
              <a:t>Fazit 1:	Das Wechselverhältnis von Struktur, Habitus und Praxis bestimmt nicht nur die individuelle soziale Lage, sondern </a:t>
            </a:r>
            <a:r>
              <a:rPr lang="de-DE" b="1" dirty="0" smtClean="0">
                <a:latin typeface="Arial" panose="020B0604020202020204" pitchFamily="34" charset="0"/>
                <a:cs typeface="Arial" panose="020B0604020202020204" pitchFamily="34" charset="0"/>
              </a:rPr>
              <a:t>gesellschaftliche </a:t>
            </a:r>
            <a:r>
              <a:rPr lang="de-DE" b="1" dirty="0">
                <a:latin typeface="Arial" panose="020B0604020202020204" pitchFamily="34" charset="0"/>
                <a:cs typeface="Arial" panose="020B0604020202020204" pitchFamily="34" charset="0"/>
              </a:rPr>
              <a:t>Bewertungen dieser Kategorien sind auch für die Ungleichheitsstruktur und -dynamik von Gesellschaften grundlegend.</a:t>
            </a:r>
            <a:endParaRPr lang="de-AT" b="1" dirty="0">
              <a:latin typeface="Arial" panose="020B0604020202020204" pitchFamily="34" charset="0"/>
              <a:cs typeface="Arial" panose="020B0604020202020204" pitchFamily="34" charset="0"/>
            </a:endParaRPr>
          </a:p>
        </p:txBody>
      </p:sp>
      <p:sp>
        <p:nvSpPr>
          <p:cNvPr id="3" name="Textfeld 2"/>
          <p:cNvSpPr txBox="1"/>
          <p:nvPr/>
        </p:nvSpPr>
        <p:spPr>
          <a:xfrm>
            <a:off x="259879" y="750770"/>
            <a:ext cx="11733195" cy="1508105"/>
          </a:xfrm>
          <a:prstGeom prst="rect">
            <a:avLst/>
          </a:prstGeom>
          <a:solidFill>
            <a:schemeClr val="bg1">
              <a:lumMod val="85000"/>
            </a:schemeClr>
          </a:solidFill>
          <a:ln>
            <a:solidFill>
              <a:schemeClr val="accent5"/>
            </a:solidFill>
          </a:ln>
        </p:spPr>
        <p:txBody>
          <a:bodyPr wrap="square" rtlCol="0">
            <a:spAutoFit/>
          </a:bodyPr>
          <a:lstStyle/>
          <a:p>
            <a:pPr algn="ctr">
              <a:spcAft>
                <a:spcPts val="1200"/>
              </a:spcAft>
            </a:pPr>
            <a:r>
              <a:rPr lang="de-AT" sz="2200" b="1" dirty="0" smtClean="0">
                <a:latin typeface="Arial" panose="020B0604020202020204" pitchFamily="34" charset="0"/>
                <a:cs typeface="Arial" panose="020B0604020202020204" pitchFamily="34" charset="0"/>
              </a:rPr>
              <a:t>STRUKTUR</a:t>
            </a:r>
          </a:p>
          <a:p>
            <a:pPr algn="ctr"/>
            <a:r>
              <a:rPr lang="de-AT" dirty="0" smtClean="0">
                <a:solidFill>
                  <a:schemeClr val="bg1">
                    <a:lumMod val="50000"/>
                  </a:schemeClr>
                </a:solidFill>
                <a:latin typeface="Arial" panose="020B0604020202020204" pitchFamily="34" charset="0"/>
                <a:cs typeface="Arial" panose="020B0604020202020204" pitchFamily="34" charset="0"/>
              </a:rPr>
              <a:t>Alter      Geschlecht     Kohorte     Nationalität</a:t>
            </a:r>
            <a:endParaRPr lang="de-AT" dirty="0">
              <a:solidFill>
                <a:schemeClr val="bg1">
                  <a:lumMod val="50000"/>
                </a:schemeClr>
              </a:solidFill>
              <a:latin typeface="Arial" panose="020B0604020202020204" pitchFamily="34" charset="0"/>
              <a:cs typeface="Arial" panose="020B0604020202020204" pitchFamily="34" charset="0"/>
            </a:endParaRPr>
          </a:p>
          <a:p>
            <a:pPr algn="ctr"/>
            <a:endParaRPr lang="de-AT" sz="2200" b="1" dirty="0" smtClean="0">
              <a:latin typeface="Arial" panose="020B0604020202020204" pitchFamily="34" charset="0"/>
              <a:cs typeface="Arial" panose="020B0604020202020204" pitchFamily="34" charset="0"/>
            </a:endParaRPr>
          </a:p>
          <a:p>
            <a:pPr algn="ctr"/>
            <a:r>
              <a:rPr lang="de-AT" sz="2000" b="1" dirty="0" smtClean="0">
                <a:latin typeface="Arial" panose="020B0604020202020204" pitchFamily="34" charset="0"/>
                <a:cs typeface="Arial" panose="020B0604020202020204" pitchFamily="34" charset="0"/>
              </a:rPr>
              <a:t>Ökonomisches Kapital	      Kulturelles Kapital</a:t>
            </a:r>
            <a:r>
              <a:rPr lang="de-AT" sz="2000" b="1" dirty="0">
                <a:latin typeface="Arial" panose="020B0604020202020204" pitchFamily="34" charset="0"/>
                <a:cs typeface="Arial" panose="020B0604020202020204" pitchFamily="34" charset="0"/>
              </a:rPr>
              <a:t> </a:t>
            </a:r>
            <a:r>
              <a:rPr lang="de-AT" sz="2000" b="1" dirty="0" smtClean="0">
                <a:latin typeface="Arial" panose="020B0604020202020204" pitchFamily="34" charset="0"/>
                <a:cs typeface="Arial" panose="020B0604020202020204" pitchFamily="34" charset="0"/>
              </a:rPr>
              <a:t>     Soziales Kapital      (Symbolisches Kapital)</a:t>
            </a:r>
            <a:endParaRPr lang="de-AT" sz="2000" b="1" dirty="0">
              <a:latin typeface="Arial" panose="020B0604020202020204" pitchFamily="34" charset="0"/>
              <a:cs typeface="Arial" panose="020B0604020202020204" pitchFamily="34" charset="0"/>
            </a:endParaRPr>
          </a:p>
        </p:txBody>
      </p:sp>
      <p:sp>
        <p:nvSpPr>
          <p:cNvPr id="4" name="Textfeld 3"/>
          <p:cNvSpPr txBox="1"/>
          <p:nvPr/>
        </p:nvSpPr>
        <p:spPr>
          <a:xfrm>
            <a:off x="259879" y="3054417"/>
            <a:ext cx="11733195" cy="892552"/>
          </a:xfrm>
          <a:prstGeom prst="rect">
            <a:avLst/>
          </a:prstGeom>
          <a:solidFill>
            <a:schemeClr val="accent2">
              <a:lumMod val="40000"/>
              <a:lumOff val="60000"/>
            </a:schemeClr>
          </a:solidFill>
          <a:ln>
            <a:solidFill>
              <a:schemeClr val="accent5"/>
            </a:solidFill>
          </a:ln>
        </p:spPr>
        <p:txBody>
          <a:bodyPr wrap="square" rtlCol="0">
            <a:spAutoFit/>
          </a:bodyPr>
          <a:lstStyle/>
          <a:p>
            <a:pPr algn="ctr">
              <a:spcAft>
                <a:spcPts val="1200"/>
              </a:spcAft>
            </a:pPr>
            <a:r>
              <a:rPr lang="de-AT" sz="2200" b="1" dirty="0" smtClean="0">
                <a:latin typeface="Arial" panose="020B0604020202020204" pitchFamily="34" charset="0"/>
                <a:cs typeface="Arial" panose="020B0604020202020204" pitchFamily="34" charset="0"/>
              </a:rPr>
              <a:t>HABITUS</a:t>
            </a:r>
          </a:p>
          <a:p>
            <a:r>
              <a:rPr lang="de-AT" sz="2000" b="1" dirty="0" smtClean="0">
                <a:latin typeface="Arial" panose="020B0604020202020204" pitchFamily="34" charset="0"/>
                <a:cs typeface="Arial" panose="020B0604020202020204" pitchFamily="34" charset="0"/>
              </a:rPr>
              <a:t>			Werte                        Lebensziele   	         Geschmack</a:t>
            </a:r>
            <a:endParaRPr lang="de-AT" sz="2000" b="1" dirty="0">
              <a:latin typeface="Arial" panose="020B0604020202020204" pitchFamily="34" charset="0"/>
              <a:cs typeface="Arial" panose="020B0604020202020204" pitchFamily="34" charset="0"/>
            </a:endParaRPr>
          </a:p>
        </p:txBody>
      </p:sp>
      <p:sp>
        <p:nvSpPr>
          <p:cNvPr id="5" name="Textfeld 4"/>
          <p:cNvSpPr txBox="1"/>
          <p:nvPr/>
        </p:nvSpPr>
        <p:spPr>
          <a:xfrm>
            <a:off x="240631" y="4742512"/>
            <a:ext cx="11733195" cy="892552"/>
          </a:xfrm>
          <a:prstGeom prst="rect">
            <a:avLst/>
          </a:prstGeom>
          <a:solidFill>
            <a:schemeClr val="accent6">
              <a:lumMod val="40000"/>
              <a:lumOff val="60000"/>
            </a:schemeClr>
          </a:solidFill>
          <a:ln>
            <a:solidFill>
              <a:schemeClr val="accent5"/>
            </a:solidFill>
          </a:ln>
        </p:spPr>
        <p:txBody>
          <a:bodyPr wrap="square" rtlCol="0">
            <a:spAutoFit/>
          </a:bodyPr>
          <a:lstStyle/>
          <a:p>
            <a:pPr algn="ctr">
              <a:spcAft>
                <a:spcPts val="1200"/>
              </a:spcAft>
            </a:pPr>
            <a:r>
              <a:rPr lang="de-AT" sz="2200" b="1" dirty="0" smtClean="0">
                <a:latin typeface="Arial" panose="020B0604020202020204" pitchFamily="34" charset="0"/>
                <a:cs typeface="Arial" panose="020B0604020202020204" pitchFamily="34" charset="0"/>
              </a:rPr>
              <a:t>PRAXIS</a:t>
            </a:r>
          </a:p>
          <a:p>
            <a:pPr algn="ctr">
              <a:spcAft>
                <a:spcPts val="1200"/>
              </a:spcAft>
            </a:pPr>
            <a:r>
              <a:rPr lang="de-AT" sz="2000" b="1" dirty="0" smtClean="0">
                <a:latin typeface="Arial" panose="020B0604020202020204" pitchFamily="34" charset="0"/>
                <a:cs typeface="Arial" panose="020B0604020202020204" pitchFamily="34" charset="0"/>
              </a:rPr>
              <a:t>Handeln (Verkehr, Mobilität)</a:t>
            </a:r>
            <a:endParaRPr lang="de-AT" sz="2000" b="1" dirty="0">
              <a:latin typeface="Arial" panose="020B0604020202020204" pitchFamily="34" charset="0"/>
              <a:cs typeface="Arial" panose="020B0604020202020204" pitchFamily="34" charset="0"/>
            </a:endParaRPr>
          </a:p>
        </p:txBody>
      </p:sp>
      <p:sp>
        <p:nvSpPr>
          <p:cNvPr id="6" name="Pfeil nach unten 5"/>
          <p:cNvSpPr/>
          <p:nvPr/>
        </p:nvSpPr>
        <p:spPr>
          <a:xfrm>
            <a:off x="5881038" y="2258875"/>
            <a:ext cx="346510" cy="795542"/>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Pfeil nach unten 6"/>
          <p:cNvSpPr/>
          <p:nvPr/>
        </p:nvSpPr>
        <p:spPr>
          <a:xfrm>
            <a:off x="5881038" y="3946969"/>
            <a:ext cx="346510" cy="795542"/>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Pfeil nach unten 7"/>
          <p:cNvSpPr/>
          <p:nvPr/>
        </p:nvSpPr>
        <p:spPr>
          <a:xfrm flipV="1">
            <a:off x="2425566" y="3946969"/>
            <a:ext cx="105878" cy="795542"/>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Pfeil nach unten 8"/>
          <p:cNvSpPr/>
          <p:nvPr/>
        </p:nvSpPr>
        <p:spPr>
          <a:xfrm flipV="1">
            <a:off x="8941870" y="3946969"/>
            <a:ext cx="105878" cy="795542"/>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Pfeil nach unten 9"/>
          <p:cNvSpPr/>
          <p:nvPr/>
        </p:nvSpPr>
        <p:spPr>
          <a:xfrm flipV="1">
            <a:off x="2425566" y="2258875"/>
            <a:ext cx="105878" cy="795542"/>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Pfeil nach unten 10"/>
          <p:cNvSpPr/>
          <p:nvPr/>
        </p:nvSpPr>
        <p:spPr>
          <a:xfrm flipV="1">
            <a:off x="8941870" y="2258875"/>
            <a:ext cx="105878" cy="795542"/>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itel 1">
            <a:extLst>
              <a:ext uri="{FF2B5EF4-FFF2-40B4-BE49-F238E27FC236}">
                <a16:creationId xmlns:a16="http://schemas.microsoft.com/office/drawing/2014/main" id="{D1BE475C-85E6-1540-811E-71F1B2DB4455}"/>
              </a:ext>
            </a:extLst>
          </p:cNvPr>
          <p:cNvSpPr>
            <a:spLocks noGrp="1"/>
          </p:cNvSpPr>
          <p:nvPr>
            <p:ph type="title"/>
          </p:nvPr>
        </p:nvSpPr>
        <p:spPr>
          <a:xfrm>
            <a:off x="190537" y="126809"/>
            <a:ext cx="10515600" cy="450178"/>
          </a:xfrm>
        </p:spPr>
        <p:txBody>
          <a:bodyPr>
            <a:normAutofit/>
          </a:bodyPr>
          <a:lstStyle/>
          <a:p>
            <a:r>
              <a:rPr lang="de-AT" sz="2200" dirty="0" smtClean="0">
                <a:solidFill>
                  <a:schemeClr val="accent5">
                    <a:lumMod val="75000"/>
                  </a:schemeClr>
                </a:solidFill>
                <a:latin typeface="Arial" panose="020B0604020202020204" pitchFamily="34" charset="0"/>
                <a:cs typeface="Arial" panose="020B0604020202020204" pitchFamily="34" charset="0"/>
              </a:rPr>
              <a:t>Struktur-Habitus-Praxis-Reproduktionsformel</a:t>
            </a:r>
            <a:endParaRPr lang="de-AT" sz="22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0639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E475C-85E6-1540-811E-71F1B2DB4455}"/>
              </a:ext>
            </a:extLst>
          </p:cNvPr>
          <p:cNvSpPr>
            <a:spLocks noGrp="1"/>
          </p:cNvSpPr>
          <p:nvPr>
            <p:ph type="title"/>
          </p:nvPr>
        </p:nvSpPr>
        <p:spPr>
          <a:xfrm>
            <a:off x="190537" y="126809"/>
            <a:ext cx="10515600" cy="450178"/>
          </a:xfrm>
        </p:spPr>
        <p:txBody>
          <a:bodyPr>
            <a:normAutofit/>
          </a:bodyPr>
          <a:lstStyle/>
          <a:p>
            <a:r>
              <a:rPr lang="de-AT" sz="2200" dirty="0" smtClean="0">
                <a:solidFill>
                  <a:schemeClr val="accent5">
                    <a:lumMod val="75000"/>
                  </a:schemeClr>
                </a:solidFill>
                <a:latin typeface="Arial" panose="020B0604020202020204" pitchFamily="34" charset="0"/>
                <a:cs typeface="Arial" panose="020B0604020202020204" pitchFamily="34" charset="0"/>
              </a:rPr>
              <a:t>Aneignung von Raum</a:t>
            </a:r>
            <a:endParaRPr lang="de-AT" sz="2200" dirty="0">
              <a:solidFill>
                <a:schemeClr val="accent5">
                  <a:lumMod val="75000"/>
                </a:schemeClr>
              </a:solidFill>
              <a:latin typeface="Arial" panose="020B0604020202020204" pitchFamily="34" charset="0"/>
              <a:cs typeface="Arial" panose="020B0604020202020204" pitchFamily="34" charset="0"/>
            </a:endParaRPr>
          </a:p>
        </p:txBody>
      </p:sp>
      <p:sp>
        <p:nvSpPr>
          <p:cNvPr id="3" name="Textfeld 2"/>
          <p:cNvSpPr txBox="1"/>
          <p:nvPr/>
        </p:nvSpPr>
        <p:spPr>
          <a:xfrm>
            <a:off x="1145406" y="1357162"/>
            <a:ext cx="9442383" cy="3323987"/>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de-AT" sz="2000" dirty="0" smtClean="0">
                <a:latin typeface="Arial" panose="020B0604020202020204" pitchFamily="34" charset="0"/>
                <a:cs typeface="Arial" panose="020B0604020202020204" pitchFamily="34" charset="0"/>
              </a:rPr>
              <a:t>In einer hierarchisierten Gesellschaft gibt es keinen Raum, der nicht hierarchisiert ist</a:t>
            </a:r>
          </a:p>
          <a:p>
            <a:pPr marL="285750" indent="-285750">
              <a:spcAft>
                <a:spcPts val="1200"/>
              </a:spcAft>
              <a:buFont typeface="Wingdings" panose="05000000000000000000" pitchFamily="2" charset="2"/>
              <a:buChar char="§"/>
            </a:pPr>
            <a:r>
              <a:rPr lang="de-AT" sz="2000" dirty="0" smtClean="0">
                <a:latin typeface="Arial" panose="020B0604020202020204" pitchFamily="34" charset="0"/>
                <a:cs typeface="Arial" panose="020B0604020202020204" pitchFamily="34" charset="0"/>
              </a:rPr>
              <a:t>„Raum“ ist ein Feld, in dem die Kapitalarten eingesetzt werden, um eine räumliche Position (= Symbol für soziale Position) zu besetzen.</a:t>
            </a:r>
          </a:p>
          <a:p>
            <a:pPr marL="285750" indent="-285750">
              <a:spcAft>
                <a:spcPts val="1200"/>
              </a:spcAft>
              <a:buFont typeface="Wingdings" panose="05000000000000000000" pitchFamily="2" charset="2"/>
              <a:buChar char="§"/>
            </a:pPr>
            <a:r>
              <a:rPr lang="de-DE" sz="2000" dirty="0">
                <a:latin typeface="Arial" panose="020B0604020202020204" pitchFamily="34" charset="0"/>
                <a:cs typeface="Arial" panose="020B0604020202020204" pitchFamily="34" charset="0"/>
              </a:rPr>
              <a:t>Verfügungsmacht über </a:t>
            </a:r>
            <a:r>
              <a:rPr lang="de-DE" sz="2000" dirty="0" smtClean="0">
                <a:latin typeface="Arial" panose="020B0604020202020204" pitchFamily="34" charset="0"/>
                <a:cs typeface="Arial" panose="020B0604020202020204" pitchFamily="34" charset="0"/>
              </a:rPr>
              <a:t>Raum eröffnet die </a:t>
            </a:r>
            <a:r>
              <a:rPr lang="de-DE" sz="2000" dirty="0">
                <a:latin typeface="Arial" panose="020B0604020202020204" pitchFamily="34" charset="0"/>
                <a:cs typeface="Arial" panose="020B0604020202020204" pitchFamily="34" charset="0"/>
              </a:rPr>
              <a:t>Möglichkeit, </a:t>
            </a:r>
            <a:r>
              <a:rPr lang="de-DE" sz="2000" dirty="0" smtClean="0">
                <a:latin typeface="Arial" panose="020B0604020202020204" pitchFamily="34" charset="0"/>
                <a:cs typeface="Arial" panose="020B0604020202020204" pitchFamily="34" charset="0"/>
              </a:rPr>
              <a:t>Dinge und Menschen </a:t>
            </a:r>
            <a:r>
              <a:rPr lang="de-DE" sz="2000" dirty="0">
                <a:latin typeface="Arial" panose="020B0604020202020204" pitchFamily="34" charset="0"/>
                <a:cs typeface="Arial" panose="020B0604020202020204" pitchFamily="34" charset="0"/>
              </a:rPr>
              <a:t>auf Distanz zu halten, die man als störend </a:t>
            </a:r>
            <a:r>
              <a:rPr lang="de-DE" sz="2000" dirty="0" smtClean="0">
                <a:latin typeface="Arial" panose="020B0604020202020204" pitchFamily="34" charset="0"/>
                <a:cs typeface="Arial" panose="020B0604020202020204" pitchFamily="34" charset="0"/>
              </a:rPr>
              <a:t>empfindet (</a:t>
            </a:r>
            <a:r>
              <a:rPr lang="de-DE" sz="2000" dirty="0" smtClean="0">
                <a:latin typeface="Arial" panose="020B0604020202020204" pitchFamily="34" charset="0"/>
                <a:cs typeface="Arial" panose="020B0604020202020204" pitchFamily="34" charset="0"/>
                <a:sym typeface="Wingdings" panose="05000000000000000000" pitchFamily="2" charset="2"/>
              </a:rPr>
              <a:t> Clubeffekt)</a:t>
            </a:r>
          </a:p>
          <a:p>
            <a:pPr marL="285750" indent="-285750">
              <a:spcAft>
                <a:spcPts val="1200"/>
              </a:spcAft>
              <a:buFont typeface="Wingdings" panose="05000000000000000000" pitchFamily="2" charset="2"/>
              <a:buChar char="§"/>
            </a:pPr>
            <a:r>
              <a:rPr lang="de-DE" sz="2000" dirty="0" smtClean="0">
                <a:latin typeface="Arial" panose="020B0604020202020204" pitchFamily="34" charset="0"/>
                <a:cs typeface="Arial" panose="020B0604020202020204" pitchFamily="34" charset="0"/>
              </a:rPr>
              <a:t>Umgekehrt führen diese Prozess dazu, dass jene, die wenig Kapital besitzen </a:t>
            </a:r>
            <a:r>
              <a:rPr lang="de-DE" sz="2000" dirty="0">
                <a:latin typeface="Arial" panose="020B0604020202020204" pitchFamily="34" charset="0"/>
                <a:cs typeface="Arial" panose="020B0604020202020204" pitchFamily="34" charset="0"/>
              </a:rPr>
              <a:t>r</a:t>
            </a:r>
            <a:r>
              <a:rPr lang="de-DE" sz="2000" dirty="0" smtClean="0">
                <a:latin typeface="Arial" panose="020B0604020202020204" pitchFamily="34" charset="0"/>
                <a:cs typeface="Arial" panose="020B0604020202020204" pitchFamily="34" charset="0"/>
              </a:rPr>
              <a:t>esp. dieses nicht effektiv einsetzen, die wenig attraktiven Rest-Räume besetzen (</a:t>
            </a:r>
            <a:r>
              <a:rPr lang="de-DE" sz="2000" dirty="0" smtClean="0">
                <a:latin typeface="Arial" panose="020B0604020202020204" pitchFamily="34" charset="0"/>
                <a:cs typeface="Arial" panose="020B0604020202020204" pitchFamily="34" charset="0"/>
                <a:sym typeface="Wingdings" panose="05000000000000000000" pitchFamily="2" charset="2"/>
              </a:rPr>
              <a:t> </a:t>
            </a:r>
            <a:r>
              <a:rPr lang="de-DE" sz="2000" smtClean="0">
                <a:latin typeface="Arial" panose="020B0604020202020204" pitchFamily="34" charset="0"/>
                <a:cs typeface="Arial" panose="020B0604020202020204" pitchFamily="34" charset="0"/>
              </a:rPr>
              <a:t>Ghetto-Effekt)</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89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54002" y="122003"/>
            <a:ext cx="9519387" cy="430887"/>
          </a:xfrm>
          <a:prstGeom prst="rect">
            <a:avLst/>
          </a:prstGeom>
        </p:spPr>
        <p:txBody>
          <a:bodyPr wrap="square">
            <a:spAutoFit/>
          </a:bodyPr>
          <a:lstStyle/>
          <a:p>
            <a:r>
              <a:rPr lang="de-DE" sz="2200" dirty="0" smtClean="0">
                <a:solidFill>
                  <a:schemeClr val="accent5">
                    <a:lumMod val="75000"/>
                  </a:schemeClr>
                </a:solidFill>
                <a:latin typeface="Arial" panose="020B0604020202020204" pitchFamily="34" charset="0"/>
                <a:cs typeface="Arial" panose="020B0604020202020204" pitchFamily="34" charset="0"/>
              </a:rPr>
              <a:t>Siedlungsentwicklung </a:t>
            </a:r>
            <a:r>
              <a:rPr lang="de-DE" sz="2200" dirty="0">
                <a:solidFill>
                  <a:schemeClr val="accent5">
                    <a:lumMod val="75000"/>
                  </a:schemeClr>
                </a:solidFill>
                <a:latin typeface="Arial" panose="020B0604020202020204" pitchFamily="34" charset="0"/>
                <a:cs typeface="Arial" panose="020B0604020202020204" pitchFamily="34" charset="0"/>
              </a:rPr>
              <a:t>und Verkehr </a:t>
            </a:r>
            <a:r>
              <a:rPr lang="de-DE" sz="2200" dirty="0" smtClean="0">
                <a:solidFill>
                  <a:schemeClr val="accent5">
                    <a:lumMod val="75000"/>
                  </a:schemeClr>
                </a:solidFill>
                <a:latin typeface="Arial" panose="020B0604020202020204" pitchFamily="34" charset="0"/>
                <a:cs typeface="Arial" panose="020B0604020202020204" pitchFamily="34" charset="0"/>
              </a:rPr>
              <a:t>– ein </a:t>
            </a:r>
            <a:r>
              <a:rPr lang="de-DE" sz="2200" dirty="0">
                <a:solidFill>
                  <a:schemeClr val="accent5">
                    <a:lumMod val="75000"/>
                  </a:schemeClr>
                </a:solidFill>
                <a:latin typeface="Arial" panose="020B0604020202020204" pitchFamily="34" charset="0"/>
                <a:cs typeface="Arial" panose="020B0604020202020204" pitchFamily="34" charset="0"/>
              </a:rPr>
              <a:t>unaufhörliches Wechselverhältnis</a:t>
            </a:r>
          </a:p>
        </p:txBody>
      </p:sp>
      <p:pic>
        <p:nvPicPr>
          <p:cNvPr id="5" name="Grafik 4"/>
          <p:cNvPicPr>
            <a:picLocks noChangeAspect="1"/>
          </p:cNvPicPr>
          <p:nvPr/>
        </p:nvPicPr>
        <p:blipFill>
          <a:blip r:embed="rId2"/>
          <a:stretch>
            <a:fillRect/>
          </a:stretch>
        </p:blipFill>
        <p:spPr>
          <a:xfrm>
            <a:off x="2531444" y="959045"/>
            <a:ext cx="6314173" cy="5327584"/>
          </a:xfrm>
          <a:prstGeom prst="rect">
            <a:avLst/>
          </a:prstGeom>
        </p:spPr>
      </p:pic>
      <p:sp>
        <p:nvSpPr>
          <p:cNvPr id="6" name="Textfeld 5"/>
          <p:cNvSpPr txBox="1"/>
          <p:nvPr/>
        </p:nvSpPr>
        <p:spPr>
          <a:xfrm>
            <a:off x="7543575" y="6286629"/>
            <a:ext cx="3458100" cy="338554"/>
          </a:xfrm>
          <a:prstGeom prst="rect">
            <a:avLst/>
          </a:prstGeom>
          <a:noFill/>
        </p:spPr>
        <p:txBody>
          <a:bodyPr wrap="square" rtlCol="0">
            <a:spAutoFit/>
          </a:bodyPr>
          <a:lstStyle/>
          <a:p>
            <a:pPr algn="r"/>
            <a:r>
              <a:rPr lang="de-AT" sz="1600" dirty="0" smtClean="0">
                <a:latin typeface="Arial" panose="020B0604020202020204" pitchFamily="34" charset="0"/>
                <a:cs typeface="Arial" panose="020B0604020202020204" pitchFamily="34" charset="0"/>
              </a:rPr>
              <a:t>Quelle: Wegener (1999: 20)</a:t>
            </a:r>
            <a:endParaRPr lang="de-A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438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331570" y="1068403"/>
            <a:ext cx="6769220" cy="4995513"/>
          </a:xfrm>
          <a:prstGeom prst="rect">
            <a:avLst/>
          </a:prstGeom>
        </p:spPr>
      </p:pic>
      <p:sp>
        <p:nvSpPr>
          <p:cNvPr id="5" name="Textfeld 4"/>
          <p:cNvSpPr txBox="1"/>
          <p:nvPr/>
        </p:nvSpPr>
        <p:spPr>
          <a:xfrm>
            <a:off x="5476774" y="6187100"/>
            <a:ext cx="1771049" cy="338554"/>
          </a:xfrm>
          <a:prstGeom prst="rect">
            <a:avLst/>
          </a:prstGeom>
          <a:noFill/>
        </p:spPr>
        <p:txBody>
          <a:bodyPr wrap="square" rtlCol="0">
            <a:spAutoFit/>
          </a:bodyPr>
          <a:lstStyle/>
          <a:p>
            <a:r>
              <a:rPr lang="de-AT" sz="1600" dirty="0">
                <a:latin typeface="Arial" panose="020B0604020202020204" pitchFamily="34" charset="0"/>
                <a:cs typeface="Arial" panose="020B0604020202020204" pitchFamily="34" charset="0"/>
              </a:rPr>
              <a:t>d</a:t>
            </a:r>
            <a:r>
              <a:rPr lang="de-AT" sz="1600" dirty="0" smtClean="0">
                <a:latin typeface="Arial" panose="020B0604020202020204" pitchFamily="34" charset="0"/>
                <a:cs typeface="Arial" panose="020B0604020202020204" pitchFamily="34" charset="0"/>
              </a:rPr>
              <a:t>e.wikipedia.org</a:t>
            </a:r>
            <a:endParaRPr lang="de-AT" sz="1600" dirty="0">
              <a:latin typeface="Arial" panose="020B0604020202020204" pitchFamily="34" charset="0"/>
              <a:cs typeface="Arial" panose="020B0604020202020204" pitchFamily="34" charset="0"/>
            </a:endParaRPr>
          </a:p>
        </p:txBody>
      </p:sp>
      <p:sp>
        <p:nvSpPr>
          <p:cNvPr id="3" name="Rechteck 2"/>
          <p:cNvSpPr/>
          <p:nvPr/>
        </p:nvSpPr>
        <p:spPr>
          <a:xfrm>
            <a:off x="7372951" y="1068403"/>
            <a:ext cx="4572000" cy="5078313"/>
          </a:xfrm>
          <a:prstGeom prst="rect">
            <a:avLst/>
          </a:prstGeom>
        </p:spPr>
        <p:txBody>
          <a:bodyPr wrap="square">
            <a:spAutoFit/>
          </a:bodyPr>
          <a:lstStyle/>
          <a:p>
            <a:r>
              <a:rPr lang="de-AT" b="1" dirty="0" smtClean="0">
                <a:latin typeface="Arial" panose="020B0604020202020204" pitchFamily="34" charset="0"/>
                <a:cs typeface="Arial" panose="020B0604020202020204" pitchFamily="34" charset="0"/>
                <a:sym typeface="Wingdings" panose="05000000000000000000" pitchFamily="2" charset="2"/>
              </a:rPr>
              <a:t>Ausgangspunkt:</a:t>
            </a:r>
            <a:r>
              <a:rPr lang="de-AT" dirty="0" smtClean="0">
                <a:latin typeface="Arial" panose="020B0604020202020204" pitchFamily="34" charset="0"/>
                <a:cs typeface="Arial" panose="020B0604020202020204" pitchFamily="34" charset="0"/>
                <a:sym typeface="Wingdings" panose="05000000000000000000" pitchFamily="2" charset="2"/>
              </a:rPr>
              <a:t> funktionale Trennung (Wohnen, Arbeiten, Einkaufen, Erholen); getrennt durch Grünzüge, verbunden mit Straßen ( Charta von Athen).</a:t>
            </a:r>
          </a:p>
          <a:p>
            <a:endParaRPr lang="de-AT" dirty="0" smtClean="0">
              <a:latin typeface="Arial" panose="020B0604020202020204" pitchFamily="34" charset="0"/>
              <a:cs typeface="Arial" panose="020B0604020202020204" pitchFamily="34" charset="0"/>
              <a:sym typeface="Wingdings" panose="05000000000000000000" pitchFamily="2" charset="2"/>
            </a:endParaRPr>
          </a:p>
          <a:p>
            <a:r>
              <a:rPr lang="de-AT" b="1" dirty="0" smtClean="0">
                <a:latin typeface="Arial" panose="020B0604020202020204" pitchFamily="34" charset="0"/>
                <a:cs typeface="Arial" panose="020B0604020202020204" pitchFamily="34" charset="0"/>
                <a:sym typeface="Wingdings" panose="05000000000000000000" pitchFamily="2" charset="2"/>
              </a:rPr>
              <a:t>Die Folgen: </a:t>
            </a:r>
          </a:p>
          <a:p>
            <a:r>
              <a:rPr lang="de-AT" dirty="0" smtClean="0">
                <a:latin typeface="Arial" panose="020B0604020202020204" pitchFamily="34" charset="0"/>
                <a:cs typeface="Arial" panose="020B0604020202020204" pitchFamily="34" charset="0"/>
                <a:sym typeface="Wingdings" panose="05000000000000000000" pitchFamily="2" charset="2"/>
              </a:rPr>
              <a:t>Autogerechte </a:t>
            </a:r>
            <a:r>
              <a:rPr lang="de-AT" dirty="0">
                <a:latin typeface="Arial" panose="020B0604020202020204" pitchFamily="34" charset="0"/>
                <a:cs typeface="Arial" panose="020B0604020202020204" pitchFamily="34" charset="0"/>
                <a:sym typeface="Wingdings" panose="05000000000000000000" pitchFamily="2" charset="2"/>
              </a:rPr>
              <a:t>Stadt </a:t>
            </a:r>
            <a:r>
              <a:rPr lang="de-AT" dirty="0" smtClean="0">
                <a:latin typeface="Arial" panose="020B0604020202020204" pitchFamily="34" charset="0"/>
                <a:cs typeface="Arial" panose="020B0604020202020204" pitchFamily="34" charset="0"/>
                <a:sym typeface="Wingdings" panose="05000000000000000000" pitchFamily="2" charset="2"/>
              </a:rPr>
              <a:t>als Stadt-zerstörer </a:t>
            </a:r>
            <a:r>
              <a:rPr lang="de-AT" dirty="0">
                <a:latin typeface="Arial" panose="020B0604020202020204" pitchFamily="34" charset="0"/>
                <a:cs typeface="Arial" panose="020B0604020202020204" pitchFamily="34" charset="0"/>
                <a:sym typeface="Wingdings" panose="05000000000000000000" pitchFamily="2" charset="2"/>
              </a:rPr>
              <a:t>(Schneisen durch </a:t>
            </a:r>
            <a:r>
              <a:rPr lang="de-AT" dirty="0" smtClean="0">
                <a:latin typeface="Arial" panose="020B0604020202020204" pitchFamily="34" charset="0"/>
                <a:cs typeface="Arial" panose="020B0604020202020204" pitchFamily="34" charset="0"/>
                <a:sym typeface="Wingdings" panose="05000000000000000000" pitchFamily="2" charset="2"/>
              </a:rPr>
              <a:t>Stadtautobahnen</a:t>
            </a:r>
            <a:r>
              <a:rPr lang="de-AT" dirty="0">
                <a:latin typeface="Arial" panose="020B0604020202020204" pitchFamily="34" charset="0"/>
                <a:cs typeface="Arial" panose="020B0604020202020204" pitchFamily="34" charset="0"/>
                <a:sym typeface="Wingdings" panose="05000000000000000000" pitchFamily="2" charset="2"/>
              </a:rPr>
              <a:t>, Lärm, </a:t>
            </a:r>
            <a:r>
              <a:rPr lang="de-AT" dirty="0" smtClean="0">
                <a:latin typeface="Arial" panose="020B0604020202020204" pitchFamily="34" charset="0"/>
                <a:cs typeface="Arial" panose="020B0604020202020204" pitchFamily="34" charset="0"/>
                <a:sym typeface="Wingdings" panose="05000000000000000000" pitchFamily="2" charset="2"/>
              </a:rPr>
              <a:t>Stäube, Erschütterungen).</a:t>
            </a:r>
          </a:p>
          <a:p>
            <a:endParaRPr lang="de-AT" dirty="0">
              <a:latin typeface="Arial" panose="020B0604020202020204" pitchFamily="34" charset="0"/>
              <a:cs typeface="Arial" panose="020B0604020202020204" pitchFamily="34" charset="0"/>
              <a:sym typeface="Wingdings" panose="05000000000000000000" pitchFamily="2" charset="2"/>
            </a:endParaRPr>
          </a:p>
          <a:p>
            <a:r>
              <a:rPr lang="de-AT" dirty="0" smtClean="0">
                <a:latin typeface="Arial" panose="020B0604020202020204" pitchFamily="34" charset="0"/>
                <a:cs typeface="Arial" panose="020B0604020202020204" pitchFamily="34" charset="0"/>
                <a:sym typeface="Wingdings" panose="05000000000000000000" pitchFamily="2" charset="2"/>
              </a:rPr>
              <a:t>Das Auto verbindet zunehmend weniger die stadtregionalen Teilgebiete, was zu funktionalen und sozialen </a:t>
            </a:r>
            <a:r>
              <a:rPr lang="de-AT" dirty="0">
                <a:latin typeface="Arial" panose="020B0604020202020204" pitchFamily="34" charset="0"/>
                <a:cs typeface="Arial" panose="020B0604020202020204" pitchFamily="34" charset="0"/>
                <a:sym typeface="Wingdings" panose="05000000000000000000" pitchFamily="2" charset="2"/>
              </a:rPr>
              <a:t>V</a:t>
            </a:r>
            <a:r>
              <a:rPr lang="de-AT" dirty="0" smtClean="0">
                <a:latin typeface="Arial" panose="020B0604020202020204" pitchFamily="34" charset="0"/>
                <a:cs typeface="Arial" panose="020B0604020202020204" pitchFamily="34" charset="0"/>
                <a:sym typeface="Wingdings" panose="05000000000000000000" pitchFamily="2" charset="2"/>
              </a:rPr>
              <a:t>erinselungen der Lebenswelten geführt hat.</a:t>
            </a:r>
          </a:p>
          <a:p>
            <a:endParaRPr lang="de-AT" dirty="0">
              <a:latin typeface="Arial" panose="020B0604020202020204" pitchFamily="34" charset="0"/>
              <a:cs typeface="Arial" panose="020B0604020202020204" pitchFamily="34" charset="0"/>
              <a:sym typeface="Wingdings" panose="05000000000000000000" pitchFamily="2" charset="2"/>
            </a:endParaRPr>
          </a:p>
          <a:p>
            <a:r>
              <a:rPr lang="de-DE" dirty="0" smtClean="0">
                <a:latin typeface="Arial" panose="020B0604020202020204" pitchFamily="34" charset="0"/>
                <a:cs typeface="Arial" panose="020B0604020202020204" pitchFamily="34" charset="0"/>
              </a:rPr>
              <a:t>Die ‚autogerechte </a:t>
            </a:r>
            <a:r>
              <a:rPr lang="de-DE" dirty="0">
                <a:latin typeface="Arial" panose="020B0604020202020204" pitchFamily="34" charset="0"/>
                <a:cs typeface="Arial" panose="020B0604020202020204" pitchFamily="34" charset="0"/>
              </a:rPr>
              <a:t>Stadt</a:t>
            </a:r>
            <a:r>
              <a:rPr lang="de-DE" dirty="0" smtClean="0">
                <a:latin typeface="Arial" panose="020B0604020202020204" pitchFamily="34" charset="0"/>
                <a:cs typeface="Arial" panose="020B0604020202020204" pitchFamily="34" charset="0"/>
              </a:rPr>
              <a:t>‘ wird bis </a:t>
            </a:r>
            <a:r>
              <a:rPr lang="de-DE" dirty="0">
                <a:latin typeface="Arial" panose="020B0604020202020204" pitchFamily="34" charset="0"/>
                <a:cs typeface="Arial" panose="020B0604020202020204" pitchFamily="34" charset="0"/>
              </a:rPr>
              <a:t>heute steuerlich gefördert (</a:t>
            </a:r>
            <a:r>
              <a:rPr lang="de-DE" dirty="0" smtClean="0">
                <a:latin typeface="Arial" panose="020B0604020202020204" pitchFamily="34" charset="0"/>
                <a:cs typeface="Arial" panose="020B0604020202020204" pitchFamily="34" charset="0"/>
              </a:rPr>
              <a:t>Pendlerpauschale</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Eigenheimförderung, etc.).</a:t>
            </a:r>
            <a:endParaRPr lang="de-AT" dirty="0">
              <a:latin typeface="Arial" panose="020B0604020202020204" pitchFamily="34" charset="0"/>
              <a:cs typeface="Arial" panose="020B0604020202020204" pitchFamily="34" charset="0"/>
              <a:sym typeface="Wingdings" panose="05000000000000000000" pitchFamily="2" charset="2"/>
            </a:endParaRPr>
          </a:p>
        </p:txBody>
      </p:sp>
      <p:sp>
        <p:nvSpPr>
          <p:cNvPr id="6" name="Rechteck 5"/>
          <p:cNvSpPr/>
          <p:nvPr/>
        </p:nvSpPr>
        <p:spPr>
          <a:xfrm>
            <a:off x="201644" y="145000"/>
            <a:ext cx="3980577" cy="461665"/>
          </a:xfrm>
          <a:prstGeom prst="rect">
            <a:avLst/>
          </a:prstGeom>
        </p:spPr>
        <p:txBody>
          <a:bodyPr wrap="none">
            <a:spAutoFit/>
          </a:bodyPr>
          <a:lstStyle/>
          <a:p>
            <a:r>
              <a:rPr lang="de-AT" sz="2400" b="1" dirty="0" smtClean="0">
                <a:solidFill>
                  <a:schemeClr val="accent5">
                    <a:lumMod val="75000"/>
                  </a:schemeClr>
                </a:solidFill>
                <a:latin typeface="Arial" panose="020B0604020202020204" pitchFamily="34" charset="0"/>
                <a:cs typeface="Arial" panose="020B0604020202020204" pitchFamily="34" charset="0"/>
              </a:rPr>
              <a:t>Die „Autogerechte Stadt“ </a:t>
            </a:r>
            <a:endParaRPr lang="de-AT" sz="24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866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D1BE475C-85E6-1540-811E-71F1B2DB4455}"/>
              </a:ext>
            </a:extLst>
          </p:cNvPr>
          <p:cNvSpPr>
            <a:spLocks noGrp="1"/>
          </p:cNvSpPr>
          <p:nvPr>
            <p:ph type="title"/>
          </p:nvPr>
        </p:nvSpPr>
        <p:spPr>
          <a:xfrm>
            <a:off x="190537" y="126809"/>
            <a:ext cx="10515600" cy="450178"/>
          </a:xfrm>
        </p:spPr>
        <p:txBody>
          <a:bodyPr>
            <a:normAutofit/>
          </a:bodyPr>
          <a:lstStyle/>
          <a:p>
            <a:r>
              <a:rPr lang="de-AT" sz="2400" b="1" dirty="0" smtClean="0">
                <a:solidFill>
                  <a:schemeClr val="accent5">
                    <a:lumMod val="75000"/>
                  </a:schemeClr>
                </a:solidFill>
                <a:latin typeface="Arial" panose="020B0604020202020204" pitchFamily="34" charset="0"/>
                <a:cs typeface="Arial" panose="020B0604020202020204" pitchFamily="34" charset="0"/>
              </a:rPr>
              <a:t>Automobilität – Der ständige Begleiter der Moderne</a:t>
            </a:r>
            <a:endParaRPr lang="de-AT" sz="2400" b="1" dirty="0">
              <a:solidFill>
                <a:schemeClr val="accent5">
                  <a:lumMod val="75000"/>
                </a:schemeClr>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a:stretch>
            <a:fillRect/>
          </a:stretch>
        </p:blipFill>
        <p:spPr>
          <a:xfrm>
            <a:off x="103910" y="4953908"/>
            <a:ext cx="3036626" cy="1706198"/>
          </a:xfrm>
          <a:prstGeom prst="rect">
            <a:avLst/>
          </a:prstGeom>
        </p:spPr>
      </p:pic>
      <p:pic>
        <p:nvPicPr>
          <p:cNvPr id="3" name="Grafik 2"/>
          <p:cNvPicPr>
            <a:picLocks noChangeAspect="1"/>
          </p:cNvPicPr>
          <p:nvPr/>
        </p:nvPicPr>
        <p:blipFill>
          <a:blip r:embed="rId4"/>
          <a:stretch>
            <a:fillRect/>
          </a:stretch>
        </p:blipFill>
        <p:spPr>
          <a:xfrm>
            <a:off x="103910" y="2851172"/>
            <a:ext cx="3036626" cy="1706198"/>
          </a:xfrm>
          <a:prstGeom prst="rect">
            <a:avLst/>
          </a:prstGeom>
        </p:spPr>
      </p:pic>
      <p:pic>
        <p:nvPicPr>
          <p:cNvPr id="7" name="Grafik 6"/>
          <p:cNvPicPr>
            <a:picLocks noChangeAspect="1"/>
          </p:cNvPicPr>
          <p:nvPr/>
        </p:nvPicPr>
        <p:blipFill>
          <a:blip r:embed="rId5"/>
          <a:stretch>
            <a:fillRect/>
          </a:stretch>
        </p:blipFill>
        <p:spPr>
          <a:xfrm>
            <a:off x="103910" y="748436"/>
            <a:ext cx="3036626" cy="1706198"/>
          </a:xfrm>
          <a:prstGeom prst="rect">
            <a:avLst/>
          </a:prstGeom>
        </p:spPr>
      </p:pic>
      <p:sp>
        <p:nvSpPr>
          <p:cNvPr id="8" name="Rechteck 7"/>
          <p:cNvSpPr/>
          <p:nvPr/>
        </p:nvSpPr>
        <p:spPr>
          <a:xfrm>
            <a:off x="3390581" y="603422"/>
            <a:ext cx="8693626" cy="6201698"/>
          </a:xfrm>
          <a:prstGeom prst="rect">
            <a:avLst/>
          </a:prstGeom>
        </p:spPr>
        <p:txBody>
          <a:bodyPr wrap="square">
            <a:spAutoFit/>
          </a:bodyPr>
          <a:lstStyle/>
          <a:p>
            <a:pPr>
              <a:spcAft>
                <a:spcPts val="800"/>
              </a:spcAft>
            </a:pPr>
            <a:r>
              <a:rPr lang="de-DE" sz="2200" dirty="0">
                <a:latin typeface="Arial" panose="020B0604020202020204" pitchFamily="34" charset="0"/>
                <a:cs typeface="Arial" panose="020B0604020202020204" pitchFamily="34" charset="0"/>
              </a:rPr>
              <a:t>Automobilität besteht nach </a:t>
            </a:r>
            <a:r>
              <a:rPr lang="de-DE" sz="2200" dirty="0" err="1">
                <a:latin typeface="Arial" panose="020B0604020202020204" pitchFamily="34" charset="0"/>
                <a:cs typeface="Arial" panose="020B0604020202020204" pitchFamily="34" charset="0"/>
              </a:rPr>
              <a:t>Urry</a:t>
            </a:r>
            <a:r>
              <a:rPr lang="de-DE" sz="2200" dirty="0">
                <a:latin typeface="Arial" panose="020B0604020202020204" pitchFamily="34" charset="0"/>
                <a:cs typeface="Arial" panose="020B0604020202020204" pitchFamily="34" charset="0"/>
              </a:rPr>
              <a:t> (2004: 26-27) aus dem Zusammen-spiel von sechs Komponenten, welche den „spezifischen Charakter der Dominanz“ ausmachen:</a:t>
            </a:r>
          </a:p>
          <a:p>
            <a:pPr marL="361950" indent="-361950">
              <a:spcAft>
                <a:spcPts val="800"/>
              </a:spcAft>
            </a:pPr>
            <a:r>
              <a:rPr lang="de-DE" sz="2200" dirty="0">
                <a:latin typeface="Arial" panose="020B0604020202020204" pitchFamily="34" charset="0"/>
                <a:cs typeface="Arial" panose="020B0604020202020204" pitchFamily="34" charset="0"/>
              </a:rPr>
              <a:t>1.	Das Auto wird von den „ikonischen“ Unternehmen des </a:t>
            </a:r>
            <a:r>
              <a:rPr lang="de-DE" sz="2200" b="1" dirty="0">
                <a:latin typeface="Arial" panose="020B0604020202020204" pitchFamily="34" charset="0"/>
                <a:cs typeface="Arial" panose="020B0604020202020204" pitchFamily="34" charset="0"/>
              </a:rPr>
              <a:t>wichtig-</a:t>
            </a:r>
            <a:r>
              <a:rPr lang="de-DE" sz="2200" b="1" dirty="0" err="1">
                <a:latin typeface="Arial" panose="020B0604020202020204" pitchFamily="34" charset="0"/>
                <a:cs typeface="Arial" panose="020B0604020202020204" pitchFamily="34" charset="0"/>
              </a:rPr>
              <a:t>sten</a:t>
            </a:r>
            <a:r>
              <a:rPr lang="de-DE" sz="2200" b="1" dirty="0">
                <a:latin typeface="Arial" panose="020B0604020202020204" pitchFamily="34" charset="0"/>
                <a:cs typeface="Arial" panose="020B0604020202020204" pitchFamily="34" charset="0"/>
              </a:rPr>
              <a:t> Sektors der Industrialisierung</a:t>
            </a:r>
            <a:r>
              <a:rPr lang="de-DE" sz="2200" dirty="0">
                <a:latin typeface="Arial" panose="020B0604020202020204" pitchFamily="34" charset="0"/>
                <a:cs typeface="Arial" panose="020B0604020202020204" pitchFamily="34" charset="0"/>
              </a:rPr>
              <a:t> hergestellt,</a:t>
            </a:r>
          </a:p>
          <a:p>
            <a:pPr marL="361950" indent="-361950">
              <a:spcAft>
                <a:spcPts val="800"/>
              </a:spcAft>
              <a:buAutoNum type="arabicPeriod" startAt="2"/>
            </a:pPr>
            <a:r>
              <a:rPr lang="de-DE" sz="2200" dirty="0">
                <a:latin typeface="Arial" panose="020B0604020202020204" pitchFamily="34" charset="0"/>
                <a:cs typeface="Arial" panose="020B0604020202020204" pitchFamily="34" charset="0"/>
              </a:rPr>
              <a:t>ist nach dem Wohnen das </a:t>
            </a:r>
            <a:r>
              <a:rPr lang="de-DE" sz="2200" b="1" dirty="0">
                <a:latin typeface="Arial" panose="020B0604020202020204" pitchFamily="34" charset="0"/>
                <a:cs typeface="Arial" panose="020B0604020202020204" pitchFamily="34" charset="0"/>
              </a:rPr>
              <a:t>wichtigste Konsumgut</a:t>
            </a:r>
            <a:r>
              <a:rPr lang="de-DE" sz="2200" dirty="0">
                <a:latin typeface="Arial" panose="020B0604020202020204" pitchFamily="34" charset="0"/>
                <a:cs typeface="Arial" panose="020B0604020202020204" pitchFamily="34" charset="0"/>
              </a:rPr>
              <a:t>,</a:t>
            </a:r>
          </a:p>
          <a:p>
            <a:pPr marL="361950" indent="-361950">
              <a:spcAft>
                <a:spcPts val="800"/>
              </a:spcAft>
              <a:buAutoNum type="arabicPeriod" startAt="2"/>
            </a:pPr>
            <a:r>
              <a:rPr lang="de-DE" sz="2200" dirty="0">
                <a:latin typeface="Arial" panose="020B0604020202020204" pitchFamily="34" charset="0"/>
                <a:cs typeface="Arial" panose="020B0604020202020204" pitchFamily="34" charset="0"/>
              </a:rPr>
              <a:t>vermittelt den Nutzenden und Besitzenden einen </a:t>
            </a:r>
            <a:r>
              <a:rPr lang="de-DE" sz="2200" b="1" dirty="0">
                <a:latin typeface="Arial" panose="020B0604020202020204" pitchFamily="34" charset="0"/>
                <a:cs typeface="Arial" panose="020B0604020202020204" pitchFamily="34" charset="0"/>
              </a:rPr>
              <a:t>Status</a:t>
            </a:r>
            <a:r>
              <a:rPr lang="de-DE" sz="2200" dirty="0">
                <a:latin typeface="Arial" panose="020B0604020202020204" pitchFamily="34" charset="0"/>
                <a:cs typeface="Arial" panose="020B0604020202020204" pitchFamily="34" charset="0"/>
              </a:rPr>
              <a:t>.</a:t>
            </a:r>
          </a:p>
          <a:p>
            <a:pPr marL="361950" indent="-361950">
              <a:spcAft>
                <a:spcPts val="800"/>
              </a:spcAft>
              <a:buAutoNum type="arabicPeriod" startAt="2"/>
            </a:pPr>
            <a:r>
              <a:rPr lang="de-DE" sz="2200" dirty="0">
                <a:latin typeface="Arial" panose="020B0604020202020204" pitchFamily="34" charset="0"/>
                <a:cs typeface="Arial" panose="020B0604020202020204" pitchFamily="34" charset="0"/>
              </a:rPr>
              <a:t>Durch die technischen und sozialen Verbindungen mit den Industrien entsteht ein </a:t>
            </a:r>
            <a:r>
              <a:rPr lang="de-DE" sz="2200" b="1" dirty="0">
                <a:latin typeface="Arial" panose="020B0604020202020204" pitchFamily="34" charset="0"/>
                <a:cs typeface="Arial" panose="020B0604020202020204" pitchFamily="34" charset="0"/>
              </a:rPr>
              <a:t>mächtiger Komplex </a:t>
            </a:r>
            <a:r>
              <a:rPr lang="de-DE" sz="2200" dirty="0">
                <a:latin typeface="Arial" panose="020B0604020202020204" pitchFamily="34" charset="0"/>
                <a:cs typeface="Arial" panose="020B0604020202020204" pitchFamily="34" charset="0"/>
              </a:rPr>
              <a:t>von Infrastrukturen, welcher über den Städtebau und die </a:t>
            </a:r>
            <a:r>
              <a:rPr lang="de-DE" sz="2200" b="1" dirty="0">
                <a:latin typeface="Arial" panose="020B0604020202020204" pitchFamily="34" charset="0"/>
                <a:cs typeface="Arial" panose="020B0604020202020204" pitchFamily="34" charset="0"/>
              </a:rPr>
              <a:t>Stadtplanung</a:t>
            </a:r>
            <a:r>
              <a:rPr lang="de-DE" sz="2200" dirty="0">
                <a:latin typeface="Arial" panose="020B0604020202020204" pitchFamily="34" charset="0"/>
                <a:cs typeface="Arial" panose="020B0604020202020204" pitchFamily="34" charset="0"/>
              </a:rPr>
              <a:t> hergestellt wird.</a:t>
            </a:r>
          </a:p>
          <a:p>
            <a:pPr marL="361950" indent="-361950">
              <a:spcAft>
                <a:spcPts val="800"/>
              </a:spcAft>
              <a:buAutoNum type="arabicPeriod" startAt="2"/>
            </a:pPr>
            <a:r>
              <a:rPr lang="de-DE" sz="2200" dirty="0">
                <a:latin typeface="Arial" panose="020B0604020202020204" pitchFamily="34" charset="0"/>
                <a:cs typeface="Arial" panose="020B0604020202020204" pitchFamily="34" charset="0"/>
              </a:rPr>
              <a:t>Das Auto verkörpert die globale Form einer </a:t>
            </a:r>
            <a:r>
              <a:rPr lang="de-DE" sz="2200" b="1" dirty="0">
                <a:latin typeface="Arial" panose="020B0604020202020204" pitchFamily="34" charset="0"/>
                <a:cs typeface="Arial" panose="020B0604020202020204" pitchFamily="34" charset="0"/>
              </a:rPr>
              <a:t>„quasiprivaten“ Mobilität</a:t>
            </a:r>
            <a:r>
              <a:rPr lang="de-DE" sz="2200" dirty="0">
                <a:latin typeface="Arial" panose="020B0604020202020204" pitchFamily="34" charset="0"/>
                <a:cs typeface="Arial" panose="020B0604020202020204" pitchFamily="34" charset="0"/>
              </a:rPr>
              <a:t>, welche das Leben gestaltet und andere Formen der Mobilität dominiert und zurückdrängt (Kultur des guten Lebens und der angemessenen bürgerlichen Mobilität).</a:t>
            </a:r>
          </a:p>
          <a:p>
            <a:pPr marL="361950" indent="-361950">
              <a:spcAft>
                <a:spcPts val="900"/>
              </a:spcAft>
              <a:buAutoNum type="arabicPeriod" startAt="2"/>
            </a:pPr>
            <a:r>
              <a:rPr lang="de-DE" sz="2200" dirty="0">
                <a:latin typeface="Arial" panose="020B0604020202020204" pitchFamily="34" charset="0"/>
                <a:cs typeface="Arial" panose="020B0604020202020204" pitchFamily="34" charset="0"/>
              </a:rPr>
              <a:t>Das Auto ist der </a:t>
            </a:r>
            <a:r>
              <a:rPr lang="de-DE" sz="2200" b="1" dirty="0">
                <a:latin typeface="Arial" panose="020B0604020202020204" pitchFamily="34" charset="0"/>
                <a:cs typeface="Arial" panose="020B0604020202020204" pitchFamily="34" charset="0"/>
              </a:rPr>
              <a:t>größte Verbraucher natürlicher Ressourcen</a:t>
            </a:r>
            <a:r>
              <a:rPr lang="de-DE"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3347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3254" y="70131"/>
            <a:ext cx="10029525" cy="769441"/>
          </a:xfrm>
          <a:prstGeom prst="rect">
            <a:avLst/>
          </a:prstGeom>
        </p:spPr>
        <p:txBody>
          <a:bodyPr wrap="square">
            <a:spAutoFit/>
          </a:bodyPr>
          <a:lstStyle/>
          <a:p>
            <a:pPr>
              <a:spcAft>
                <a:spcPts val="2400"/>
              </a:spcAft>
            </a:pPr>
            <a:r>
              <a:rPr lang="de-DE" sz="2200" dirty="0">
                <a:solidFill>
                  <a:schemeClr val="accent5">
                    <a:lumMod val="75000"/>
                  </a:schemeClr>
                </a:solidFill>
                <a:latin typeface="Arial" panose="020B0604020202020204" pitchFamily="34" charset="0"/>
                <a:cs typeface="Arial" panose="020B0604020202020204" pitchFamily="34" charset="0"/>
              </a:rPr>
              <a:t>(Verkehrs-)Raum als Ort der Produktion und Reproduktion ungleicher </a:t>
            </a:r>
            <a:r>
              <a:rPr lang="de-DE" sz="2200" dirty="0" smtClean="0">
                <a:solidFill>
                  <a:schemeClr val="accent5">
                    <a:lumMod val="75000"/>
                  </a:schemeClr>
                </a:solidFill>
                <a:latin typeface="Arial" panose="020B0604020202020204" pitchFamily="34" charset="0"/>
                <a:cs typeface="Arial" panose="020B0604020202020204" pitchFamily="34" charset="0"/>
              </a:rPr>
              <a:t>Macht-verhältnisse </a:t>
            </a:r>
            <a:r>
              <a:rPr lang="de-DE" sz="2200" dirty="0">
                <a:solidFill>
                  <a:schemeClr val="accent5">
                    <a:lumMod val="75000"/>
                  </a:schemeClr>
                </a:solidFill>
                <a:latin typeface="Arial" panose="020B0604020202020204" pitchFamily="34" charset="0"/>
                <a:cs typeface="Arial" panose="020B0604020202020204" pitchFamily="34" charset="0"/>
              </a:rPr>
              <a:t>zwischen den Modi</a:t>
            </a:r>
          </a:p>
        </p:txBody>
      </p:sp>
      <p:graphicFrame>
        <p:nvGraphicFramePr>
          <p:cNvPr id="3" name="Tabelle 2"/>
          <p:cNvGraphicFramePr>
            <a:graphicFrameLocks noGrp="1"/>
          </p:cNvGraphicFramePr>
          <p:nvPr>
            <p:extLst>
              <p:ext uri="{D42A27DB-BD31-4B8C-83A1-F6EECF244321}">
                <p14:modId xmlns:p14="http://schemas.microsoft.com/office/powerpoint/2010/main" val="2053069246"/>
              </p:ext>
            </p:extLst>
          </p:nvPr>
        </p:nvGraphicFramePr>
        <p:xfrm>
          <a:off x="750772" y="1102821"/>
          <a:ext cx="11001674" cy="5449939"/>
        </p:xfrm>
        <a:graphic>
          <a:graphicData uri="http://schemas.openxmlformats.org/drawingml/2006/table">
            <a:tbl>
              <a:tblPr firstRow="1" firstCol="1" bandRow="1"/>
              <a:tblGrid>
                <a:gridCol w="3143336">
                  <a:extLst>
                    <a:ext uri="{9D8B030D-6E8A-4147-A177-3AD203B41FA5}">
                      <a16:colId xmlns:a16="http://schemas.microsoft.com/office/drawing/2014/main" val="3775480534"/>
                    </a:ext>
                  </a:extLst>
                </a:gridCol>
                <a:gridCol w="2118334">
                  <a:extLst>
                    <a:ext uri="{9D8B030D-6E8A-4147-A177-3AD203B41FA5}">
                      <a16:colId xmlns:a16="http://schemas.microsoft.com/office/drawing/2014/main" val="1873860833"/>
                    </a:ext>
                  </a:extLst>
                </a:gridCol>
                <a:gridCol w="5740004">
                  <a:extLst>
                    <a:ext uri="{9D8B030D-6E8A-4147-A177-3AD203B41FA5}">
                      <a16:colId xmlns:a16="http://schemas.microsoft.com/office/drawing/2014/main" val="3609534872"/>
                    </a:ext>
                  </a:extLst>
                </a:gridCol>
              </a:tblGrid>
              <a:tr h="780304">
                <a:tc>
                  <a:txBody>
                    <a:bodyPr/>
                    <a:lstStyle/>
                    <a:p>
                      <a:pPr algn="ctr">
                        <a:lnSpc>
                          <a:spcPct val="107000"/>
                        </a:lnSpc>
                        <a:spcBef>
                          <a:spcPts val="100"/>
                        </a:spcBef>
                        <a:spcAft>
                          <a:spcPts val="100"/>
                        </a:spcAft>
                      </a:pP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MAKRO-MESO-MIKRO-STRUKTUR</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INNERE  </a:t>
                      </a:r>
                      <a:r>
                        <a:rPr lang="de-AT" sz="1400" b="1" dirty="0">
                          <a:effectLst/>
                          <a:latin typeface="Arial" panose="020B0604020202020204" pitchFamily="34" charset="0"/>
                          <a:ea typeface="Calibri" panose="020F0502020204030204" pitchFamily="34" charset="0"/>
                          <a:cs typeface="Times New Roman" panose="02020603050405020304" pitchFamily="18" charset="0"/>
                        </a:rPr>
                        <a:t>STRUKTUR</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ZENTRALE</a:t>
                      </a:r>
                      <a:r>
                        <a:rPr lang="de-AT" sz="1400" b="1" baseline="0" dirty="0" smtClean="0">
                          <a:effectLst/>
                          <a:latin typeface="Arial" panose="020B0604020202020204" pitchFamily="34" charset="0"/>
                          <a:ea typeface="Calibri" panose="020F0502020204030204" pitchFamily="34" charset="0"/>
                          <a:cs typeface="Times New Roman" panose="02020603050405020304" pitchFamily="18" charset="0"/>
                        </a:rPr>
                        <a:t>  ASPEKTE</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648245"/>
                  </a:ext>
                </a:extLst>
              </a:tr>
              <a:tr h="662174">
                <a:tc rowSpan="3">
                  <a:txBody>
                    <a:bodyPr/>
                    <a:lstStyle/>
                    <a:p>
                      <a:pPr>
                        <a:lnSpc>
                          <a:spcPct val="107000"/>
                        </a:lnSpc>
                        <a:spcBef>
                          <a:spcPts val="100"/>
                        </a:spcBef>
                        <a:spcAft>
                          <a:spcPts val="100"/>
                        </a:spcAft>
                      </a:pPr>
                      <a:r>
                        <a:rPr lang="de-AT" sz="1400" b="1" dirty="0">
                          <a:effectLst/>
                          <a:latin typeface="Arial" panose="020B0604020202020204" pitchFamily="34" charset="0"/>
                          <a:ea typeface="Calibri" panose="020F0502020204030204" pitchFamily="34" charset="0"/>
                          <a:cs typeface="Times New Roman" panose="02020603050405020304" pitchFamily="18" charset="0"/>
                        </a:rPr>
                        <a:t>MAKRO </a:t>
                      </a:r>
                      <a:endParaRPr lang="de-AT" sz="1400" b="1"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100"/>
                        </a:spcBef>
                        <a:spcAft>
                          <a:spcPts val="100"/>
                        </a:spcAft>
                      </a:pP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a:t>
                      </a:r>
                      <a:r>
                        <a:rPr lang="de-AT" sz="1400" b="1" dirty="0">
                          <a:effectLst/>
                          <a:latin typeface="Arial" panose="020B0604020202020204" pitchFamily="34" charset="0"/>
                          <a:ea typeface="Calibri" panose="020F0502020204030204" pitchFamily="34" charset="0"/>
                          <a:cs typeface="Times New Roman" panose="02020603050405020304" pitchFamily="18" charset="0"/>
                        </a:rPr>
                        <a:t>global, </a:t>
                      </a: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Wirtschafts-verbund</a:t>
                      </a:r>
                      <a:r>
                        <a:rPr lang="de-AT" sz="1400" b="1" dirty="0">
                          <a:effectLst/>
                          <a:latin typeface="Arial" panose="020B0604020202020204" pitchFamily="34" charset="0"/>
                          <a:ea typeface="Calibri" panose="020F0502020204030204" pitchFamily="34" charset="0"/>
                          <a:cs typeface="Times New Roman" panose="02020603050405020304" pitchFamily="18" charset="0"/>
                        </a:rPr>
                        <a:t>, national)</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STRUKTUR</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Weltgesellschaft: Ökonomie</a:t>
                      </a:r>
                      <a:r>
                        <a:rPr lang="de-AT" sz="1400" dirty="0">
                          <a:effectLst/>
                          <a:latin typeface="Arial" panose="020B0604020202020204" pitchFamily="34" charset="0"/>
                          <a:ea typeface="Calibri" panose="020F0502020204030204" pitchFamily="34" charset="0"/>
                          <a:cs typeface="Times New Roman" panose="02020603050405020304" pitchFamily="18" charset="0"/>
                        </a:rPr>
                        <a:t>, Politik,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Verwaltung,</a:t>
                      </a:r>
                      <a:r>
                        <a:rPr lang="de-AT" sz="1400" baseline="0" dirty="0" smtClean="0">
                          <a:effectLst/>
                          <a:latin typeface="Arial" panose="020B0604020202020204" pitchFamily="34" charset="0"/>
                          <a:ea typeface="Calibri" panose="020F0502020204030204" pitchFamily="34" charset="0"/>
                          <a:cs typeface="Times New Roman" panose="02020603050405020304" pitchFamily="18" charset="0"/>
                        </a:rPr>
                        <a:t> Demografie</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541597"/>
                  </a:ext>
                </a:extLst>
              </a:tr>
              <a:tr h="390151">
                <a:tc vMerge="1">
                  <a:txBody>
                    <a:bodyPr/>
                    <a:lstStyle/>
                    <a:p>
                      <a:endParaRPr lang="de-AT"/>
                    </a:p>
                  </a:txBody>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HABITUS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Dominante Wertvorstellungen </a:t>
                      </a:r>
                      <a:r>
                        <a:rPr lang="de-AT" sz="1400" dirty="0">
                          <a:effectLst/>
                          <a:latin typeface="Arial" panose="020B0604020202020204" pitchFamily="34" charset="0"/>
                          <a:ea typeface="Calibri" panose="020F0502020204030204" pitchFamily="34" charset="0"/>
                          <a:cs typeface="Times New Roman" panose="02020603050405020304" pitchFamily="18" charset="0"/>
                        </a:rPr>
                        <a:t>(Wettbewerb, Wachstum, Demokratie, sozialer Zusammenhalt, etc.)</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837399"/>
                  </a:ext>
                </a:extLst>
              </a:tr>
              <a:tr h="780304">
                <a:tc vMerge="1">
                  <a:txBody>
                    <a:bodyPr/>
                    <a:lstStyle/>
                    <a:p>
                      <a:endParaRPr lang="de-AT"/>
                    </a:p>
                  </a:txBody>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PRAXIS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Wirtschaftliche und Politische Regulation: Marktgeschehen</a:t>
                      </a:r>
                      <a:r>
                        <a:rPr lang="de-AT" sz="1400" dirty="0">
                          <a:effectLst/>
                          <a:latin typeface="Arial" panose="020B0604020202020204" pitchFamily="34" charset="0"/>
                          <a:ea typeface="Calibri" panose="020F0502020204030204" pitchFamily="34" charset="0"/>
                          <a:cs typeface="Times New Roman" panose="02020603050405020304" pitchFamily="18" charset="0"/>
                        </a:rPr>
                        <a:t>, Gesetze, Verordnungen, Präferenzen öffentlicher Haushalte</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704526"/>
                  </a:ext>
                </a:extLst>
              </a:tr>
              <a:tr h="585227">
                <a:tc rowSpan="3">
                  <a:txBody>
                    <a:bodyPr/>
                    <a:lstStyle/>
                    <a:p>
                      <a:pPr>
                        <a:lnSpc>
                          <a:spcPct val="107000"/>
                        </a:lnSpc>
                        <a:spcBef>
                          <a:spcPts val="100"/>
                        </a:spcBef>
                        <a:spcAft>
                          <a:spcPts val="100"/>
                        </a:spcAft>
                      </a:pPr>
                      <a:r>
                        <a:rPr lang="de-AT" sz="1400" b="1" dirty="0">
                          <a:effectLst/>
                          <a:latin typeface="Arial" panose="020B0604020202020204" pitchFamily="34" charset="0"/>
                          <a:ea typeface="Calibri" panose="020F0502020204030204" pitchFamily="34" charset="0"/>
                          <a:cs typeface="Times New Roman" panose="02020603050405020304" pitchFamily="18" charset="0"/>
                        </a:rPr>
                        <a:t>MESO </a:t>
                      </a:r>
                      <a:endParaRPr lang="de-AT" sz="1400" b="1"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100"/>
                        </a:spcBef>
                        <a:spcAft>
                          <a:spcPts val="100"/>
                        </a:spcAft>
                      </a:pP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a:t>
                      </a:r>
                      <a:r>
                        <a:rPr lang="de-AT" sz="1400" b="1" dirty="0">
                          <a:effectLst/>
                          <a:latin typeface="Arial" panose="020B0604020202020204" pitchFamily="34" charset="0"/>
                          <a:ea typeface="Calibri" panose="020F0502020204030204" pitchFamily="34" charset="0"/>
                          <a:cs typeface="Times New Roman" panose="02020603050405020304" pitchFamily="18" charset="0"/>
                        </a:rPr>
                        <a:t>national, regional, lokal)</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STRUKTUR</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Produktion von Orten: Wirtschaftsstruktur</a:t>
                      </a:r>
                      <a:r>
                        <a:rPr lang="de-AT" sz="1400" dirty="0">
                          <a:effectLst/>
                          <a:latin typeface="Arial" panose="020B0604020202020204" pitchFamily="34" charset="0"/>
                          <a:ea typeface="Calibri" panose="020F0502020204030204" pitchFamily="34" charset="0"/>
                          <a:cs typeface="Times New Roman" panose="02020603050405020304" pitchFamily="18" charset="0"/>
                        </a:rPr>
                        <a:t>, Verkehrssystem, lokale/regionale Politik und Verwaltung, demografische Struktur</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3972435"/>
                  </a:ext>
                </a:extLst>
              </a:tr>
              <a:tr h="585227">
                <a:tc vMerge="1">
                  <a:txBody>
                    <a:bodyPr/>
                    <a:lstStyle/>
                    <a:p>
                      <a:endParaRPr lang="de-AT"/>
                    </a:p>
                  </a:txBody>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HABITUS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Habitus</a:t>
                      </a:r>
                      <a:r>
                        <a:rPr lang="de-AT" sz="1400" baseline="0" dirty="0" smtClean="0">
                          <a:effectLst/>
                          <a:latin typeface="Arial" panose="020B0604020202020204" pitchFamily="34" charset="0"/>
                          <a:ea typeface="Calibri" panose="020F0502020204030204" pitchFamily="34" charset="0"/>
                          <a:cs typeface="Times New Roman" panose="02020603050405020304" pitchFamily="18" charset="0"/>
                        </a:rPr>
                        <a:t> des Ortes: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Wertvorstellungen </a:t>
                      </a:r>
                      <a:r>
                        <a:rPr lang="de-AT" sz="1400" dirty="0">
                          <a:effectLst/>
                          <a:latin typeface="Arial" panose="020B0604020202020204" pitchFamily="34" charset="0"/>
                          <a:ea typeface="Calibri" panose="020F0502020204030204" pitchFamily="34" charset="0"/>
                          <a:cs typeface="Times New Roman" panose="02020603050405020304" pitchFamily="18" charset="0"/>
                        </a:rPr>
                        <a:t>(Wettbewerb, Wachstum, Demokratie, sozialer Zusammenhalt, etc.)</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481292"/>
                  </a:ext>
                </a:extLst>
              </a:tr>
              <a:tr h="536632">
                <a:tc vMerge="1">
                  <a:txBody>
                    <a:bodyPr/>
                    <a:lstStyle/>
                    <a:p>
                      <a:endParaRPr lang="de-AT"/>
                    </a:p>
                  </a:txBody>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PRAXIS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Marktgeschehen, Gesetze, Verordnungen, Präferenzen öffentlicher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Haushalte </a:t>
                      </a:r>
                      <a:r>
                        <a:rPr lang="de-AT" sz="1400" dirty="0" smtClean="0">
                          <a:effectLst/>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Verkehrsgeschehen</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539398"/>
                  </a:ext>
                </a:extLst>
              </a:tr>
              <a:tr h="390151">
                <a:tc rowSpan="3">
                  <a:txBody>
                    <a:bodyPr/>
                    <a:lstStyle/>
                    <a:p>
                      <a:pPr>
                        <a:lnSpc>
                          <a:spcPct val="107000"/>
                        </a:lnSpc>
                        <a:spcBef>
                          <a:spcPts val="100"/>
                        </a:spcBef>
                        <a:spcAft>
                          <a:spcPts val="100"/>
                        </a:spcAft>
                      </a:pPr>
                      <a:r>
                        <a:rPr lang="de-AT" sz="1400" b="1" dirty="0">
                          <a:effectLst/>
                          <a:latin typeface="Arial" panose="020B0604020202020204" pitchFamily="34" charset="0"/>
                          <a:ea typeface="Calibri" panose="020F0502020204030204" pitchFamily="34" charset="0"/>
                          <a:cs typeface="Times New Roman" panose="02020603050405020304" pitchFamily="18" charset="0"/>
                        </a:rPr>
                        <a:t>MIKRO </a:t>
                      </a:r>
                      <a:endParaRPr lang="de-AT" sz="1400" b="1"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100"/>
                        </a:spcBef>
                        <a:spcAft>
                          <a:spcPts val="100"/>
                        </a:spcAft>
                      </a:pPr>
                      <a:r>
                        <a:rPr lang="de-AT" sz="1400" b="1" dirty="0" smtClean="0">
                          <a:effectLst/>
                          <a:latin typeface="Arial" panose="020B0604020202020204" pitchFamily="34" charset="0"/>
                          <a:ea typeface="Calibri" panose="020F0502020204030204" pitchFamily="34" charset="0"/>
                          <a:cs typeface="Times New Roman" panose="02020603050405020304" pitchFamily="18" charset="0"/>
                        </a:rPr>
                        <a:t>(</a:t>
                      </a:r>
                      <a:r>
                        <a:rPr lang="de-AT" sz="1400" b="1" dirty="0">
                          <a:effectLst/>
                          <a:latin typeface="Arial" panose="020B0604020202020204" pitchFamily="34" charset="0"/>
                          <a:ea typeface="Calibri" panose="020F0502020204030204" pitchFamily="34" charset="0"/>
                          <a:cs typeface="Times New Roman" panose="02020603050405020304" pitchFamily="18" charset="0"/>
                        </a:rPr>
                        <a:t>individuell, soziale Gruppen)</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a:effectLst/>
                          <a:latin typeface="Arial" panose="020B0604020202020204" pitchFamily="34" charset="0"/>
                          <a:ea typeface="Calibri" panose="020F0502020204030204" pitchFamily="34" charset="0"/>
                          <a:cs typeface="Times New Roman" panose="02020603050405020304" pitchFamily="18" charset="0"/>
                        </a:rPr>
                        <a:t>STRUKTUR</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Sozialstruktur (ökonomisch, demografisch),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Zeitstruktur, Soziale</a:t>
                      </a:r>
                      <a:r>
                        <a:rPr lang="de-AT" sz="1400" baseline="0" dirty="0" smtClean="0">
                          <a:effectLst/>
                          <a:latin typeface="Arial" panose="020B0604020202020204" pitchFamily="34" charset="0"/>
                          <a:ea typeface="Calibri" panose="020F0502020204030204" pitchFamily="34" charset="0"/>
                          <a:cs typeface="Times New Roman" panose="02020603050405020304" pitchFamily="18" charset="0"/>
                        </a:rPr>
                        <a:t> Lage</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492670"/>
                  </a:ext>
                </a:extLst>
              </a:tr>
              <a:tr h="195076">
                <a:tc vMerge="1">
                  <a:txBody>
                    <a:bodyPr/>
                    <a:lstStyle/>
                    <a:p>
                      <a:endParaRPr lang="de-AT"/>
                    </a:p>
                  </a:txBody>
                  <a:tcPr/>
                </a:tc>
                <a:tc>
                  <a:txBody>
                    <a:bodyPr/>
                    <a:lstStyle/>
                    <a:p>
                      <a:pPr algn="ctr">
                        <a:lnSpc>
                          <a:spcPct val="107000"/>
                        </a:lnSpc>
                        <a:spcBef>
                          <a:spcPts val="100"/>
                        </a:spcBef>
                        <a:spcAft>
                          <a:spcPts val="100"/>
                        </a:spcAft>
                      </a:pPr>
                      <a:r>
                        <a:rPr lang="de-AT" sz="1400">
                          <a:effectLst/>
                          <a:latin typeface="Arial" panose="020B0604020202020204" pitchFamily="34" charset="0"/>
                          <a:ea typeface="Calibri" panose="020F0502020204030204" pitchFamily="34" charset="0"/>
                          <a:cs typeface="Times New Roman" panose="02020603050405020304" pitchFamily="18" charset="0"/>
                        </a:rPr>
                        <a:t>HABITUS</a:t>
                      </a:r>
                      <a:endParaRPr lang="de-AT" sz="160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Wertvorstellungen,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Ziele (soziales Milieu)</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081628"/>
                  </a:ext>
                </a:extLst>
              </a:tr>
              <a:tr h="390151">
                <a:tc vMerge="1">
                  <a:txBody>
                    <a:bodyPr/>
                    <a:lstStyle/>
                    <a:p>
                      <a:endParaRPr lang="de-AT"/>
                    </a:p>
                  </a:txBody>
                  <a:tcPr/>
                </a:tc>
                <a:tc>
                  <a:txBody>
                    <a:bodyPr/>
                    <a:lstStyle/>
                    <a:p>
                      <a:pPr algn="ctr">
                        <a:lnSpc>
                          <a:spcPct val="107000"/>
                        </a:lnSpc>
                        <a:spcBef>
                          <a:spcPts val="100"/>
                        </a:spcBef>
                        <a:spcAft>
                          <a:spcPts val="100"/>
                        </a:spcAft>
                      </a:pPr>
                      <a:r>
                        <a:rPr lang="de-AT" sz="1400" dirty="0">
                          <a:effectLst/>
                          <a:latin typeface="Arial" panose="020B0604020202020204" pitchFamily="34" charset="0"/>
                          <a:ea typeface="Calibri" panose="020F0502020204030204" pitchFamily="34" charset="0"/>
                          <a:cs typeface="Times New Roman" panose="02020603050405020304" pitchFamily="18" charset="0"/>
                        </a:rPr>
                        <a:t>PRAXIS</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00"/>
                        </a:spcBef>
                        <a:spcAft>
                          <a:spcPts val="100"/>
                        </a:spcAft>
                      </a:pP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Kommunikatives und interaktives Handeln,</a:t>
                      </a:r>
                      <a:r>
                        <a:rPr lang="de-AT" sz="140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Raumbezogenes </a:t>
                      </a:r>
                      <a:r>
                        <a:rPr lang="de-AT" sz="1400" dirty="0" smtClean="0">
                          <a:effectLst/>
                          <a:latin typeface="Arial" panose="020B0604020202020204" pitchFamily="34" charset="0"/>
                          <a:ea typeface="Calibri" panose="020F0502020204030204" pitchFamily="34" charset="0"/>
                          <a:cs typeface="Times New Roman" panose="02020603050405020304" pitchFamily="18" charset="0"/>
                        </a:rPr>
                        <a:t>Handeln </a:t>
                      </a:r>
                      <a:r>
                        <a:rPr lang="de-AT" sz="1400" dirty="0">
                          <a:effectLst/>
                          <a:latin typeface="Arial" panose="020B0604020202020204" pitchFamily="34" charset="0"/>
                          <a:ea typeface="Calibri" panose="020F0502020204030204" pitchFamily="34" charset="0"/>
                          <a:cs typeface="Times New Roman" panose="02020603050405020304" pitchFamily="18" charset="0"/>
                        </a:rPr>
                        <a:t>(Wege, Fahrten)</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104" marR="63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842923"/>
                  </a:ext>
                </a:extLst>
              </a:tr>
            </a:tbl>
          </a:graphicData>
        </a:graphic>
      </p:graphicFrame>
    </p:spTree>
    <p:extLst>
      <p:ext uri="{BB962C8B-B14F-4D97-AF65-F5344CB8AC3E}">
        <p14:creationId xmlns:p14="http://schemas.microsoft.com/office/powerpoint/2010/main" val="6511446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3967</Words>
  <Application>Microsoft Office PowerPoint</Application>
  <PresentationFormat>Breitbild</PresentationFormat>
  <Paragraphs>339</Paragraphs>
  <Slides>20</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MS Gothic</vt:lpstr>
      <vt:lpstr>Arial</vt:lpstr>
      <vt:lpstr>Calibri</vt:lpstr>
      <vt:lpstr>Calibri Light</vt:lpstr>
      <vt:lpstr>Times New Roman</vt:lpstr>
      <vt:lpstr>Wingdings</vt:lpstr>
      <vt:lpstr>Office</vt:lpstr>
      <vt:lpstr>PowerPoint-Präsentation</vt:lpstr>
      <vt:lpstr>PowerPoint-Präsentation</vt:lpstr>
      <vt:lpstr>Ungleichheitstheorie von Pierre Bourdieu</vt:lpstr>
      <vt:lpstr>Struktur-Habitus-Praxis-Reproduktionsformel</vt:lpstr>
      <vt:lpstr>Aneignung von Raum</vt:lpstr>
      <vt:lpstr>PowerPoint-Präsentation</vt:lpstr>
      <vt:lpstr>PowerPoint-Präsentation</vt:lpstr>
      <vt:lpstr>Automobilität – Der ständige Begleiter der Moderne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TU Wien - Campusversion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Dangschat</dc:creator>
  <cp:lastModifiedBy>Dangschat</cp:lastModifiedBy>
  <cp:revision>80</cp:revision>
  <dcterms:created xsi:type="dcterms:W3CDTF">2021-05-25T11:42:55Z</dcterms:created>
  <dcterms:modified xsi:type="dcterms:W3CDTF">2022-03-15T23:45:05Z</dcterms:modified>
</cp:coreProperties>
</file>