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1" r:id="rId2"/>
  </p:sldMasterIdLst>
  <p:notesMasterIdLst>
    <p:notesMasterId r:id="rId23"/>
  </p:notesMasterIdLst>
  <p:handoutMasterIdLst>
    <p:handoutMasterId r:id="rId24"/>
  </p:handoutMasterIdLst>
  <p:sldIdLst>
    <p:sldId id="3081" r:id="rId3"/>
    <p:sldId id="1082" r:id="rId4"/>
    <p:sldId id="888" r:id="rId5"/>
    <p:sldId id="1083" r:id="rId6"/>
    <p:sldId id="1101" r:id="rId7"/>
    <p:sldId id="3082" r:id="rId8"/>
    <p:sldId id="3084" r:id="rId9"/>
    <p:sldId id="3097" r:id="rId10"/>
    <p:sldId id="3094" r:id="rId11"/>
    <p:sldId id="3083" r:id="rId12"/>
    <p:sldId id="3085" r:id="rId13"/>
    <p:sldId id="3086" r:id="rId14"/>
    <p:sldId id="3087" r:id="rId15"/>
    <p:sldId id="3092" r:id="rId16"/>
    <p:sldId id="3095" r:id="rId17"/>
    <p:sldId id="3088" r:id="rId18"/>
    <p:sldId id="3091" r:id="rId19"/>
    <p:sldId id="3090" r:id="rId20"/>
    <p:sldId id="3089" r:id="rId21"/>
    <p:sldId id="3093" r:id="rId22"/>
  </p:sldIdLst>
  <p:sldSz cx="9144000" cy="5143500" type="screen16x9"/>
  <p:notesSz cx="7099300" cy="10234613"/>
  <p:defaultTextStyle>
    <a:defPPr>
      <a:defRPr lang="de-A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2" orient="horz" pos="577" userDrawn="1">
          <p15:clr>
            <a:srgbClr val="A4A3A4"/>
          </p15:clr>
        </p15:guide>
        <p15:guide id="3" pos="431">
          <p15:clr>
            <a:srgbClr val="A4A3A4"/>
          </p15:clr>
        </p15:guide>
        <p15:guide id="4" orient="horz" pos="4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27F"/>
    <a:srgbClr val="096699"/>
    <a:srgbClr val="14537D"/>
    <a:srgbClr val="FC9204"/>
    <a:srgbClr val="489EA6"/>
    <a:srgbClr val="006BAC"/>
    <a:srgbClr val="D99694"/>
    <a:srgbClr val="E11F1F"/>
    <a:srgbClr val="C3D69B"/>
    <a:srgbClr val="DED4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86382" autoAdjust="0"/>
  </p:normalViewPr>
  <p:slideViewPr>
    <p:cSldViewPr showGuides="1">
      <p:cViewPr varScale="1">
        <p:scale>
          <a:sx n="130" d="100"/>
          <a:sy n="130" d="100"/>
        </p:scale>
        <p:origin x="1074" y="114"/>
      </p:cViewPr>
      <p:guideLst>
        <p:guide orient="horz" pos="577"/>
        <p:guide pos="431"/>
        <p:guide orient="horz" pos="4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6" d="100"/>
          <a:sy n="76" d="100"/>
        </p:scale>
        <p:origin x="-3360" y="-102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1" y="1"/>
            <a:ext cx="3077320" cy="51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7" tIns="45690" rIns="91377" bIns="45690" numCol="1" anchor="t" anchorCtr="0" compatLnSpc="1">
            <a:prstTxWarp prst="textNoShape">
              <a:avLst/>
            </a:prstTxWarp>
          </a:bodyPr>
          <a:lstStyle>
            <a:lvl1pPr defTabSz="914606">
              <a:defRPr sz="11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 bwMode="auto">
          <a:xfrm>
            <a:off x="4021980" y="1"/>
            <a:ext cx="3075631" cy="51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7" tIns="45690" rIns="91377" bIns="45690" numCol="1" anchor="t" anchorCtr="0" compatLnSpc="1">
            <a:prstTxWarp prst="textNoShape">
              <a:avLst/>
            </a:prstTxWarp>
          </a:bodyPr>
          <a:lstStyle>
            <a:lvl1pPr algn="r" defTabSz="914040">
              <a:defRPr sz="1100"/>
            </a:lvl1pPr>
          </a:lstStyle>
          <a:p>
            <a:fld id="{02C9C980-EC11-2145-A957-8ADDCDDEC372}" type="datetimeFigureOut">
              <a:rPr lang="de-DE"/>
              <a:pPr/>
              <a:t>23.11.2023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 bwMode="auto">
          <a:xfrm>
            <a:off x="1" y="9721814"/>
            <a:ext cx="3077320" cy="51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7" tIns="45690" rIns="91377" bIns="45690" numCol="1" anchor="b" anchorCtr="0" compatLnSpc="1">
            <a:prstTxWarp prst="textNoShape">
              <a:avLst/>
            </a:prstTxWarp>
          </a:bodyPr>
          <a:lstStyle>
            <a:lvl1pPr defTabSz="914606">
              <a:defRPr sz="11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 bwMode="auto">
          <a:xfrm>
            <a:off x="4021980" y="9721814"/>
            <a:ext cx="3075631" cy="51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77" tIns="45690" rIns="91377" bIns="45690" numCol="1" anchor="b" anchorCtr="0" compatLnSpc="1">
            <a:prstTxWarp prst="textNoShape">
              <a:avLst/>
            </a:prstTxWarp>
          </a:bodyPr>
          <a:lstStyle>
            <a:lvl1pPr algn="r" defTabSz="914040">
              <a:defRPr sz="1100"/>
            </a:lvl1pPr>
          </a:lstStyle>
          <a:p>
            <a:fld id="{3A0D3224-6D55-AF4F-AB52-9A9AB7DF710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655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7320" cy="51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81" tIns="49490" rIns="98981" bIns="49490" numCol="1" anchor="t" anchorCtr="0" compatLnSpc="1">
            <a:prstTxWarp prst="textNoShape">
              <a:avLst/>
            </a:prstTxWarp>
          </a:bodyPr>
          <a:lstStyle>
            <a:lvl1pPr defTabSz="91460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80" y="1"/>
            <a:ext cx="3075631" cy="51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81" tIns="49490" rIns="98981" bIns="49490" numCol="1" anchor="t" anchorCtr="0" compatLnSpc="1">
            <a:prstTxWarp prst="textNoShape">
              <a:avLst/>
            </a:prstTxWarp>
          </a:bodyPr>
          <a:lstStyle>
            <a:lvl1pPr algn="r" defTabSz="91460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6763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6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761" y="4861729"/>
            <a:ext cx="5679779" cy="4605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81" tIns="49490" rIns="98981" bIns="494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/>
              <a:t>Textmasterformate durch Klicken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</a:p>
        </p:txBody>
      </p:sp>
      <p:sp>
        <p:nvSpPr>
          <p:cNvPr id="166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814"/>
            <a:ext cx="3077320" cy="51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81" tIns="49490" rIns="98981" bIns="49490" numCol="1" anchor="b" anchorCtr="0" compatLnSpc="1">
            <a:prstTxWarp prst="textNoShape">
              <a:avLst/>
            </a:prstTxWarp>
          </a:bodyPr>
          <a:lstStyle>
            <a:lvl1pPr defTabSz="914606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6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80" y="9721814"/>
            <a:ext cx="3075631" cy="51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8981" tIns="49490" rIns="98981" bIns="49490" numCol="1" anchor="b" anchorCtr="0" compatLnSpc="1">
            <a:prstTxWarp prst="textNoShape">
              <a:avLst/>
            </a:prstTxWarp>
          </a:bodyPr>
          <a:lstStyle>
            <a:lvl1pPr algn="r" defTabSz="914040">
              <a:defRPr sz="1200"/>
            </a:lvl1pPr>
          </a:lstStyle>
          <a:p>
            <a:fld id="{3DF0C157-B985-944E-9BDE-A8CE98AE3AF9}" type="slidenum">
              <a:rPr lang="de-AT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84770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1106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3675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73104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6964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Tabelle zeigt eine Abschätzung der benötigten UCs, um die Unsicherheiten des jeweiligen Materials in der Hochskalierung zu minimieren </a:t>
            </a:r>
          </a:p>
          <a:p>
            <a:r>
              <a:rPr lang="de-DE" dirty="0"/>
              <a:t>Ziel der Unsicherheiten: weniger als 10%</a:t>
            </a:r>
          </a:p>
          <a:p>
            <a:r>
              <a:rPr lang="de-DE" dirty="0"/>
              <a:t>wurde bei den aufgelisteten Beispielen bei Ziegel, Putz und Gipskarton erreicht (mit 4 </a:t>
            </a:r>
            <a:r>
              <a:rPr lang="de-DE" dirty="0" err="1"/>
              <a:t>Ucs</a:t>
            </a:r>
            <a:r>
              <a:rPr lang="de-DE" dirty="0"/>
              <a:t> – Gründerzeit)</a:t>
            </a:r>
          </a:p>
          <a:p>
            <a:r>
              <a:rPr lang="de-DE" dirty="0"/>
              <a:t>Kupfer benötigt wesentlich mehr Stichproben, da die erhobenen Massen sehr klein waren, bzw. Kupfer nicht in allen </a:t>
            </a:r>
            <a:r>
              <a:rPr lang="de-DE" dirty="0" err="1"/>
              <a:t>Ucs</a:t>
            </a:r>
            <a:r>
              <a:rPr lang="de-DE" dirty="0"/>
              <a:t> vorgefunden wurde (TGA nicht miteinbezogen!)</a:t>
            </a:r>
          </a:p>
          <a:p>
            <a:r>
              <a:rPr lang="de-DE" dirty="0"/>
              <a:t>Holz hat eine hohe Unsicherheit</a:t>
            </a:r>
            <a:r>
              <a:rPr lang="de-DE"/>
              <a:t>, da die </a:t>
            </a:r>
            <a:r>
              <a:rPr lang="de-DE" dirty="0"/>
              <a:t>aufgenommenen Massen in den </a:t>
            </a:r>
            <a:r>
              <a:rPr lang="de-DE" dirty="0" err="1"/>
              <a:t>Ucs</a:t>
            </a:r>
            <a:r>
              <a:rPr lang="de-DE" dirty="0"/>
              <a:t> großen Schwankungen unterliegen und sich somit mit den 4 UCs keine klare Aussage machen lässt. </a:t>
            </a:r>
          </a:p>
          <a:p>
            <a:endParaRPr lang="de-DE" dirty="0"/>
          </a:p>
          <a:p>
            <a:r>
              <a:rPr lang="de-DE" dirty="0"/>
              <a:t>Generelle Aussage: Mehr Stichproben werden benötigt um genauere Berechnungen durchführen zu können. Gewisse Materialen können jedoch schon mit den vier </a:t>
            </a:r>
            <a:r>
              <a:rPr lang="de-DE" dirty="0" err="1"/>
              <a:t>Ucs</a:t>
            </a:r>
            <a:r>
              <a:rPr lang="de-DE" dirty="0"/>
              <a:t> gut bestimmt werden. </a:t>
            </a:r>
          </a:p>
          <a:p>
            <a:r>
              <a:rPr lang="de-DE" dirty="0"/>
              <a:t>Die Zahlen beziehen sich auf den derzeitigen Stand des Wissens. z.B. könnte sich die Zahl der benötigten </a:t>
            </a:r>
            <a:r>
              <a:rPr lang="de-DE" dirty="0" err="1"/>
              <a:t>Ucs</a:t>
            </a:r>
            <a:r>
              <a:rPr lang="de-DE" dirty="0"/>
              <a:t> für Holz drastisch reduzieren, da Holz im Gründerzeitbau weit verbreitet war und es sich hier um eine schlechte Stichprobenauswahl handeln kann.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526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cases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73488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showing</a:t>
            </a:r>
            <a:r>
              <a:rPr lang="de-AT" dirty="0"/>
              <a:t> the proportions of the masses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2539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5956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5549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94677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93353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58205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09578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8747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6876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1106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0C157-B985-944E-9BDE-A8CE98AE3AF9}" type="slidenum">
              <a:rPr lang="de-AT" smtClean="0"/>
              <a:pPr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56160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32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89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47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+ Subline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214" y="410400"/>
            <a:ext cx="7775575" cy="329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dirty="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titelmasterformat</a:t>
            </a:r>
            <a:r>
              <a:rPr lang="de-DE" dirty="0"/>
              <a:t> durch klicken bearbeiten</a:t>
            </a:r>
            <a:br>
              <a:rPr lang="de-DE" dirty="0"/>
            </a:b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4" y="796951"/>
            <a:ext cx="7775575" cy="204842"/>
          </a:xfrm>
          <a:prstGeom prst="rect">
            <a:avLst/>
          </a:prstGeom>
        </p:spPr>
        <p:txBody>
          <a:bodyPr tIns="0" rIns="0" bIns="0" anchor="t" anchorCtr="0">
            <a:noAutofit/>
          </a:bodyPr>
          <a:lstStyle>
            <a:lvl1pPr marL="0" indent="0" algn="l">
              <a:buNone/>
              <a:defRPr sz="15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Einzeiligen Untertitel durch Klicken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684214" y="1168003"/>
            <a:ext cx="7775575" cy="302418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de-AT" dirty="0" smtClean="0"/>
            </a:lvl1pPr>
            <a:lvl2pPr>
              <a:defRPr lang="de-AT" dirty="0" smtClean="0"/>
            </a:lvl2pPr>
            <a:lvl3pPr>
              <a:defRPr lang="de-AT" dirty="0" smtClean="0"/>
            </a:lvl3pPr>
            <a:lvl4pPr>
              <a:defRPr lang="de-AT" dirty="0" smtClean="0"/>
            </a:lvl4pPr>
            <a:lvl5pPr>
              <a:defRPr lang="de-DE" dirty="0"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510105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74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1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54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 Subline+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214" y="410400"/>
            <a:ext cx="7775575" cy="3294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dirty="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titelmasterformat</a:t>
            </a:r>
            <a:r>
              <a:rPr lang="de-DE" dirty="0"/>
              <a:t> durch klicken bearbeiten</a:t>
            </a:r>
            <a:br>
              <a:rPr lang="de-DE" dirty="0"/>
            </a:b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84214" y="796951"/>
            <a:ext cx="7775575" cy="204842"/>
          </a:xfrm>
          <a:prstGeom prst="rect">
            <a:avLst/>
          </a:prstGeom>
        </p:spPr>
        <p:txBody>
          <a:bodyPr tIns="0" rIns="0" bIns="0" anchor="t" anchorCtr="0">
            <a:noAutofit/>
          </a:bodyPr>
          <a:lstStyle>
            <a:lvl1pPr marL="0" indent="0" algn="l">
              <a:buNone/>
              <a:defRPr sz="15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Einzeiligen Untertitel durch Klicken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684214" y="1168003"/>
            <a:ext cx="7775575" cy="302418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de-AT" dirty="0" smtClean="0"/>
            </a:lvl1pPr>
            <a:lvl2pPr>
              <a:defRPr lang="de-AT" dirty="0" smtClean="0"/>
            </a:lvl2pPr>
            <a:lvl3pPr>
              <a:defRPr lang="de-AT" dirty="0" smtClean="0"/>
            </a:lvl3pPr>
            <a:lvl4pPr>
              <a:defRPr lang="de-AT" dirty="0" smtClean="0"/>
            </a:lvl4pPr>
            <a:lvl5pPr>
              <a:defRPr lang="de-DE" dirty="0"/>
            </a:lvl5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09681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35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gradFill flip="none" rotWithShape="1">
            <a:gsLst>
              <a:gs pos="0">
                <a:srgbClr val="14537D">
                  <a:shade val="30000"/>
                  <a:satMod val="115000"/>
                </a:srgbClr>
              </a:gs>
              <a:gs pos="50000">
                <a:srgbClr val="14537D">
                  <a:shade val="67500"/>
                  <a:satMod val="115000"/>
                </a:srgbClr>
              </a:gs>
              <a:gs pos="100000">
                <a:srgbClr val="14537D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252000" y="359999"/>
            <a:ext cx="8891972" cy="45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7956000" y="144000"/>
            <a:ext cx="1188000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</a:t>
            </a:r>
          </a:p>
        </p:txBody>
      </p:sp>
      <p:sp>
        <p:nvSpPr>
          <p:cNvPr id="4" name="Rechtwinkliges Dreieck 3">
            <a:extLst>
              <a:ext uri="{FF2B5EF4-FFF2-40B4-BE49-F238E27FC236}">
                <a16:creationId xmlns:a16="http://schemas.microsoft.com/office/drawing/2014/main" id="{873C4E8E-161E-AF6D-892E-422B0C1EE47F}"/>
              </a:ext>
            </a:extLst>
          </p:cNvPr>
          <p:cNvSpPr/>
          <p:nvPr userDrawn="1"/>
        </p:nvSpPr>
        <p:spPr>
          <a:xfrm flipH="1">
            <a:off x="7740352" y="144000"/>
            <a:ext cx="215622" cy="2156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D3A4B80-1DAA-4D52-D027-19AAA7C91A0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72801" y="216000"/>
            <a:ext cx="554398" cy="251999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7596336" y="4860000"/>
            <a:ext cx="1547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09.03.2023	</a:t>
            </a:r>
            <a:fld id="{DC18C5CE-5B96-4041-93EE-43E800D8C2FF}" type="slidenum">
              <a:rPr lang="de-AT" sz="10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‹Nr.›</a:t>
            </a:fld>
            <a:endParaRPr lang="de-AT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7" r:id="rId3"/>
    <p:sldLayoutId id="2147483708" r:id="rId4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gradFill flip="none" rotWithShape="1">
            <a:gsLst>
              <a:gs pos="0">
                <a:srgbClr val="14537D">
                  <a:shade val="30000"/>
                  <a:satMod val="115000"/>
                </a:srgbClr>
              </a:gs>
              <a:gs pos="50000">
                <a:srgbClr val="14537D">
                  <a:shade val="67500"/>
                  <a:satMod val="115000"/>
                </a:srgbClr>
              </a:gs>
              <a:gs pos="100000">
                <a:srgbClr val="14537D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252000" y="359999"/>
            <a:ext cx="8891972" cy="45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7956000" y="144000"/>
            <a:ext cx="1188000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</a:t>
            </a:r>
          </a:p>
        </p:txBody>
      </p:sp>
      <p:sp>
        <p:nvSpPr>
          <p:cNvPr id="4" name="Rechtwinkliges Dreieck 3">
            <a:extLst>
              <a:ext uri="{FF2B5EF4-FFF2-40B4-BE49-F238E27FC236}">
                <a16:creationId xmlns:a16="http://schemas.microsoft.com/office/drawing/2014/main" id="{873C4E8E-161E-AF6D-892E-422B0C1EE47F}"/>
              </a:ext>
            </a:extLst>
          </p:cNvPr>
          <p:cNvSpPr/>
          <p:nvPr userDrawn="1"/>
        </p:nvSpPr>
        <p:spPr>
          <a:xfrm flipH="1">
            <a:off x="7740352" y="144000"/>
            <a:ext cx="215622" cy="2156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325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11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ustriebau.tuwien.ac.at/" TargetMode="External"/><Relationship Id="rId2" Type="http://schemas.openxmlformats.org/officeDocument/2006/relationships/hyperlink" Target="mailto:dominik.breitfuss@tuwien.ac.a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02E0998D-08D2-2C47-837D-2964028A1998}"/>
              </a:ext>
            </a:extLst>
          </p:cNvPr>
          <p:cNvSpPr/>
          <p:nvPr/>
        </p:nvSpPr>
        <p:spPr>
          <a:xfrm>
            <a:off x="323527" y="742772"/>
            <a:ext cx="1501222" cy="1501222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551657-44CC-4AD3-B54E-459FD5F2C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7574"/>
            <a:ext cx="2532650" cy="50405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A4990C1-6CE0-4239-AADD-F6A7D10869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25"/>
          <a:stretch/>
        </p:blipFill>
        <p:spPr>
          <a:xfrm>
            <a:off x="395536" y="2488796"/>
            <a:ext cx="3534800" cy="2244025"/>
          </a:xfrm>
          <a:prstGeom prst="rect">
            <a:avLst/>
          </a:prstGeom>
        </p:spPr>
      </p:pic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3347864" y="987574"/>
            <a:ext cx="56256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Digital Urban Mining Plattform: Erfassung der materiellen Zusammensetzung des Baubestands durch eine Kopplung von BIM und GIS</a:t>
            </a:r>
          </a:p>
        </p:txBody>
      </p:sp>
      <p:pic>
        <p:nvPicPr>
          <p:cNvPr id="7" name="Picture 27">
            <a:extLst>
              <a:ext uri="{FF2B5EF4-FFF2-40B4-BE49-F238E27FC236}">
                <a16:creationId xmlns:a16="http://schemas.microsoft.com/office/drawing/2014/main" id="{45DB7E1C-CF84-1245-975A-57D65D86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18" y="4234407"/>
            <a:ext cx="1167578" cy="53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9">
            <a:extLst>
              <a:ext uri="{FF2B5EF4-FFF2-40B4-BE49-F238E27FC236}">
                <a16:creationId xmlns:a16="http://schemas.microsoft.com/office/drawing/2014/main" id="{3C6DB677-02EE-064E-8120-A2B3D86AF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148" y="4378166"/>
            <a:ext cx="978382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695" y="4266971"/>
            <a:ext cx="1027971" cy="47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0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40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GPR Scans und Machine Learning</a:t>
            </a: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13076760-7713-4DC8-9BF0-E1E902D85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28" y="987574"/>
            <a:ext cx="3642953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buFont typeface="Symbol" panose="05050102010706020507" pitchFamily="18" charset="2"/>
              <a:buChar char="-"/>
            </a:pPr>
            <a:endParaRPr lang="de-AT" altLang="en-US" sz="20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AT" altLang="en-US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Rohdatenabgleich mit Daten der manuellen Gebäudeaufnahme</a:t>
            </a: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AT" altLang="en-US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AT" altLang="en-US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AT" altLang="en-US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endParaRPr lang="de-AT" altLang="en-US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AT" altLang="en-US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endParaRPr lang="de-AT" altLang="en-US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endParaRPr lang="de-AT" altLang="en-US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pPr marL="342900" indent="-342900">
              <a:buFont typeface="Symbol" panose="05050102010706020507" pitchFamily="18" charset="2"/>
              <a:buChar char="-"/>
            </a:pPr>
            <a:r>
              <a:rPr lang="de-AT" altLang="en-US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Machine</a:t>
            </a:r>
            <a:r>
              <a:rPr lang="de-AT" altLang="en-US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-Learning Algorithmus für automatische Erkennung des Aufbaus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FF13D8D-6563-4776-B1F0-CCDEA087CC32}"/>
              </a:ext>
            </a:extLst>
          </p:cNvPr>
          <p:cNvPicPr/>
          <p:nvPr/>
        </p:nvPicPr>
        <p:blipFill rotWithShape="1">
          <a:blip r:embed="rId3"/>
          <a:srcRect l="1619" t="25894" r="27217" b="1"/>
          <a:stretch/>
        </p:blipFill>
        <p:spPr>
          <a:xfrm>
            <a:off x="4340014" y="1109519"/>
            <a:ext cx="4363173" cy="1802140"/>
          </a:xfrm>
          <a:prstGeom prst="rect">
            <a:avLst/>
          </a:prstGeom>
        </p:spPr>
      </p:pic>
      <p:pic>
        <p:nvPicPr>
          <p:cNvPr id="18" name="Image3">
            <a:extLst>
              <a:ext uri="{FF2B5EF4-FFF2-40B4-BE49-F238E27FC236}">
                <a16:creationId xmlns:a16="http://schemas.microsoft.com/office/drawing/2014/main" id="{A5D47417-AA51-4595-B00F-D2D45CD33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70796" y="2954340"/>
            <a:ext cx="2233068" cy="197731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70CAB65-9A9C-4F4F-93EB-C029ECEE0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578" y="411510"/>
            <a:ext cx="1088963" cy="424961"/>
          </a:xfrm>
          <a:prstGeom prst="rect">
            <a:avLst/>
          </a:prstGeom>
        </p:spPr>
      </p:pic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B026DA1-3060-403C-9198-F041ECF1AE05}"/>
              </a:ext>
            </a:extLst>
          </p:cNvPr>
          <p:cNvGrpSpPr/>
          <p:nvPr/>
        </p:nvGrpSpPr>
        <p:grpSpPr>
          <a:xfrm>
            <a:off x="8362957" y="217557"/>
            <a:ext cx="537601" cy="243911"/>
            <a:chOff x="668623" y="3036057"/>
            <a:chExt cx="985211" cy="446993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0C5CB35-6B8A-4432-A095-818714EBA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23" y="3036057"/>
              <a:ext cx="446993" cy="446993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AD91812-AD90-47AC-AB91-53175F4F4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491" y="3036057"/>
              <a:ext cx="434343" cy="4457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35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049D8FC-E4AA-46E6-BAA3-6C06D220B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7" y="1187915"/>
            <a:ext cx="504056" cy="70173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7CB5E02-C2C4-44D1-9F77-9C119A99D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47" y="2365404"/>
            <a:ext cx="466131" cy="46613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D90C26B-8E03-4099-983A-4B26F2702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6" y="3338825"/>
            <a:ext cx="607739" cy="40731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452FBFD-A9C3-4B9A-8EEE-DF4BD86AF4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71" y="4237667"/>
            <a:ext cx="478608" cy="42231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B466145-09F9-42DA-A725-F8BCF4A402D7}"/>
              </a:ext>
            </a:extLst>
          </p:cNvPr>
          <p:cNvSpPr txBox="1"/>
          <p:nvPr/>
        </p:nvSpPr>
        <p:spPr>
          <a:xfrm>
            <a:off x="682404" y="554393"/>
            <a:ext cx="144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Input - Data</a:t>
            </a:r>
            <a:endParaRPr lang="de-AT" sz="1400" b="1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3FAB7F7-F64D-41AE-8C4F-4F0EAFA83217}"/>
              </a:ext>
            </a:extLst>
          </p:cNvPr>
          <p:cNvSpPr txBox="1"/>
          <p:nvPr/>
        </p:nvSpPr>
        <p:spPr>
          <a:xfrm>
            <a:off x="1403648" y="1419121"/>
            <a:ext cx="165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aufgenommene Materialien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39293DC-95F6-4152-A372-A0E5E6BC813D}"/>
              </a:ext>
            </a:extLst>
          </p:cNvPr>
          <p:cNvSpPr txBox="1"/>
          <p:nvPr/>
        </p:nvSpPr>
        <p:spPr>
          <a:xfrm>
            <a:off x="1403648" y="2382639"/>
            <a:ext cx="1371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Gebäudepläne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B197253-582C-4220-B3BC-693BC0FB164C}"/>
              </a:ext>
            </a:extLst>
          </p:cNvPr>
          <p:cNvSpPr txBox="1"/>
          <p:nvPr/>
        </p:nvSpPr>
        <p:spPr>
          <a:xfrm>
            <a:off x="1394393" y="3346157"/>
            <a:ext cx="1371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Lidar-Scans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73732EE-DE51-4AAC-96DA-9A27848CC0E6}"/>
              </a:ext>
            </a:extLst>
          </p:cNvPr>
          <p:cNvSpPr txBox="1"/>
          <p:nvPr/>
        </p:nvSpPr>
        <p:spPr>
          <a:xfrm>
            <a:off x="1403648" y="4309675"/>
            <a:ext cx="1371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GPR-Scans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7"/>
          <a:srcRect t="1" b="25033"/>
          <a:stretch/>
        </p:blipFill>
        <p:spPr>
          <a:xfrm>
            <a:off x="6300192" y="1546038"/>
            <a:ext cx="2618395" cy="297311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19" y="1730415"/>
            <a:ext cx="3123618" cy="2492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40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BIM Model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B466145-09F9-42DA-A725-F8BCF4A402D7}"/>
              </a:ext>
            </a:extLst>
          </p:cNvPr>
          <p:cNvSpPr txBox="1"/>
          <p:nvPr/>
        </p:nvSpPr>
        <p:spPr>
          <a:xfrm>
            <a:off x="6888145" y="559699"/>
            <a:ext cx="144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Output - Data</a:t>
            </a:r>
            <a:endParaRPr lang="de-AT" sz="1400" b="1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>
            <a:off x="3203848" y="699542"/>
            <a:ext cx="1949627" cy="0"/>
          </a:xfrm>
          <a:prstGeom prst="straightConnector1">
            <a:avLst/>
          </a:prstGeom>
          <a:ln w="127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08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3"/>
          <a:stretch/>
        </p:blipFill>
        <p:spPr>
          <a:xfrm>
            <a:off x="1331640" y="483519"/>
            <a:ext cx="6048672" cy="4176464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40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BIM Model</a:t>
            </a:r>
          </a:p>
        </p:txBody>
      </p:sp>
    </p:spTree>
    <p:extLst>
      <p:ext uri="{BB962C8B-B14F-4D97-AF65-F5344CB8AC3E}">
        <p14:creationId xmlns:p14="http://schemas.microsoft.com/office/powerpoint/2010/main" val="2701089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29C6D3-F1E4-40DE-8EDA-8654522C7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94" r="19120"/>
          <a:stretch/>
        </p:blipFill>
        <p:spPr>
          <a:xfrm>
            <a:off x="6990967" y="915664"/>
            <a:ext cx="1624273" cy="1333319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40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BIM Model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B466145-09F9-42DA-A725-F8BCF4A402D7}"/>
              </a:ext>
            </a:extLst>
          </p:cNvPr>
          <p:cNvSpPr txBox="1"/>
          <p:nvPr/>
        </p:nvSpPr>
        <p:spPr>
          <a:xfrm>
            <a:off x="443286" y="1203598"/>
            <a:ext cx="32403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BIM – Objektkatalog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sz="14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sz="14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sz="14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sz="14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BIM – Evaluierung der Materialien, Schad- und Störstoffe integriert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sz="14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sz="14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sz="14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sz="14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Materielle Gebäudepässe auf Basis der BIM Modelle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46" y="468895"/>
            <a:ext cx="1893725" cy="1670189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>
            <a:off x="6156176" y="1254120"/>
            <a:ext cx="1008112" cy="0"/>
          </a:xfrm>
          <a:prstGeom prst="straightConnector1">
            <a:avLst/>
          </a:prstGeom>
          <a:ln w="127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5D4EED90-E0BD-4ED1-808B-C9C7B6F471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089"/>
          <a:stretch/>
        </p:blipFill>
        <p:spPr>
          <a:xfrm>
            <a:off x="4440464" y="2103795"/>
            <a:ext cx="3480823" cy="266429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FF50238-E872-421C-9B41-16310EC66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121" y="504760"/>
            <a:ext cx="589967" cy="22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570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40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Digital Urban Mining Platform</a:t>
            </a:r>
          </a:p>
        </p:txBody>
      </p:sp>
      <p:sp>
        <p:nvSpPr>
          <p:cNvPr id="3" name="Rechteck 21">
            <a:extLst>
              <a:ext uri="{FF2B5EF4-FFF2-40B4-BE49-F238E27FC236}">
                <a16:creationId xmlns:a16="http://schemas.microsoft.com/office/drawing/2014/main" id="{5470C71F-C885-0C4B-A69D-852B080A7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954910"/>
            <a:ext cx="7416824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Mathematisches Prognosemodell</a:t>
            </a:r>
          </a:p>
          <a:p>
            <a:endParaRPr lang="de-AT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r>
              <a:rPr lang="de-AT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	</a:t>
            </a:r>
            <a:r>
              <a:rPr lang="de-AT" alt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r>
              <a:rPr lang="de-AT" altLang="de-DE" sz="2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m,I,j</a:t>
            </a:r>
            <a:r>
              <a:rPr lang="de-AT" altLang="de-DE" sz="20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= (</a:t>
            </a:r>
            <a:r>
              <a:rPr lang="de-AT" alt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GV</a:t>
            </a:r>
            <a:r>
              <a:rPr lang="de-AT" altLang="de-DE" sz="2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i,j</a:t>
            </a:r>
            <a:r>
              <a:rPr lang="de-AT" altLang="de-D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x </a:t>
            </a:r>
            <a:r>
              <a:rPr lang="de-AT" altLang="de-DE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MI</a:t>
            </a:r>
            <a:r>
              <a:rPr lang="de-AT" altLang="de-DE" sz="2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m,I,j</a:t>
            </a:r>
            <a:r>
              <a:rPr lang="de-AT" altLang="de-D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)</a:t>
            </a:r>
            <a:endParaRPr lang="de-AT" altLang="de-DE" sz="20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r>
              <a:rPr lang="de-AT" altLang="de-D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	</a:t>
            </a:r>
            <a:r>
              <a:rPr lang="de-AT" altLang="de-DE" sz="1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</a:t>
            </a:r>
            <a:r>
              <a:rPr lang="de-AT" altLang="de-DE" sz="1200" b="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m,I,j</a:t>
            </a:r>
            <a:r>
              <a:rPr lang="de-AT" altLang="de-DE" sz="1200" b="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… Masse des Materials m verbaut in Gebäudekategorie </a:t>
            </a:r>
            <a:r>
              <a:rPr lang="de-AT" altLang="de-DE" sz="1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l,j</a:t>
            </a:r>
            <a:r>
              <a:rPr lang="de-AT" altLang="de-DE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[kg]</a:t>
            </a:r>
          </a:p>
          <a:p>
            <a:r>
              <a:rPr lang="de-AT" altLang="de-DE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	</a:t>
            </a:r>
            <a:r>
              <a:rPr lang="de-AT" altLang="de-DE" sz="1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GV</a:t>
            </a:r>
            <a:r>
              <a:rPr lang="de-AT" altLang="de-DE" sz="1200" b="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i,j</a:t>
            </a:r>
            <a:r>
              <a:rPr lang="de-AT" altLang="de-DE" sz="1200" b="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… Gesamtvolumen der Gebäudekategorie </a:t>
            </a:r>
            <a:r>
              <a:rPr lang="de-AT" altLang="de-DE" sz="1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i,j</a:t>
            </a:r>
            <a:r>
              <a:rPr lang="de-AT" altLang="de-DE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[m³]</a:t>
            </a:r>
          </a:p>
          <a:p>
            <a:r>
              <a:rPr lang="de-AT" altLang="de-DE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	</a:t>
            </a:r>
            <a:r>
              <a:rPr lang="de-AT" altLang="de-DE" sz="1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MI</a:t>
            </a:r>
            <a:r>
              <a:rPr lang="de-AT" altLang="de-DE" sz="1200" b="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m,I,j</a:t>
            </a:r>
            <a:r>
              <a:rPr lang="de-AT" altLang="de-DE" sz="1200" b="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… spezifische Materialintensität für ein Material m pro Gebäudekategorie </a:t>
            </a:r>
            <a:r>
              <a:rPr lang="de-AT" altLang="de-DE" sz="12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i,j</a:t>
            </a:r>
            <a:r>
              <a:rPr lang="de-AT" altLang="de-DE" sz="1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[kg/m³]</a:t>
            </a:r>
          </a:p>
          <a:p>
            <a:endParaRPr lang="de-AT" altLang="de-DE" sz="12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endParaRPr lang="de-AT" altLang="de-DE" sz="12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endParaRPr lang="de-AT" altLang="de-DE" sz="12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Gebäudekategorie – Nutzung und Bauperiode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GIS-basierte Prognose der Materialmassen auf Stadtebene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AT" altLang="de-DE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71026" y="4371950"/>
            <a:ext cx="70195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*GIS-based Analysis of Vienna’s Material Stock in Buildings</a:t>
            </a:r>
          </a:p>
          <a:p>
            <a:r>
              <a:rPr lang="de-AT" sz="900" dirty="0"/>
              <a:t>  Fritz Kleemann, Jakob Lederer, Helmut </a:t>
            </a:r>
            <a:r>
              <a:rPr lang="de-AT" sz="900" dirty="0" err="1"/>
              <a:t>Rechberger</a:t>
            </a:r>
            <a:r>
              <a:rPr lang="de-AT" sz="900" dirty="0"/>
              <a:t>, </a:t>
            </a:r>
            <a:r>
              <a:rPr lang="de-AT" sz="900" dirty="0" err="1"/>
              <a:t>and</a:t>
            </a:r>
            <a:r>
              <a:rPr lang="de-AT" sz="900" dirty="0"/>
              <a:t> Johann Fellner</a:t>
            </a:r>
          </a:p>
          <a:p>
            <a:r>
              <a:rPr lang="de-AT" sz="900" dirty="0"/>
              <a:t>  https://doi.org/10.1111/jiec.12446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838566"/>
            <a:ext cx="1008607" cy="23268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56" y="533877"/>
            <a:ext cx="554400" cy="2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96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40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Digital Urban Mining Platform</a:t>
            </a:r>
          </a:p>
        </p:txBody>
      </p:sp>
      <p:sp>
        <p:nvSpPr>
          <p:cNvPr id="3" name="Rechteck 21">
            <a:extLst>
              <a:ext uri="{FF2B5EF4-FFF2-40B4-BE49-F238E27FC236}">
                <a16:creationId xmlns:a16="http://schemas.microsoft.com/office/drawing/2014/main" id="{5470C71F-C885-0C4B-A69D-852B080A7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818732"/>
            <a:ext cx="4248472" cy="389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Kalkulation der Unsicherheiten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1028700" lvl="1"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Fokus auf Gründerzeit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1028700" lvl="1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Integration verschiedener Variablen:</a:t>
            </a:r>
          </a:p>
          <a:p>
            <a:pPr marL="1428750" lvl="2"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BIM – GIS Kopplung (Volumen)</a:t>
            </a:r>
          </a:p>
          <a:p>
            <a:pPr marL="1428750" lvl="2"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Fehler in der manuellen Erhebung</a:t>
            </a:r>
          </a:p>
          <a:p>
            <a:pPr marL="1428750" lvl="2"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Abschätzung der Aufbauten nicht direkt untersuchter Bauteile</a:t>
            </a:r>
          </a:p>
          <a:p>
            <a:pPr marL="1428750" lvl="2"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Differenzen in Schichtdicken lt. Laserscans und manueller Begutachtung</a:t>
            </a:r>
          </a:p>
          <a:p>
            <a:pPr marL="1428750" lvl="2"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etc.</a:t>
            </a:r>
          </a:p>
          <a:p>
            <a:pPr marL="914400" lvl="1" indent="-171450">
              <a:buFont typeface="Arial" panose="020B0604020202020204" pitchFamily="34" charset="0"/>
              <a:buChar char="•"/>
            </a:pPr>
            <a:endParaRPr lang="de-AT" altLang="de-DE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endParaRPr lang="de-AT" altLang="de-DE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5FD7E410-125F-4FF3-8F67-37EE399509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448247"/>
              </p:ext>
            </p:extLst>
          </p:nvPr>
        </p:nvGraphicFramePr>
        <p:xfrm>
          <a:off x="5292080" y="1275606"/>
          <a:ext cx="3597886" cy="31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343301829"/>
                    </a:ext>
                  </a:extLst>
                </a:gridCol>
                <a:gridCol w="861582">
                  <a:extLst>
                    <a:ext uri="{9D8B030D-6E8A-4147-A177-3AD203B41FA5}">
                      <a16:colId xmlns:a16="http://schemas.microsoft.com/office/drawing/2014/main" val="1755147831"/>
                    </a:ext>
                  </a:extLst>
                </a:gridCol>
              </a:tblGrid>
              <a:tr h="541247">
                <a:tc>
                  <a:txBody>
                    <a:bodyPr/>
                    <a:lstStyle/>
                    <a:p>
                      <a:pPr algn="l"/>
                      <a:r>
                        <a:rPr lang="de-DE" sz="1200" dirty="0"/>
                        <a:t>Material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/>
                        <a:t>Anzahl der benötigten UCs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6578451"/>
                  </a:ext>
                </a:extLst>
              </a:tr>
              <a:tr h="31358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Putz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7674121"/>
                  </a:ext>
                </a:extLst>
              </a:tr>
              <a:tr h="31358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Ziegel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8921814"/>
                  </a:ext>
                </a:extLst>
              </a:tr>
              <a:tr h="31358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Gipskarton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511712"/>
                  </a:ext>
                </a:extLst>
              </a:tr>
              <a:tr h="31358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Kupfer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89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092351"/>
                  </a:ext>
                </a:extLst>
              </a:tr>
              <a:tr h="31358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Holz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3282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251814"/>
                  </a:ext>
                </a:extLst>
              </a:tr>
              <a:tr h="31358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Schüttung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3600045"/>
                  </a:ext>
                </a:extLst>
              </a:tr>
              <a:tr h="313580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Bereits untersuchte UCs in Gründerzeit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398464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FE1137ED-5A31-4178-BAF3-977605925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56" y="533877"/>
            <a:ext cx="554400" cy="2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59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35141415-176B-4C29-B512-E0F8F45FF97C" descr="46B4D7B4-4804-499E-ACBB-D9E18B25039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6"/>
          <a:stretch/>
        </p:blipFill>
        <p:spPr bwMode="auto">
          <a:xfrm>
            <a:off x="539552" y="843558"/>
            <a:ext cx="7089498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40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Digital Urban Mining Platform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838566"/>
            <a:ext cx="1008607" cy="23268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56" y="533877"/>
            <a:ext cx="458050" cy="2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90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40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Digital Urban Mining Platform</a:t>
            </a:r>
          </a:p>
        </p:txBody>
      </p:sp>
      <p:pic>
        <p:nvPicPr>
          <p:cNvPr id="6" name="DB6EAB23-4B75-400D-98D3-40BFE010146A" descr="0B0AF788-6A48-4E36-81B8-51DCE995B65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/>
        </p:blipFill>
        <p:spPr bwMode="auto">
          <a:xfrm>
            <a:off x="539552" y="854170"/>
            <a:ext cx="7089498" cy="358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838566"/>
            <a:ext cx="1008607" cy="23268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56" y="533877"/>
            <a:ext cx="458050" cy="2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56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40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Digital Urban Mining Platform</a:t>
            </a:r>
          </a:p>
        </p:txBody>
      </p:sp>
      <p:pic>
        <p:nvPicPr>
          <p:cNvPr id="4" name="16486489-AF4B-40F7-B991-7E90B5D6D21B" descr="4C49F218-795F-4302-A774-4EFF0A744D8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47"/>
          <a:stretch/>
        </p:blipFill>
        <p:spPr bwMode="auto">
          <a:xfrm>
            <a:off x="539552" y="854170"/>
            <a:ext cx="7089498" cy="359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838566"/>
            <a:ext cx="1008607" cy="23268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056" y="533877"/>
            <a:ext cx="458050" cy="21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27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40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Materialpass</a:t>
            </a:r>
            <a:endParaRPr lang="en-GB" altLang="de-DE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hteck 21">
            <a:extLst>
              <a:ext uri="{FF2B5EF4-FFF2-40B4-BE49-F238E27FC236}">
                <a16:creationId xmlns:a16="http://schemas.microsoft.com/office/drawing/2014/main" id="{5470C71F-C885-0C4B-A69D-852B080A7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818732"/>
            <a:ext cx="7416824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n-GB" altLang="de-D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short-term</a:t>
            </a:r>
            <a:r>
              <a:rPr lang="en-GB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 marL="1028700" lvl="1"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Prädiktion der Materialkompositionen im Gebäudebestand</a:t>
            </a:r>
          </a:p>
          <a:p>
            <a:pPr marL="1028700" lvl="1"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MGPs für direkte, sowie approximierte MGPs für nicht-direkt aufgenommene Gebäude</a:t>
            </a:r>
          </a:p>
          <a:p>
            <a:pPr marL="1028700" lvl="1">
              <a:spcBef>
                <a:spcPts val="1200"/>
              </a:spcBef>
              <a:buFont typeface="Symbol" panose="05050102010706020507" pitchFamily="18" charset="2"/>
              <a:buChar char="-"/>
            </a:pPr>
            <a:endParaRPr lang="en-GB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en-GB" altLang="de-DE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long-term</a:t>
            </a:r>
            <a:r>
              <a:rPr lang="en-GB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pPr marL="1028700" lvl="1"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de-DE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Plattform für die Abbildung des Gebäudebestands sowie Neubauprojekte
Umfassende Materialdatenbank für bessere Wiederverwendungs- und Recyclingperspektiven </a:t>
            </a:r>
          </a:p>
          <a:p>
            <a:pPr marL="1028700" lvl="1"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de-DE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Detaillierte Bewertung von Materialien und Gebäudeelementen für potentielle Wiederverwendung</a:t>
            </a:r>
            <a:endParaRPr lang="en-GB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1028700" lvl="1">
              <a:buFont typeface="Arial" panose="020B0604020202020204" pitchFamily="34" charset="0"/>
              <a:buChar char="•"/>
            </a:pPr>
            <a:endParaRPr lang="en-GB" altLang="de-DE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de-DE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de-DE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de-DE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altLang="de-DE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639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7" y="1844376"/>
            <a:ext cx="1833218" cy="139853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5" y="1849313"/>
            <a:ext cx="1827164" cy="13936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030" y="1844376"/>
            <a:ext cx="1817482" cy="1398537"/>
          </a:xfrm>
          <a:prstGeom prst="rect">
            <a:avLst/>
          </a:prstGeom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7E60F2F9-3C2F-7D45-9239-A3B4D8EB8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45" y="-8634"/>
            <a:ext cx="56709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Über uns…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EA56B03-C3D9-724D-8DA9-414375A75082}"/>
              </a:ext>
            </a:extLst>
          </p:cNvPr>
          <p:cNvSpPr/>
          <p:nvPr/>
        </p:nvSpPr>
        <p:spPr>
          <a:xfrm>
            <a:off x="655683" y="1552144"/>
            <a:ext cx="2008501" cy="1980765"/>
          </a:xfrm>
          <a:prstGeom prst="ellipse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83568" y="843558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Institut für Hoch- und Industriebau</a:t>
            </a:r>
          </a:p>
          <a:p>
            <a:endParaRPr lang="de-DE" b="1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r>
              <a:rPr lang="de-DE" b="1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Forschungsbereiche</a:t>
            </a:r>
          </a:p>
          <a:p>
            <a:endParaRPr lang="de-DE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31407" y="3822906"/>
            <a:ext cx="201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Integrale Planung und Industriebau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987824" y="3822906"/>
            <a:ext cx="2088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Hochbau und Gebäudeerhaltung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286030" y="3822906"/>
            <a:ext cx="201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Integrale Gebäudetechnik</a:t>
            </a:r>
            <a:endParaRPr lang="de-DE" sz="14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980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21">
            <a:extLst>
              <a:ext uri="{FF2B5EF4-FFF2-40B4-BE49-F238E27FC236}">
                <a16:creationId xmlns:a16="http://schemas.microsoft.com/office/drawing/2014/main" id="{5470C71F-C885-0C4B-A69D-852B080A7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1194764"/>
            <a:ext cx="7416824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endParaRPr lang="en-GB" altLang="de-DE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endParaRPr lang="en-GB" altLang="de-DE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r>
              <a:rPr 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Dominik Breitfuss</a:t>
            </a:r>
            <a:endParaRPr lang="de-DE" altLang="de-DE" sz="11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de-AT" sz="11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 </a:t>
            </a:r>
          </a:p>
          <a:p>
            <a:r>
              <a:rPr lang="en-US" sz="11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TU Wien | </a:t>
            </a:r>
            <a:r>
              <a:rPr lang="de-AT" sz="11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Fakultät</a:t>
            </a:r>
            <a:r>
              <a:rPr lang="en-US" sz="11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de-AT" sz="11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für </a:t>
            </a:r>
            <a:r>
              <a:rPr lang="de-AT" sz="11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Bauingenieruwesen</a:t>
            </a:r>
            <a:endParaRPr lang="de-AT" sz="11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de-DE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Institut für Hoch- und Industriebau</a:t>
            </a:r>
            <a:endParaRPr lang="de-AT" sz="11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de-DE" sz="11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Forschungsbereich Integrale Planung und Industriebau</a:t>
            </a:r>
            <a:endParaRPr lang="de-AT" sz="11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de-DE" sz="11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Karlsplatz 13 | E210-01 | 1040 Vienna | Austria</a:t>
            </a:r>
            <a:endParaRPr lang="de-AT" sz="11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de-DE" sz="11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 </a:t>
            </a:r>
            <a:endParaRPr lang="de-AT" sz="11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de-DE" sz="11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 </a:t>
            </a:r>
            <a:endParaRPr lang="de-AT" sz="11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de-DE" sz="1100" b="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hlinkClick r:id="rId2"/>
              </a:rPr>
              <a:t>dominik.breitfuss@tuwien.ac.at</a:t>
            </a:r>
            <a:endParaRPr lang="de-DE" sz="1100" b="0" u="sng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r>
              <a:rPr lang="de-DE" sz="1100" b="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hlinkClick r:id="rId3"/>
              </a:rPr>
              <a:t>www.industriebau.tuwien.ac.at</a:t>
            </a:r>
            <a:endParaRPr lang="de-AT" sz="11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1A51E07-69E8-F642-7E78-CE3823D432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25"/>
          <a:stretch/>
        </p:blipFill>
        <p:spPr>
          <a:xfrm>
            <a:off x="4638162" y="1194764"/>
            <a:ext cx="4338070" cy="27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57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351696"/>
            <a:ext cx="71615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… </a:t>
            </a:r>
          </a:p>
          <a:p>
            <a:pPr eaLnBrk="1" hangingPunct="1"/>
            <a:r>
              <a:rPr lang="de-AT" altLang="de-D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Forschungsbereich “Integrale Planung und Industriebau”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1E8BDB8-019B-D441-A3C6-DEFFBA85BF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2751" t="14062" r="8000" b="31800"/>
          <a:stretch/>
        </p:blipFill>
        <p:spPr>
          <a:xfrm>
            <a:off x="683568" y="1106480"/>
            <a:ext cx="6120679" cy="2784555"/>
          </a:xfrm>
          <a:prstGeom prst="roundRect">
            <a:avLst/>
          </a:prstGeom>
        </p:spPr>
      </p:pic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6D773D31-D161-E849-BF5E-FDB45F0C7C12}"/>
              </a:ext>
            </a:extLst>
          </p:cNvPr>
          <p:cNvSpPr/>
          <p:nvPr/>
        </p:nvSpPr>
        <p:spPr>
          <a:xfrm rot="953373">
            <a:off x="6148156" y="1485858"/>
            <a:ext cx="1632928" cy="695325"/>
          </a:xfrm>
          <a:prstGeom prst="roundRect">
            <a:avLst/>
          </a:prstGeom>
          <a:solidFill>
            <a:srgbClr val="489E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IBAU TEAM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7E60F2F9-3C2F-7D45-9239-A3B4D8EB8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45" y="-8634"/>
            <a:ext cx="56709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About Us …</a:t>
            </a:r>
          </a:p>
        </p:txBody>
      </p:sp>
    </p:spTree>
    <p:extLst>
      <p:ext uri="{BB962C8B-B14F-4D97-AF65-F5344CB8AC3E}">
        <p14:creationId xmlns:p14="http://schemas.microsoft.com/office/powerpoint/2010/main" val="59642743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16"/>
          <p:cNvSpPr txBox="1">
            <a:spLocks noChangeArrowheads="1"/>
          </p:cNvSpPr>
          <p:nvPr/>
        </p:nvSpPr>
        <p:spPr bwMode="auto">
          <a:xfrm>
            <a:off x="683568" y="555526"/>
            <a:ext cx="756084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Motivation</a:t>
            </a:r>
          </a:p>
          <a:p>
            <a:pPr eaLnBrk="1" hangingPunct="1"/>
            <a:endParaRPr lang="de-AT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pPr eaLnBrk="1" hangingPunct="1"/>
            <a:endParaRPr lang="de-AT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pPr eaLnBrk="1" hangingPunct="1"/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Forschung und Entwicklung der integralen, kollaborativen Planung gestützt durch BIM und Digital Design- und Optimierungswerkzeuge</a:t>
            </a:r>
          </a:p>
          <a:p>
            <a:pPr eaLnBrk="1" hangingPunct="1"/>
            <a:endParaRPr lang="de-AT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pPr eaLnBrk="1" hangingPunct="1"/>
            <a:endParaRPr lang="de-AT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pPr algn="ctr" eaLnBrk="1" hangingPunct="1"/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PEOPLE – PROCESS - TECHNOLOGY</a:t>
            </a:r>
          </a:p>
          <a:p>
            <a:pPr eaLnBrk="1" hangingPunct="1"/>
            <a:endParaRPr lang="de-AT" altLang="de-DE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pPr eaLnBrk="1" hangingPunct="1"/>
            <a:endParaRPr lang="de-AT" altLang="de-DE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  <a:p>
            <a:pPr eaLnBrk="1" hangingPunct="1"/>
            <a:endParaRPr lang="de-AT" altLang="de-DE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5" name="Grafik 2">
            <a:extLst>
              <a:ext uri="{FF2B5EF4-FFF2-40B4-BE49-F238E27FC236}">
                <a16:creationId xmlns:a16="http://schemas.microsoft.com/office/drawing/2014/main" id="{51603B42-A75A-BD4A-968A-C40A7267A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" t="24941" r="1965" b="10137"/>
          <a:stretch/>
        </p:blipFill>
        <p:spPr bwMode="auto">
          <a:xfrm>
            <a:off x="1507976" y="2499742"/>
            <a:ext cx="5263952" cy="223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Integrale Planung und Industriebau</a:t>
            </a:r>
          </a:p>
        </p:txBody>
      </p:sp>
    </p:spTree>
    <p:extLst>
      <p:ext uri="{BB962C8B-B14F-4D97-AF65-F5344CB8AC3E}">
        <p14:creationId xmlns:p14="http://schemas.microsoft.com/office/powerpoint/2010/main" val="1081804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0">
            <a:extLst>
              <a:ext uri="{FF2B5EF4-FFF2-40B4-BE49-F238E27FC236}">
                <a16:creationId xmlns:a16="http://schemas.microsoft.com/office/drawing/2014/main" id="{7ADA24FD-EA8D-B646-8BDC-64238B15F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t="15137" r="9756" b="16548"/>
          <a:stretch>
            <a:fillRect/>
          </a:stretch>
        </p:blipFill>
        <p:spPr bwMode="auto">
          <a:xfrm>
            <a:off x="743670" y="3268539"/>
            <a:ext cx="1694401" cy="71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25">
            <a:extLst>
              <a:ext uri="{FF2B5EF4-FFF2-40B4-BE49-F238E27FC236}">
                <a16:creationId xmlns:a16="http://schemas.microsoft.com/office/drawing/2014/main" id="{36B77D74-9A6D-9F48-831B-5CBE5B31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59227"/>
            <a:ext cx="1291987" cy="35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8">
            <a:extLst>
              <a:ext uri="{FF2B5EF4-FFF2-40B4-BE49-F238E27FC236}">
                <a16:creationId xmlns:a16="http://schemas.microsoft.com/office/drawing/2014/main" id="{FEA56B03-C3D9-724D-8DA9-414375A75082}"/>
              </a:ext>
            </a:extLst>
          </p:cNvPr>
          <p:cNvSpPr/>
          <p:nvPr/>
        </p:nvSpPr>
        <p:spPr>
          <a:xfrm>
            <a:off x="397318" y="1780058"/>
            <a:ext cx="2008501" cy="1980765"/>
          </a:xfrm>
          <a:prstGeom prst="ellipse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267" name="Textfeld 11">
            <a:extLst>
              <a:ext uri="{FF2B5EF4-FFF2-40B4-BE49-F238E27FC236}">
                <a16:creationId xmlns:a16="http://schemas.microsoft.com/office/drawing/2014/main" id="{13076760-7713-4DC8-9BF0-E1E902D85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72" y="555526"/>
            <a:ext cx="75291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de-D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Digital Platforms for Circular Economy </a:t>
            </a:r>
            <a:endParaRPr lang="en-GB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16" name="Picture 2" descr="\\VIIBS000\Institutsdaten\Institut_3M\1_LAUFENDE PROJEKTE (FFG)\BIMaterial\03_GRAFIK\LOGO.jpg">
            <a:extLst>
              <a:ext uri="{FF2B5EF4-FFF2-40B4-BE49-F238E27FC236}">
                <a16:creationId xmlns:a16="http://schemas.microsoft.com/office/drawing/2014/main" id="{779685D1-A73E-784D-937F-FCFFD9B5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13573"/>
            <a:ext cx="1343622" cy="18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">
            <a:extLst>
              <a:ext uri="{FF2B5EF4-FFF2-40B4-BE49-F238E27FC236}">
                <a16:creationId xmlns:a16="http://schemas.microsoft.com/office/drawing/2014/main" id="{67A79C55-04DE-CB42-BD60-FEA7669B7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4156" y="1615431"/>
            <a:ext cx="4876778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de-DE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Scanning </a:t>
            </a:r>
            <a:r>
              <a:rPr lang="de-DE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and</a:t>
            </a:r>
            <a:r>
              <a:rPr lang="de-DE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data</a:t>
            </a:r>
            <a:r>
              <a:rPr lang="de-DE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capturing</a:t>
            </a:r>
            <a:r>
              <a:rPr lang="de-DE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DE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for</a:t>
            </a:r>
            <a:r>
              <a:rPr lang="de-DE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Integrated  Resources </a:t>
            </a:r>
            <a:r>
              <a:rPr lang="de-DE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and</a:t>
            </a:r>
            <a:r>
              <a:rPr lang="de-DE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 </a:t>
            </a:r>
            <a:r>
              <a:rPr lang="de-DE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Energy</a:t>
            </a:r>
            <a:r>
              <a:rPr lang="de-DE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Assessment </a:t>
            </a:r>
            <a:r>
              <a:rPr lang="de-DE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using</a:t>
            </a:r>
            <a:r>
              <a:rPr lang="de-DE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BIM / </a:t>
            </a:r>
          </a:p>
          <a:p>
            <a:pPr algn="just">
              <a:lnSpc>
                <a:spcPct val="90000"/>
              </a:lnSpc>
            </a:pPr>
            <a:r>
              <a:rPr lang="de-DE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FFG Stadt der Zukunft</a:t>
            </a:r>
            <a:endParaRPr lang="en-GB" altLang="de-DE" sz="1600" b="0" dirty="0">
              <a:solidFill>
                <a:schemeClr val="bg1">
                  <a:lumMod val="75000"/>
                </a:schemeClr>
              </a:solidFill>
              <a:latin typeface="Bahnschrift Ligh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hteck 37">
            <a:extLst>
              <a:ext uri="{FF2B5EF4-FFF2-40B4-BE49-F238E27FC236}">
                <a16:creationId xmlns:a16="http://schemas.microsoft.com/office/drawing/2014/main" id="{A281EF5C-B9EB-4948-AEAB-6A7F706FF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4156" y="1091089"/>
            <a:ext cx="5091432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70000"/>
              </a:lnSpc>
            </a:pPr>
            <a:r>
              <a:rPr lang="de-AT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Process</a:t>
            </a:r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Design </a:t>
            </a:r>
            <a:r>
              <a:rPr lang="de-AT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for</a:t>
            </a:r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BIM </a:t>
            </a:r>
            <a:r>
              <a:rPr lang="de-AT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based</a:t>
            </a:r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Material </a:t>
            </a:r>
            <a:r>
              <a:rPr lang="de-AT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Passports</a:t>
            </a:r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/ </a:t>
            </a:r>
          </a:p>
          <a:p>
            <a:pPr>
              <a:lnSpc>
                <a:spcPct val="70000"/>
              </a:lnSpc>
            </a:pPr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FFG Stadt der Zukunft </a:t>
            </a:r>
          </a:p>
        </p:txBody>
      </p:sp>
      <p:pic>
        <p:nvPicPr>
          <p:cNvPr id="20" name="Picture 27">
            <a:extLst>
              <a:ext uri="{FF2B5EF4-FFF2-40B4-BE49-F238E27FC236}">
                <a16:creationId xmlns:a16="http://schemas.microsoft.com/office/drawing/2014/main" id="{45DB7E1C-CF84-1245-975A-57D65D86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424" y="733425"/>
            <a:ext cx="1167578" cy="53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>
            <a:extLst>
              <a:ext uri="{FF2B5EF4-FFF2-40B4-BE49-F238E27FC236}">
                <a16:creationId xmlns:a16="http://schemas.microsoft.com/office/drawing/2014/main" id="{3C6DB677-02EE-064E-8120-A2B3D86AF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490" y="1304359"/>
            <a:ext cx="978382" cy="25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hteck 21">
            <a:extLst>
              <a:ext uri="{FF2B5EF4-FFF2-40B4-BE49-F238E27FC236}">
                <a16:creationId xmlns:a16="http://schemas.microsoft.com/office/drawing/2014/main" id="{5470C71F-C885-0C4B-A69D-852B080A7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4156" y="2364347"/>
            <a:ext cx="62228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AT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Digital Urban Mining </a:t>
            </a:r>
            <a:r>
              <a:rPr lang="de-AT" altLang="de-DE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Platform</a:t>
            </a:r>
            <a:r>
              <a:rPr lang="de-AT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: </a:t>
            </a:r>
            <a:r>
              <a:rPr lang="de-AT" altLang="de-DE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Assessing</a:t>
            </a:r>
            <a:r>
              <a:rPr lang="de-AT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the</a:t>
            </a:r>
            <a:r>
              <a:rPr lang="de-AT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material </a:t>
            </a:r>
            <a:r>
              <a:rPr lang="de-AT" altLang="de-DE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composition</a:t>
            </a:r>
            <a:r>
              <a:rPr lang="de-AT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of</a:t>
            </a:r>
            <a:r>
              <a:rPr lang="de-AT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building</a:t>
            </a:r>
            <a:r>
              <a:rPr lang="de-AT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stocks</a:t>
            </a:r>
            <a:r>
              <a:rPr lang="de-AT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 </a:t>
            </a:r>
            <a:r>
              <a:rPr lang="de-AT" altLang="de-DE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through</a:t>
            </a:r>
            <a:r>
              <a:rPr lang="de-AT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coupling</a:t>
            </a:r>
            <a:r>
              <a:rPr lang="de-AT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of</a:t>
            </a:r>
            <a:r>
              <a:rPr lang="de-AT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BIM </a:t>
            </a:r>
            <a:r>
              <a:rPr lang="de-AT" altLang="de-DE" sz="1600" b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to</a:t>
            </a:r>
            <a:r>
              <a:rPr lang="de-AT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 GIS /</a:t>
            </a:r>
          </a:p>
          <a:p>
            <a:r>
              <a:rPr lang="de-DE" altLang="de-DE" sz="16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FFG Stadt der Zukunft</a:t>
            </a:r>
            <a:endParaRPr lang="de-AT" altLang="de-DE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feld 24">
            <a:extLst>
              <a:ext uri="{FF2B5EF4-FFF2-40B4-BE49-F238E27FC236}">
                <a16:creationId xmlns:a16="http://schemas.microsoft.com/office/drawing/2014/main" id="{1B67EDC9-0962-9C4D-9150-7C10C2293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668" y="1670993"/>
            <a:ext cx="61552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de-DE" dirty="0">
                <a:solidFill>
                  <a:srgbClr val="C00000"/>
                </a:solidFill>
                <a:latin typeface="Helvetica" pitchFamily="2" charset="0"/>
              </a:rPr>
              <a:t>IKT</a:t>
            </a:r>
          </a:p>
        </p:txBody>
      </p:sp>
      <p:pic>
        <p:nvPicPr>
          <p:cNvPr id="27" name="Grafik 16">
            <a:extLst>
              <a:ext uri="{FF2B5EF4-FFF2-40B4-BE49-F238E27FC236}">
                <a16:creationId xmlns:a16="http://schemas.microsoft.com/office/drawing/2014/main" id="{107D12A8-490D-A64D-89A6-59B46BA4C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9" y="2578119"/>
            <a:ext cx="1534079" cy="30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afik 4">
            <a:extLst>
              <a:ext uri="{FF2B5EF4-FFF2-40B4-BE49-F238E27FC236}">
                <a16:creationId xmlns:a16="http://schemas.microsoft.com/office/drawing/2014/main" id="{01E4E4E7-96A3-B946-8EE2-F3F87D119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99" y="4131448"/>
            <a:ext cx="1400175" cy="65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hteck 22">
            <a:extLst>
              <a:ext uri="{FF2B5EF4-FFF2-40B4-BE49-F238E27FC236}">
                <a16:creationId xmlns:a16="http://schemas.microsoft.com/office/drawing/2014/main" id="{992A43A4-BD39-704D-850E-FA8DF5914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4156" y="3227256"/>
            <a:ext cx="62228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AT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Efficient</a:t>
            </a:r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workflow</a:t>
            </a:r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transforming</a:t>
            </a:r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large 3D </a:t>
            </a:r>
            <a:r>
              <a:rPr lang="de-AT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point</a:t>
            </a:r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clouds</a:t>
            </a:r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to</a:t>
            </a:r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Building Information Models </a:t>
            </a:r>
            <a:r>
              <a:rPr lang="de-AT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with</a:t>
            </a:r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user-</a:t>
            </a:r>
            <a:r>
              <a:rPr lang="de-AT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assisted</a:t>
            </a:r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</a:t>
            </a:r>
            <a:r>
              <a:rPr lang="de-AT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automatization</a:t>
            </a:r>
            <a:r>
              <a:rPr lang="de-AT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/ FFG, IKT der Zukunft</a:t>
            </a:r>
          </a:p>
        </p:txBody>
      </p:sp>
      <p:sp>
        <p:nvSpPr>
          <p:cNvPr id="30" name="Rechteck 2">
            <a:extLst>
              <a:ext uri="{FF2B5EF4-FFF2-40B4-BE49-F238E27FC236}">
                <a16:creationId xmlns:a16="http://schemas.microsoft.com/office/drawing/2014/main" id="{EC2E26A4-844D-E04B-8998-00D0418FB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4156" y="4131448"/>
            <a:ext cx="61062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de-DE" sz="1600" b="0" dirty="0" err="1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DiCycle</a:t>
            </a:r>
            <a:r>
              <a:rPr lang="en-US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 „Reconsidering digital deconstruction, reuse and recycle processes using  BIM and Blockchain” / </a:t>
            </a:r>
            <a:r>
              <a:rPr lang="de-DE" altLang="de-DE" sz="1600" b="0" dirty="0">
                <a:solidFill>
                  <a:schemeClr val="bg1">
                    <a:lumMod val="75000"/>
                  </a:schemeClr>
                </a:solidFill>
                <a:latin typeface="Bahnschrift Light" panose="020B0502040204020203" pitchFamily="34" charset="0"/>
                <a:cs typeface="Calibri" panose="020F0502020204030204" pitchFamily="34" charset="0"/>
              </a:rPr>
              <a:t>FFG Stadt der Zukunft</a:t>
            </a:r>
            <a:endParaRPr lang="en-US" altLang="de-DE" sz="1600" b="0" dirty="0">
              <a:solidFill>
                <a:schemeClr val="bg1">
                  <a:lumMod val="75000"/>
                </a:schemeClr>
              </a:solidFill>
              <a:latin typeface="Bahnschrift Light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AT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Forschungsschwerpunkte - Projekte</a:t>
            </a:r>
          </a:p>
        </p:txBody>
      </p:sp>
    </p:spTree>
    <p:extLst>
      <p:ext uri="{BB962C8B-B14F-4D97-AF65-F5344CB8AC3E}">
        <p14:creationId xmlns:p14="http://schemas.microsoft.com/office/powerpoint/2010/main" val="3251359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BIMstocks</a:t>
            </a:r>
            <a:endParaRPr lang="en-GB" altLang="de-DE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13076760-7713-4DC8-9BF0-E1E902D85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542903"/>
            <a:ext cx="68361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de-DE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Partners</a:t>
            </a:r>
            <a:endParaRPr lang="en-GB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8FAB87-6CF2-4AE0-9278-B260CACA9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969" y="2304523"/>
            <a:ext cx="1834783" cy="708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0457726-719D-4824-BC71-8925C5CC2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54" y="1216523"/>
            <a:ext cx="1949206" cy="6615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40" y="1204996"/>
            <a:ext cx="1424606" cy="65470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18" y="3439661"/>
            <a:ext cx="2190946" cy="85500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40" y="2803742"/>
            <a:ext cx="2815605" cy="64956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40" y="2006607"/>
            <a:ext cx="1404484" cy="650225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>
            <a:off x="857140" y="3600217"/>
            <a:ext cx="3400986" cy="615813"/>
            <a:chOff x="668623" y="3036057"/>
            <a:chExt cx="2468634" cy="446993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23" y="3036057"/>
              <a:ext cx="446993" cy="446993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491" y="3036057"/>
              <a:ext cx="434343" cy="445788"/>
            </a:xfrm>
            <a:prstGeom prst="rect">
              <a:avLst/>
            </a:prstGeom>
          </p:spPr>
        </p:pic>
        <p:sp>
          <p:nvSpPr>
            <p:cNvPr id="12" name="Textfeld 11"/>
            <p:cNvSpPr txBox="1"/>
            <p:nvPr/>
          </p:nvSpPr>
          <p:spPr>
            <a:xfrm>
              <a:off x="1702685" y="3113739"/>
              <a:ext cx="1434572" cy="290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Institute of Visual Computing &amp; Human </a:t>
              </a:r>
              <a:r>
                <a:rPr lang="en-GB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Centered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1126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 err="1">
                <a:solidFill>
                  <a:schemeClr val="bg1"/>
                </a:solidFill>
                <a:latin typeface="Calibri" panose="020F0502020204030204" pitchFamily="34" charset="0"/>
              </a:rPr>
              <a:t>BIMstocks</a:t>
            </a:r>
            <a:endParaRPr lang="en-GB" altLang="de-DE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13076760-7713-4DC8-9BF0-E1E902D85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555526"/>
            <a:ext cx="6836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AT" alt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Ziele</a:t>
            </a:r>
            <a:endParaRPr lang="de-AT" altLang="en-US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hteck 21">
            <a:extLst>
              <a:ext uri="{FF2B5EF4-FFF2-40B4-BE49-F238E27FC236}">
                <a16:creationId xmlns:a16="http://schemas.microsoft.com/office/drawing/2014/main" id="{5470C71F-C885-0C4B-A69D-852B080A7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9" y="1111052"/>
            <a:ext cx="518457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Entwicklung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571500" indent="-285750"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einer durchgängigen digitalen Methode zur Erfassung der materiellen Zusammensetzung des Baubestands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571500" indent="-285750"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eines Sekundärrohstoffkataster</a:t>
            </a:r>
          </a:p>
          <a:p>
            <a:pPr marL="571500" indent="-285750">
              <a:buFont typeface="Symbol" panose="05050102010706020507" pitchFamily="18" charset="2"/>
              <a:buChar char="-"/>
            </a:pPr>
            <a:endParaRPr lang="de-AT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571500" indent="-285750"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einer „Urban Mining Plattform“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Re-Use und Recycling Potentiale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AT" altLang="de-DE" sz="14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Testen der GPR Technologie für Materialidentifizierung</a:t>
            </a:r>
          </a:p>
          <a:p>
            <a:endParaRPr lang="de-AT" altLang="de-DE" sz="1600" b="0" dirty="0">
              <a:solidFill>
                <a:schemeClr val="tx1">
                  <a:lumMod val="50000"/>
                  <a:lumOff val="50000"/>
                </a:schemeClr>
              </a:solidFill>
              <a:latin typeface="Bahnschrift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E66AE9-0D32-4F2C-BDF2-84CF292DF7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9" t="9180" b="8202"/>
          <a:stretch/>
        </p:blipFill>
        <p:spPr>
          <a:xfrm>
            <a:off x="5829072" y="1635646"/>
            <a:ext cx="330536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3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40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Workflow</a:t>
            </a: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13076760-7713-4DC8-9BF0-E1E902D85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11" y="553586"/>
            <a:ext cx="6836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vom</a:t>
            </a:r>
            <a:r>
              <a:rPr lang="en-GB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GB" alt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Bestand</a:t>
            </a:r>
            <a:r>
              <a:rPr lang="en-GB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 </a:t>
            </a:r>
            <a:r>
              <a:rPr lang="en-GB" alt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zum</a:t>
            </a:r>
            <a:r>
              <a:rPr lang="en-GB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 BIM-Modell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59FF0B7-368A-465E-BCA7-B93E3F759285}"/>
              </a:ext>
            </a:extLst>
          </p:cNvPr>
          <p:cNvGrpSpPr/>
          <p:nvPr/>
        </p:nvGrpSpPr>
        <p:grpSpPr>
          <a:xfrm>
            <a:off x="1187624" y="1203598"/>
            <a:ext cx="6624975" cy="1584176"/>
            <a:chOff x="462499" y="1723864"/>
            <a:chExt cx="8065124" cy="1928547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97D5A20-45D4-49E1-A41F-F9F56FA86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99" y="1935252"/>
              <a:ext cx="864096" cy="1293419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510107C-FCB7-4606-8DFF-9FF6E30D4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015">
              <a:off x="7142340" y="1723864"/>
              <a:ext cx="1385283" cy="1928547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BFD2CBF-1B3D-4908-A256-8EF2DECDC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2147603"/>
              <a:ext cx="1080120" cy="1081068"/>
            </a:xfrm>
            <a:prstGeom prst="rect">
              <a:avLst/>
            </a:prstGeom>
          </p:spPr>
        </p:pic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0E6591B3-8092-41A8-B7EE-01F068B6D979}"/>
                </a:ext>
              </a:extLst>
            </p:cNvPr>
            <p:cNvCxnSpPr/>
            <p:nvPr/>
          </p:nvCxnSpPr>
          <p:spPr>
            <a:xfrm>
              <a:off x="2123728" y="2688562"/>
              <a:ext cx="792088" cy="42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1674F5C1-725E-46EE-9580-067E600CC634}"/>
                </a:ext>
              </a:extLst>
            </p:cNvPr>
            <p:cNvCxnSpPr/>
            <p:nvPr/>
          </p:nvCxnSpPr>
          <p:spPr>
            <a:xfrm>
              <a:off x="5652119" y="2688137"/>
              <a:ext cx="792088" cy="425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echteck 21">
            <a:extLst>
              <a:ext uri="{FF2B5EF4-FFF2-40B4-BE49-F238E27FC236}">
                <a16:creationId xmlns:a16="http://schemas.microsoft.com/office/drawing/2014/main" id="{5470C71F-C885-0C4B-A69D-852B080A7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335" y="3147814"/>
            <a:ext cx="224248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vor Ort Untersuchung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Fotodokumentation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Bohrungen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GPR Scans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Lidar Scans</a:t>
            </a:r>
          </a:p>
        </p:txBody>
      </p:sp>
      <p:sp>
        <p:nvSpPr>
          <p:cNvPr id="11" name="Rechteck 21">
            <a:extLst>
              <a:ext uri="{FF2B5EF4-FFF2-40B4-BE49-F238E27FC236}">
                <a16:creationId xmlns:a16="http://schemas.microsoft.com/office/drawing/2014/main" id="{5470C71F-C885-0C4B-A69D-852B080A7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0759" y="3147814"/>
            <a:ext cx="224248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Aufnahme der Materialen, Materialschichten, Schichtstärken und Eigenschaften</a:t>
            </a:r>
          </a:p>
        </p:txBody>
      </p:sp>
      <p:sp>
        <p:nvSpPr>
          <p:cNvPr id="12" name="Rechteck 21">
            <a:extLst>
              <a:ext uri="{FF2B5EF4-FFF2-40B4-BE49-F238E27FC236}">
                <a16:creationId xmlns:a16="http://schemas.microsoft.com/office/drawing/2014/main" id="{5470C71F-C885-0C4B-A69D-852B080A7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216" y="3147814"/>
            <a:ext cx="231020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Aufarbeitung der Daten für Abgleich und Validierung der GPR Daten und Basis für BIM Modelle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452FBFD-A9C3-4B9A-8EEE-DF4BD86AF4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2194">
            <a:off x="1818585" y="1206854"/>
            <a:ext cx="478608" cy="42231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60EDA13-8FCB-4A6E-92EF-5E5703F55C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9240"/>
                    </a14:imgEffect>
                    <a14:imgEffect>
                      <a14:saturation sat="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56" y="1905070"/>
            <a:ext cx="921978" cy="12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64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E1692139-CB0B-7943-9744-89785864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1400"/>
            <a:ext cx="66070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2000" dirty="0">
                <a:solidFill>
                  <a:schemeClr val="bg1"/>
                </a:solidFill>
                <a:latin typeface="Calibri" panose="020F0502020204030204" pitchFamily="34" charset="0"/>
              </a:rPr>
              <a:t>Workflow</a:t>
            </a: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13076760-7713-4DC8-9BF0-E1E902D85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10" y="553586"/>
            <a:ext cx="80057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AT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vom BIM Modell zur Prognose auf Stadtebene 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1674F5C1-725E-46EE-9580-067E600CC634}"/>
              </a:ext>
            </a:extLst>
          </p:cNvPr>
          <p:cNvCxnSpPr/>
          <p:nvPr/>
        </p:nvCxnSpPr>
        <p:spPr>
          <a:xfrm>
            <a:off x="5402099" y="2067694"/>
            <a:ext cx="650649" cy="349"/>
          </a:xfrm>
          <a:prstGeom prst="straightConnector1">
            <a:avLst/>
          </a:prstGeom>
          <a:ln w="127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hteck 21">
            <a:extLst>
              <a:ext uri="{FF2B5EF4-FFF2-40B4-BE49-F238E27FC236}">
                <a16:creationId xmlns:a16="http://schemas.microsoft.com/office/drawing/2014/main" id="{5470C71F-C885-0C4B-A69D-852B080A7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5" y="3147814"/>
            <a:ext cx="259824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BIM Modelle wurden auf Basis der ausgearbeitet Daten zu den spezifischen Fallbeispielen erstellt</a:t>
            </a:r>
          </a:p>
        </p:txBody>
      </p:sp>
      <p:sp>
        <p:nvSpPr>
          <p:cNvPr id="11" name="Rechteck 21">
            <a:extLst>
              <a:ext uri="{FF2B5EF4-FFF2-40B4-BE49-F238E27FC236}">
                <a16:creationId xmlns:a16="http://schemas.microsoft.com/office/drawing/2014/main" id="{5470C71F-C885-0C4B-A69D-852B080A7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7117" y="3147814"/>
            <a:ext cx="238221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Die BIM Modell wurden mit bestehenden GIS Daten der Stadt Wien gekoppelt (Nutzung, Bauperiode und Volumen)</a:t>
            </a:r>
          </a:p>
        </p:txBody>
      </p:sp>
      <p:sp>
        <p:nvSpPr>
          <p:cNvPr id="12" name="Rechteck 21">
            <a:extLst>
              <a:ext uri="{FF2B5EF4-FFF2-40B4-BE49-F238E27FC236}">
                <a16:creationId xmlns:a16="http://schemas.microsoft.com/office/drawing/2014/main" id="{5470C71F-C885-0C4B-A69D-852B080A7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216" y="3147814"/>
            <a:ext cx="2526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de-AT" altLang="de-DE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ahnschrift" panose="020B0502040204020203" pitchFamily="34" charset="0"/>
                <a:cs typeface="Calibri" panose="020F0502020204030204" pitchFamily="34" charset="0"/>
              </a:rPr>
              <a:t>Prognose der vorhanden Materialmassen in Wien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D6813D4-B8C8-4111-AFAA-88ADB978A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073534"/>
            <a:ext cx="1136550" cy="184430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C6121AC-BB38-4112-BF68-817B3AEEA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646" y="1256742"/>
            <a:ext cx="1296144" cy="1477887"/>
          </a:xfrm>
          <a:prstGeom prst="rect">
            <a:avLst/>
          </a:prstGeom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D280F090-5620-4C6F-B875-481FAB22142C}"/>
              </a:ext>
            </a:extLst>
          </p:cNvPr>
          <p:cNvGrpSpPr/>
          <p:nvPr/>
        </p:nvGrpSpPr>
        <p:grpSpPr>
          <a:xfrm>
            <a:off x="2714467" y="1941680"/>
            <a:ext cx="252028" cy="252028"/>
            <a:chOff x="2591778" y="1887673"/>
            <a:chExt cx="360041" cy="360041"/>
          </a:xfrm>
        </p:grpSpPr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C17A35A0-AE11-4B35-9E94-F34AB3CC21FC}"/>
                </a:ext>
              </a:extLst>
            </p:cNvPr>
            <p:cNvCxnSpPr>
              <a:cxnSpLocks/>
            </p:cNvCxnSpPr>
            <p:nvPr/>
          </p:nvCxnSpPr>
          <p:spPr>
            <a:xfrm>
              <a:off x="2771800" y="1887673"/>
              <a:ext cx="0" cy="360041"/>
            </a:xfrm>
            <a:prstGeom prst="line">
              <a:avLst/>
            </a:prstGeom>
            <a:ln w="158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DB852D08-2B58-4665-BD06-6531230D41F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771799" y="1887673"/>
              <a:ext cx="0" cy="360041"/>
            </a:xfrm>
            <a:prstGeom prst="line">
              <a:avLst/>
            </a:prstGeom>
            <a:ln w="158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577756A3-9C04-4007-AA43-9F858CA14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058" y="1259406"/>
            <a:ext cx="1407121" cy="160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90486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854</Words>
  <Application>Microsoft Office PowerPoint</Application>
  <PresentationFormat>Bildschirmpräsentation (16:9)</PresentationFormat>
  <Paragraphs>192</Paragraphs>
  <Slides>20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28" baseType="lpstr">
      <vt:lpstr>Arial</vt:lpstr>
      <vt:lpstr>Bahnschrift</vt:lpstr>
      <vt:lpstr>Bahnschrift Light</vt:lpstr>
      <vt:lpstr>Calibri</vt:lpstr>
      <vt:lpstr>Helvetica</vt:lpstr>
      <vt:lpstr>Symbol</vt:lpstr>
      <vt:lpstr>Standarddesign</vt:lpstr>
      <vt:lpstr>1_Standarddesign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Oberwinter</dc:creator>
  <cp:lastModifiedBy>Breitfuß, Dominik</cp:lastModifiedBy>
  <cp:revision>1098</cp:revision>
  <cp:lastPrinted>2020-03-05T09:04:49Z</cp:lastPrinted>
  <dcterms:created xsi:type="dcterms:W3CDTF">1601-01-01T00:00:00Z</dcterms:created>
  <dcterms:modified xsi:type="dcterms:W3CDTF">2023-11-23T08:28:40Z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