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0" r:id="rId2"/>
    <p:sldMasterId id="2147483654" r:id="rId3"/>
    <p:sldMasterId id="2147483667" r:id="rId4"/>
  </p:sldMasterIdLst>
  <p:notesMasterIdLst>
    <p:notesMasterId r:id="rId20"/>
  </p:notesMasterIdLst>
  <p:handoutMasterIdLst>
    <p:handoutMasterId r:id="rId21"/>
  </p:handoutMasterIdLst>
  <p:sldIdLst>
    <p:sldId id="256" r:id="rId5"/>
    <p:sldId id="288" r:id="rId6"/>
    <p:sldId id="290" r:id="rId7"/>
    <p:sldId id="275" r:id="rId8"/>
    <p:sldId id="276" r:id="rId9"/>
    <p:sldId id="297" r:id="rId10"/>
    <p:sldId id="298" r:id="rId11"/>
    <p:sldId id="301" r:id="rId12"/>
    <p:sldId id="302" r:id="rId13"/>
    <p:sldId id="304" r:id="rId14"/>
    <p:sldId id="305" r:id="rId15"/>
    <p:sldId id="306" r:id="rId16"/>
    <p:sldId id="307" r:id="rId17"/>
    <p:sldId id="308" r:id="rId18"/>
    <p:sldId id="267" r:id="rId19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BF911"/>
    <a:srgbClr val="006699"/>
    <a:srgbClr val="DEE7EC"/>
    <a:srgbClr val="ABFFFF"/>
    <a:srgbClr val="A7DDE9"/>
    <a:srgbClr val="0086BB"/>
    <a:srgbClr val="0080B0"/>
    <a:srgbClr val="006090"/>
    <a:srgbClr val="004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5" d="100"/>
          <a:sy n="85" d="100"/>
        </p:scale>
        <p:origin x="54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7E4A0-965D-475D-8581-CD3BB1C59CB2}" type="datetimeFigureOut">
              <a:rPr lang="de-AT" smtClean="0"/>
              <a:t>16.11.2023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C3F62-3532-475C-BA7B-75A6B48E11E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2517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1988CC-6DF1-4E29-B62C-0F45EC3489EF}" type="datetimeFigureOut">
              <a:rPr lang="de-DE"/>
              <a:pPr>
                <a:defRPr/>
              </a:pPr>
              <a:t>16.11.2023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773FFF5-B7CF-40E0-A718-C998413B261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TU-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90723" y="2928935"/>
            <a:ext cx="8191557" cy="1255711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90723" y="4500570"/>
            <a:ext cx="8286808" cy="9286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2190752" y="6000751"/>
            <a:ext cx="5835649" cy="7207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750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90723" y="2928935"/>
            <a:ext cx="8191557" cy="1255711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90723" y="4500570"/>
            <a:ext cx="8286808" cy="9286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2190752" y="6000751"/>
            <a:ext cx="5835649" cy="7207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77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461" y="2857496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2190752" y="6000751"/>
            <a:ext cx="5835649" cy="7207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94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400" y="116632"/>
            <a:ext cx="9906069" cy="63097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352" y="1124744"/>
            <a:ext cx="9906069" cy="3554419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75221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alt blauer Rahmen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967" y="1285860"/>
            <a:ext cx="9906069" cy="114300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2965" y="2571745"/>
            <a:ext cx="4667283" cy="3554419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81752" y="2571745"/>
            <a:ext cx="4667283" cy="3554419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143001" y="6356351"/>
            <a:ext cx="2190751" cy="365125"/>
          </a:xfrm>
        </p:spPr>
        <p:txBody>
          <a:bodyPr/>
          <a:lstStyle>
            <a:lvl1pPr>
              <a:defRPr baseline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1D66F0-5AE5-489A-95AC-6CDE7E2A172A}" type="datetimeFigureOut">
              <a:rPr lang="de-DE"/>
              <a:pPr>
                <a:defRPr/>
              </a:pPr>
              <a:t>16.11.2023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311400" cy="365125"/>
          </a:xfr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anose="020B0604020202020204" pitchFamily="34" charset="0"/>
              </a:defRPr>
            </a:lvl1pPr>
          </a:lstStyle>
          <a:p>
            <a:fld id="{60894F7E-9545-4DF2-96E0-ADA4EBFAA90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3521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966" y="1285860"/>
            <a:ext cx="9906069" cy="11430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2966" y="2571745"/>
            <a:ext cx="9906069" cy="3554419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43001" y="6356351"/>
            <a:ext cx="2173817" cy="365125"/>
          </a:xfrm>
        </p:spPr>
        <p:txBody>
          <a:bodyPr/>
          <a:lstStyle>
            <a:lvl1pPr marL="0" algn="l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75EB037-4B4C-409F-AFB1-9460CC902C14}" type="datetimeFigureOut">
              <a:rPr lang="de-AT"/>
              <a:pPr>
                <a:defRPr/>
              </a:pPr>
              <a:t>16.11.2023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311400" cy="365125"/>
          </a:xfr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anose="020B0604020202020204" pitchFamily="34" charset="0"/>
              </a:defRPr>
            </a:lvl1pPr>
          </a:lstStyle>
          <a:p>
            <a:fld id="{85BEB7D6-7D6F-4FF8-99C7-1BAAF342D69B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5399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alt blauer Rahmen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967" y="1285860"/>
            <a:ext cx="9906069" cy="11430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2965" y="2571745"/>
            <a:ext cx="4667283" cy="355441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81752" y="2571745"/>
            <a:ext cx="4667283" cy="355441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143001" y="6356351"/>
            <a:ext cx="2190751" cy="365125"/>
          </a:xfrm>
        </p:spPr>
        <p:txBody>
          <a:bodyPr/>
          <a:lstStyle>
            <a:lvl1pPr>
              <a:defRPr baseline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18ADDA-065E-4697-9961-9590715780F8}" type="datetimeFigureOut">
              <a:rPr lang="de-DE"/>
              <a:pPr>
                <a:defRPr/>
              </a:pPr>
              <a:t>16.11.2023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311400" cy="365125"/>
          </a:xfr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anose="020B0604020202020204" pitchFamily="34" charset="0"/>
              </a:defRPr>
            </a:lvl1pPr>
          </a:lstStyle>
          <a:p>
            <a:fld id="{25B7CF98-2875-4663-B1B1-F745515FB89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8817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7" descr="TU_rendering.ti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0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uppieren 14"/>
          <p:cNvGrpSpPr>
            <a:grpSpLocks/>
          </p:cNvGrpSpPr>
          <p:nvPr/>
        </p:nvGrpSpPr>
        <p:grpSpPr bwMode="auto">
          <a:xfrm>
            <a:off x="0" y="2076450"/>
            <a:ext cx="11523133" cy="4781550"/>
            <a:chOff x="0" y="2076528"/>
            <a:chExt cx="8642400" cy="4781472"/>
          </a:xfrm>
        </p:grpSpPr>
        <p:sp>
          <p:nvSpPr>
            <p:cNvPr id="1029" name="Rectangle 12"/>
            <p:cNvSpPr>
              <a:spLocks noChangeArrowheads="1"/>
            </p:cNvSpPr>
            <p:nvPr/>
          </p:nvSpPr>
          <p:spPr bwMode="auto">
            <a:xfrm>
              <a:off x="0" y="2076528"/>
              <a:ext cx="8143922" cy="4781472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  <p:sp>
          <p:nvSpPr>
            <p:cNvPr id="1030" name="Oval 10"/>
            <p:cNvSpPr>
              <a:spLocks noChangeArrowheads="1"/>
            </p:cNvSpPr>
            <p:nvPr/>
          </p:nvSpPr>
          <p:spPr bwMode="auto">
            <a:xfrm>
              <a:off x="7627982" y="2076528"/>
              <a:ext cx="1012831" cy="1012808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  <p:sp>
          <p:nvSpPr>
            <p:cNvPr id="1031" name="Rectangle 15"/>
            <p:cNvSpPr>
              <a:spLocks noChangeArrowheads="1"/>
            </p:cNvSpPr>
            <p:nvPr/>
          </p:nvSpPr>
          <p:spPr bwMode="auto">
            <a:xfrm>
              <a:off x="4895878" y="2571820"/>
              <a:ext cx="3746522" cy="428618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</p:grp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9075"/>
            <a:ext cx="32766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ieren 10"/>
          <p:cNvGrpSpPr/>
          <p:nvPr userDrawn="1"/>
        </p:nvGrpSpPr>
        <p:grpSpPr>
          <a:xfrm>
            <a:off x="7248128" y="260648"/>
            <a:ext cx="4203192" cy="1728320"/>
            <a:chOff x="7248128" y="260648"/>
            <a:chExt cx="4203192" cy="1728320"/>
          </a:xfrm>
        </p:grpSpPr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128" y="260648"/>
              <a:ext cx="4203192" cy="1728320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 userDrawn="1"/>
          </p:nvSpPr>
          <p:spPr>
            <a:xfrm>
              <a:off x="8400256" y="908720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i="1" dirty="0">
                  <a:solidFill>
                    <a:schemeClr val="tx2"/>
                  </a:solidFill>
                  <a:latin typeface="+mj-lt"/>
                  <a:cs typeface="Calibri Light" panose="020F0302020204030204" pitchFamily="34" charset="0"/>
                </a:rPr>
                <a:t>IPE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7" descr="TU_rendering.tif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0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0" name="Gruppieren 7"/>
          <p:cNvGrpSpPr>
            <a:grpSpLocks/>
          </p:cNvGrpSpPr>
          <p:nvPr/>
        </p:nvGrpSpPr>
        <p:grpSpPr bwMode="auto">
          <a:xfrm>
            <a:off x="0" y="2076450"/>
            <a:ext cx="11523133" cy="4781550"/>
            <a:chOff x="0" y="2076528"/>
            <a:chExt cx="8642400" cy="4781472"/>
          </a:xfrm>
        </p:grpSpPr>
        <p:sp>
          <p:nvSpPr>
            <p:cNvPr id="2052" name="Rectangle 12"/>
            <p:cNvSpPr>
              <a:spLocks noChangeArrowheads="1"/>
            </p:cNvSpPr>
            <p:nvPr/>
          </p:nvSpPr>
          <p:spPr bwMode="auto">
            <a:xfrm>
              <a:off x="0" y="2076528"/>
              <a:ext cx="8143922" cy="4781472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053" name="Oval 14"/>
            <p:cNvSpPr>
              <a:spLocks noChangeArrowheads="1"/>
            </p:cNvSpPr>
            <p:nvPr/>
          </p:nvSpPr>
          <p:spPr bwMode="auto">
            <a:xfrm>
              <a:off x="7627982" y="2076528"/>
              <a:ext cx="1012831" cy="1012808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054" name="Rectangle 15"/>
            <p:cNvSpPr>
              <a:spLocks noChangeArrowheads="1"/>
            </p:cNvSpPr>
            <p:nvPr/>
          </p:nvSpPr>
          <p:spPr bwMode="auto">
            <a:xfrm>
              <a:off x="4895878" y="2571820"/>
              <a:ext cx="3746522" cy="428618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pic>
        <p:nvPicPr>
          <p:cNvPr id="9" name="Grafi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9075"/>
            <a:ext cx="32766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4"/>
          <p:cNvGrpSpPr/>
          <p:nvPr userDrawn="1"/>
        </p:nvGrpSpPr>
        <p:grpSpPr>
          <a:xfrm>
            <a:off x="7248128" y="260648"/>
            <a:ext cx="4203192" cy="1728320"/>
            <a:chOff x="7248128" y="260648"/>
            <a:chExt cx="4203192" cy="1728320"/>
          </a:xfrm>
        </p:grpSpPr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128" y="260648"/>
              <a:ext cx="4203192" cy="1728320"/>
            </a:xfrm>
            <a:prstGeom prst="rect">
              <a:avLst/>
            </a:prstGeom>
          </p:spPr>
        </p:pic>
        <p:sp>
          <p:nvSpPr>
            <p:cNvPr id="4" name="Textfeld 3"/>
            <p:cNvSpPr txBox="1"/>
            <p:nvPr userDrawn="1"/>
          </p:nvSpPr>
          <p:spPr>
            <a:xfrm>
              <a:off x="8400256" y="908720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i="1" dirty="0">
                  <a:solidFill>
                    <a:schemeClr val="tx2"/>
                  </a:solidFill>
                  <a:latin typeface="+mj-lt"/>
                  <a:cs typeface="Calibri Light" panose="020F0302020204030204" pitchFamily="34" charset="0"/>
                </a:rPr>
                <a:t>IPE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271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E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775B70-8621-4E30-B501-1848D9C1FC33}" type="datetimeFigureOut">
              <a:rPr lang="de-DE"/>
              <a:pPr>
                <a:defRPr/>
              </a:pPr>
              <a:t>16.11.2023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CA17AB4-392D-4030-95FA-B64A229A2AC4}" type="slidenum">
              <a:rPr lang="de-DE" altLang="de-DE"/>
              <a:pPr/>
              <a:t>‹Nr.›</a:t>
            </a:fld>
            <a:endParaRPr lang="de-DE" altLang="de-DE"/>
          </a:p>
        </p:txBody>
      </p:sp>
      <p:grpSp>
        <p:nvGrpSpPr>
          <p:cNvPr id="2" name="Gruppieren 11"/>
          <p:cNvGrpSpPr/>
          <p:nvPr/>
        </p:nvGrpSpPr>
        <p:grpSpPr>
          <a:xfrm>
            <a:off x="0" y="857232"/>
            <a:ext cx="11523200" cy="6000768"/>
            <a:chOff x="0" y="1214422"/>
            <a:chExt cx="8642400" cy="5643578"/>
          </a:xfrm>
          <a:solidFill>
            <a:schemeClr val="bg1"/>
          </a:solidFill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1214422"/>
              <a:ext cx="8143900" cy="56435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586" y="1798926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12" name="Grafik 12" descr="TU_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900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32" y="116632"/>
            <a:ext cx="1143547" cy="8094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Symbol" panose="05050102010706020507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08F93B-E7A4-4025-AAB4-220190C046F9}" type="datetimeFigureOut">
              <a:rPr lang="de-DE"/>
              <a:pPr>
                <a:defRPr/>
              </a:pPr>
              <a:t>16.11.2023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3A086F8-3010-4646-A275-2BE700C8BE91}" type="slidenum">
              <a:rPr lang="de-DE" altLang="de-DE"/>
              <a:pPr/>
              <a:t>‹Nr.›</a:t>
            </a:fld>
            <a:endParaRPr lang="de-DE" altLang="de-DE"/>
          </a:p>
        </p:txBody>
      </p:sp>
      <p:grpSp>
        <p:nvGrpSpPr>
          <p:cNvPr id="2" name="Gruppieren 11"/>
          <p:cNvGrpSpPr/>
          <p:nvPr/>
        </p:nvGrpSpPr>
        <p:grpSpPr>
          <a:xfrm>
            <a:off x="0" y="857232"/>
            <a:ext cx="11523200" cy="6000768"/>
            <a:chOff x="0" y="1214422"/>
            <a:chExt cx="8642400" cy="5643578"/>
          </a:xfrm>
          <a:solidFill>
            <a:srgbClr val="DEE7EC"/>
          </a:solidFill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1214422"/>
              <a:ext cx="8143900" cy="56435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586" y="1798926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12" name="Grafik 12" descr="TU_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900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32" y="116632"/>
            <a:ext cx="1143547" cy="8094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Symbol" panose="05050102010706020507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2.wmf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tif"/><Relationship Id="rId4" Type="http://schemas.openxmlformats.org/officeDocument/2006/relationships/image" Target="../media/image27.t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oleObject" Target="../embeddings/oleObject9.bin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8344" y="2566899"/>
            <a:ext cx="10585175" cy="1724201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Considering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hardening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metals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from perspective of statistical mechanics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47528" y="4725144"/>
            <a:ext cx="8286808" cy="1656184"/>
          </a:xfrm>
        </p:spPr>
        <p:txBody>
          <a:bodyPr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Wenwen Wei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Erwin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Povoden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-Karadeniz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Ernst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Kozeschnik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2023-09-05</a:t>
            </a:r>
          </a:p>
        </p:txBody>
      </p:sp>
    </p:spTree>
    <p:extLst>
      <p:ext uri="{BB962C8B-B14F-4D97-AF65-F5344CB8AC3E}">
        <p14:creationId xmlns:p14="http://schemas.microsoft.com/office/powerpoint/2010/main" val="1708344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C67BD111-BC9F-4A35-B054-841A1A0EE21C}"/>
              </a:ext>
            </a:extLst>
          </p:cNvPr>
          <p:cNvSpPr/>
          <p:nvPr/>
        </p:nvSpPr>
        <p:spPr>
          <a:xfrm>
            <a:off x="755576" y="201216"/>
            <a:ext cx="6492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2. Statistical description of dislocation dynamics</a:t>
            </a:r>
            <a:endParaRPr lang="en-US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FFF404A-C204-428E-ABD0-2DD6C135602D}"/>
              </a:ext>
            </a:extLst>
          </p:cNvPr>
          <p:cNvSpPr/>
          <p:nvPr/>
        </p:nvSpPr>
        <p:spPr>
          <a:xfrm>
            <a:off x="306071" y="917049"/>
            <a:ext cx="4658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2.5 Application to the dislocation dipoles </a:t>
            </a:r>
            <a:endParaRPr lang="de-AT" sz="20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EF581D4-2925-494F-AC15-0BF3416E75F9}"/>
              </a:ext>
            </a:extLst>
          </p:cNvPr>
          <p:cNvSpPr/>
          <p:nvPr/>
        </p:nvSpPr>
        <p:spPr>
          <a:xfrm>
            <a:off x="719700" y="1387406"/>
            <a:ext cx="8328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generation term of dislocation dipoles </a:t>
            </a:r>
            <a:endParaRPr lang="de-AT" sz="2000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233D3E0-638A-4FC0-8B84-0A56FE5CF32E}"/>
              </a:ext>
            </a:extLst>
          </p:cNvPr>
          <p:cNvSpPr/>
          <p:nvPr/>
        </p:nvSpPr>
        <p:spPr>
          <a:xfrm>
            <a:off x="719700" y="2694297"/>
            <a:ext cx="3682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divorce of dislocation dipoles</a:t>
            </a:r>
            <a:endParaRPr lang="de-A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BCDB3BF-2783-4214-8731-5C8975FF0E04}"/>
              </a:ext>
            </a:extLst>
          </p:cNvPr>
          <p:cNvSpPr/>
          <p:nvPr/>
        </p:nvSpPr>
        <p:spPr>
          <a:xfrm>
            <a:off x="2063552" y="3155209"/>
            <a:ext cx="3041491" cy="111605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CB8AD4E-9D37-4ADC-BCDE-42FAA5D472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804630"/>
              </p:ext>
            </p:extLst>
          </p:nvPr>
        </p:nvGraphicFramePr>
        <p:xfrm>
          <a:off x="2783632" y="1800220"/>
          <a:ext cx="2369633" cy="7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3" imgW="1167893" imgH="393529" progId="Equation.DSMT4">
                  <p:embed/>
                </p:oleObj>
              </mc:Choice>
              <mc:Fallback>
                <p:oleObj name="Equation" r:id="rId3" imgW="1167893" imgH="393529" progId="Equation.DSMT4">
                  <p:embed/>
                  <p:pic>
                    <p:nvPicPr>
                      <p:cNvPr id="0" name="ole_rId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632" y="1800220"/>
                        <a:ext cx="2369633" cy="774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DE485705-0C30-41AE-8FE4-B751E530A3A5}"/>
              </a:ext>
            </a:extLst>
          </p:cNvPr>
          <p:cNvPicPr/>
          <p:nvPr/>
        </p:nvPicPr>
        <p:blipFill rotWithShape="1">
          <a:blip r:embed="rId5"/>
          <a:srcRect l="55542" t="24504" r="11681" b="37209"/>
          <a:stretch/>
        </p:blipFill>
        <p:spPr bwMode="auto">
          <a:xfrm>
            <a:off x="5807968" y="1820926"/>
            <a:ext cx="5503899" cy="3875493"/>
          </a:xfrm>
          <a:prstGeom prst="rect">
            <a:avLst/>
          </a:prstGeom>
        </p:spPr>
      </p:pic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8DE4BEFB-38D9-4EB1-8C12-C740C5D9FE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653521"/>
              </p:ext>
            </p:extLst>
          </p:nvPr>
        </p:nvGraphicFramePr>
        <p:xfrm>
          <a:off x="571806" y="3155209"/>
          <a:ext cx="5143405" cy="1116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6" imgW="2552700" imgH="558800" progId="Equation.DSMT4">
                  <p:embed/>
                </p:oleObj>
              </mc:Choice>
              <mc:Fallback>
                <p:oleObj name="Equation" r:id="rId6" imgW="2552700" imgH="558800" progId="Equation.DSMT4">
                  <p:embed/>
                  <p:pic>
                    <p:nvPicPr>
                      <p:cNvPr id="0" name="ole_rId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806" y="3155209"/>
                        <a:ext cx="5143405" cy="11160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50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C67BD111-BC9F-4A35-B054-841A1A0EE21C}"/>
              </a:ext>
            </a:extLst>
          </p:cNvPr>
          <p:cNvSpPr/>
          <p:nvPr/>
        </p:nvSpPr>
        <p:spPr>
          <a:xfrm>
            <a:off x="755576" y="201216"/>
            <a:ext cx="3405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3. The simulation results</a:t>
            </a:r>
            <a:endParaRPr lang="en-US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FFF404A-C204-428E-ABD0-2DD6C135602D}"/>
              </a:ext>
            </a:extLst>
          </p:cNvPr>
          <p:cNvSpPr/>
          <p:nvPr/>
        </p:nvSpPr>
        <p:spPr>
          <a:xfrm>
            <a:off x="306071" y="917049"/>
            <a:ext cx="38186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Application to high Mn steel</a:t>
            </a:r>
          </a:p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3.1 Chemical composition effects </a:t>
            </a:r>
            <a:endParaRPr lang="de-AT" sz="20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8A4BA0F-A0AC-4412-BD54-51FB94670F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7" t="4898" r="51964" b="52649"/>
          <a:stretch/>
        </p:blipFill>
        <p:spPr>
          <a:xfrm>
            <a:off x="248761" y="1792971"/>
            <a:ext cx="7081463" cy="486381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8BF8F8D-CB6E-4E7B-8A64-F88B914B00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92" r="19694" b="10940"/>
          <a:stretch/>
        </p:blipFill>
        <p:spPr>
          <a:xfrm>
            <a:off x="4295800" y="1270992"/>
            <a:ext cx="5855299" cy="707886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C8A816C-C6CD-4163-BCDB-B34AB60AEB22}"/>
              </a:ext>
            </a:extLst>
          </p:cNvPr>
          <p:cNvSpPr/>
          <p:nvPr/>
        </p:nvSpPr>
        <p:spPr>
          <a:xfrm>
            <a:off x="7464152" y="3140968"/>
            <a:ext cx="2835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flow curve of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alloy 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alloy II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0BF9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alloy III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alloy IV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tensile test at RT and strain rate 0.01/s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85760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C67BD111-BC9F-4A35-B054-841A1A0EE21C}"/>
              </a:ext>
            </a:extLst>
          </p:cNvPr>
          <p:cNvSpPr/>
          <p:nvPr/>
        </p:nvSpPr>
        <p:spPr>
          <a:xfrm>
            <a:off x="755576" y="201216"/>
            <a:ext cx="3405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3. The simulation results</a:t>
            </a:r>
            <a:endParaRPr lang="en-US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FFF404A-C204-428E-ABD0-2DD6C135602D}"/>
              </a:ext>
            </a:extLst>
          </p:cNvPr>
          <p:cNvSpPr/>
          <p:nvPr/>
        </p:nvSpPr>
        <p:spPr>
          <a:xfrm>
            <a:off x="306071" y="917049"/>
            <a:ext cx="32864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Application to high Mn steel</a:t>
            </a:r>
          </a:p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3.2 strain rate effects </a:t>
            </a:r>
            <a:endParaRPr lang="de-AT" sz="2000" dirty="0"/>
          </a:p>
        </p:txBody>
      </p:sp>
      <p:pic>
        <p:nvPicPr>
          <p:cNvPr id="6" name="Bild1">
            <a:extLst>
              <a:ext uri="{FF2B5EF4-FFF2-40B4-BE49-F238E27FC236}">
                <a16:creationId xmlns:a16="http://schemas.microsoft.com/office/drawing/2014/main" id="{C20B3746-544D-4FBD-A9E4-AA8145AD9F22}"/>
              </a:ext>
            </a:extLst>
          </p:cNvPr>
          <p:cNvPicPr/>
          <p:nvPr/>
        </p:nvPicPr>
        <p:blipFill>
          <a:blip r:embed="rId2"/>
          <a:srcRect l="9332" t="3264" r="51011" b="51457"/>
          <a:stretch>
            <a:fillRect/>
          </a:stretch>
        </p:blipFill>
        <p:spPr bwMode="auto">
          <a:xfrm>
            <a:off x="1652150" y="1624935"/>
            <a:ext cx="4830041" cy="2863325"/>
          </a:xfrm>
          <a:prstGeom prst="rect">
            <a:avLst/>
          </a:prstGeom>
        </p:spPr>
      </p:pic>
      <p:pic>
        <p:nvPicPr>
          <p:cNvPr id="8" name="Bild2">
            <a:extLst>
              <a:ext uri="{FF2B5EF4-FFF2-40B4-BE49-F238E27FC236}">
                <a16:creationId xmlns:a16="http://schemas.microsoft.com/office/drawing/2014/main" id="{00E55A2C-131F-4D1B-9300-B902E03495DE}"/>
              </a:ext>
            </a:extLst>
          </p:cNvPr>
          <p:cNvPicPr/>
          <p:nvPr/>
        </p:nvPicPr>
        <p:blipFill>
          <a:blip r:embed="rId3"/>
          <a:srcRect r="53474" b="51883"/>
          <a:stretch>
            <a:fillRect/>
          </a:stretch>
        </p:blipFill>
        <p:spPr bwMode="auto">
          <a:xfrm>
            <a:off x="6398468" y="1624935"/>
            <a:ext cx="4680520" cy="286332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53B9B5F-DEA9-419C-BB21-12F1E431409B}"/>
              </a:ext>
            </a:extLst>
          </p:cNvPr>
          <p:cNvPicPr/>
          <p:nvPr/>
        </p:nvPicPr>
        <p:blipFill rotWithShape="1">
          <a:blip r:embed="rId4"/>
          <a:srcRect l="10046" r="50000" b="54695"/>
          <a:stretch/>
        </p:blipFill>
        <p:spPr bwMode="auto">
          <a:xfrm>
            <a:off x="1752591" y="4208942"/>
            <a:ext cx="4729599" cy="253242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F7D8D6C-B8F8-4093-B30B-BE8C1AC3ABAF}"/>
              </a:ext>
            </a:extLst>
          </p:cNvPr>
          <p:cNvPicPr/>
          <p:nvPr/>
        </p:nvPicPr>
        <p:blipFill rotWithShape="1">
          <a:blip r:embed="rId5"/>
          <a:srcRect l="9584" t="4863" r="51179" b="51661"/>
          <a:stretch/>
        </p:blipFill>
        <p:spPr bwMode="auto">
          <a:xfrm>
            <a:off x="6398468" y="4474517"/>
            <a:ext cx="4830040" cy="2464594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B2B712EA-AF4A-4CB2-B2AA-B5A54636F611}"/>
              </a:ext>
            </a:extLst>
          </p:cNvPr>
          <p:cNvSpPr/>
          <p:nvPr/>
        </p:nvSpPr>
        <p:spPr>
          <a:xfrm>
            <a:off x="124985" y="2808848"/>
            <a:ext cx="17082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True stress-strain tensile curves of Fe-1.05C-11.9Mn-0.03Cr-0.03Al steel at strain rate of </a:t>
            </a:r>
            <a:r>
              <a:rPr lang="en-US" b="1" dirty="0">
                <a:solidFill>
                  <a:srgbClr val="0BF91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0.00025/s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, 0.001/s,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0.01/s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and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0. 1/s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82751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C67BD111-BC9F-4A35-B054-841A1A0EE21C}"/>
              </a:ext>
            </a:extLst>
          </p:cNvPr>
          <p:cNvSpPr/>
          <p:nvPr/>
        </p:nvSpPr>
        <p:spPr>
          <a:xfrm>
            <a:off x="755576" y="201216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4. Conclusion</a:t>
            </a:r>
            <a:endParaRPr lang="en-US" sz="24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F6D62B6-40B8-4B6A-8993-8F49AA4A15AD}"/>
              </a:ext>
            </a:extLst>
          </p:cNvPr>
          <p:cNvSpPr/>
          <p:nvPr/>
        </p:nvSpPr>
        <p:spPr>
          <a:xfrm>
            <a:off x="551384" y="1516249"/>
            <a:ext cx="10432776" cy="465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three process of </a:t>
            </a:r>
            <a:r>
              <a:rPr lang="en-US" sz="20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dislocations dynamic recovery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 considered from the perspective of statistical mechanics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considering annihilation of the dislocations the distribution function of  speed of  dislocation is obtained according to the principle of maximum entropy of the system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unzipping of dislocations locks(immobile dislocations) and the divorce of dislocation dipole are critical for the model to show the strain rate sensitivity, adding the nonlinear effects of work hardening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model based on statistical Mechanics has been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sucesfully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applied to the high Mn steels and can predict the flow curves of different steels and at different strain rate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619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7648" y="3284984"/>
            <a:ext cx="5832648" cy="1152128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876469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2207" y="187955"/>
            <a:ext cx="9906069" cy="630972"/>
          </a:xfrm>
        </p:spPr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to …..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59" y="2857262"/>
            <a:ext cx="4027762" cy="165618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947521" y="103330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financial support by the Austrian Federal Ministry for Digital and Economic Affairs and the National Foundation for Research, Technology and Development is gratefully acknowledged.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Materials Center Leoben: Willkommen">
            <a:extLst>
              <a:ext uri="{FF2B5EF4-FFF2-40B4-BE49-F238E27FC236}">
                <a16:creationId xmlns:a16="http://schemas.microsoft.com/office/drawing/2014/main" id="{77D09FBC-D5FF-4B3F-81DD-E36564CEE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242" y="2204698"/>
            <a:ext cx="3584882" cy="244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BA0E313-E178-41CA-9895-C7B0FB151DE3}"/>
              </a:ext>
            </a:extLst>
          </p:cNvPr>
          <p:cNvSpPr/>
          <p:nvPr/>
        </p:nvSpPr>
        <p:spPr>
          <a:xfrm>
            <a:off x="6489491" y="4566841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accent1"/>
                </a:solidFill>
              </a:rPr>
              <a:t>Materials Center Leoben</a:t>
            </a:r>
          </a:p>
        </p:txBody>
      </p:sp>
      <p:pic>
        <p:nvPicPr>
          <p:cNvPr id="13316" name="Picture 4" descr="https://www.mcl.at/fileadmin/_processed_/d/0/csm_matcalc_506e619b8b.png">
            <a:extLst>
              <a:ext uri="{FF2B5EF4-FFF2-40B4-BE49-F238E27FC236}">
                <a16:creationId xmlns:a16="http://schemas.microsoft.com/office/drawing/2014/main" id="{AD7E6808-4560-4C3F-938C-27A0AF1C6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4675891"/>
            <a:ext cx="5256584" cy="201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53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EC04ECD8-09FB-46CE-B6DE-DD9B263F313C}"/>
              </a:ext>
            </a:extLst>
          </p:cNvPr>
          <p:cNvSpPr/>
          <p:nvPr/>
        </p:nvSpPr>
        <p:spPr>
          <a:xfrm>
            <a:off x="252312" y="955115"/>
            <a:ext cx="10585176" cy="1058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1.1 Work hardening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during the deformation process, the flow stress of metals increases as the strain due to the increase of dislocations density.</a:t>
            </a:r>
            <a:endParaRPr lang="de-A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67BD111-BC9F-4A35-B054-841A1A0EE21C}"/>
              </a:ext>
            </a:extLst>
          </p:cNvPr>
          <p:cNvSpPr/>
          <p:nvPr/>
        </p:nvSpPr>
        <p:spPr>
          <a:xfrm>
            <a:off x="755576" y="201216"/>
            <a:ext cx="4789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1. Introduction of work hardening</a:t>
            </a:r>
            <a:endParaRPr lang="en-US" sz="2400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F3B5FF77-0C5F-41F6-9F24-581E3E254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013162"/>
            <a:ext cx="5688632" cy="4046091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E392FA7-76FB-45E0-9DED-BC531CC531BD}"/>
              </a:ext>
            </a:extLst>
          </p:cNvPr>
          <p:cNvSpPr/>
          <p:nvPr/>
        </p:nvSpPr>
        <p:spPr>
          <a:xfrm>
            <a:off x="335360" y="61285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Typical TEM (electron transmission micrographs) of a Cu single crystal deformed in single slip as the strain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4060D8B-A471-4A0C-9513-18D0CADA88E9}"/>
              </a:ext>
            </a:extLst>
          </p:cNvPr>
          <p:cNvSpPr/>
          <p:nvPr/>
        </p:nvSpPr>
        <p:spPr>
          <a:xfrm>
            <a:off x="7032104" y="2305439"/>
            <a:ext cx="35268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dislocations configuration evolve as the strain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tangles are interconnected into (diffuse) ‘</a:t>
            </a:r>
            <a:r>
              <a:rPr lang="en-US" dirty="0">
                <a:solidFill>
                  <a:srgbClr val="FF0000"/>
                </a:solidFill>
              </a:rPr>
              <a:t>cell walls </a:t>
            </a:r>
            <a:r>
              <a:rPr lang="en-US" dirty="0"/>
              <a:t>and the less dense regions may be called ‘</a:t>
            </a:r>
            <a:r>
              <a:rPr lang="en-US" dirty="0">
                <a:solidFill>
                  <a:srgbClr val="FF0000"/>
                </a:solidFill>
              </a:rPr>
              <a:t>cells</a:t>
            </a:r>
            <a:r>
              <a:rPr lang="en-US" dirty="0"/>
              <a:t>’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critical points of understanding work hardening is how to appropriately describe the evolution of dislocations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F47024D-3715-4E9F-9809-62E252D525DE}"/>
              </a:ext>
            </a:extLst>
          </p:cNvPr>
          <p:cNvSpPr/>
          <p:nvPr/>
        </p:nvSpPr>
        <p:spPr>
          <a:xfrm>
            <a:off x="7032104" y="6059253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AT" dirty="0">
                <a:solidFill>
                  <a:schemeClr val="accent1"/>
                </a:solidFill>
              </a:rPr>
              <a:t>U.F. Kocks, H. </a:t>
            </a:r>
            <a:r>
              <a:rPr lang="de-AT" dirty="0" err="1">
                <a:solidFill>
                  <a:schemeClr val="accent1"/>
                </a:solidFill>
              </a:rPr>
              <a:t>Mecking</a:t>
            </a:r>
            <a:r>
              <a:rPr lang="de-AT" dirty="0">
                <a:solidFill>
                  <a:schemeClr val="accent1"/>
                </a:solidFill>
              </a:rPr>
              <a:t>.</a:t>
            </a:r>
            <a:r>
              <a:rPr lang="en-US" dirty="0">
                <a:solidFill>
                  <a:schemeClr val="accent1"/>
                </a:solidFill>
              </a:rPr>
              <a:t> Progress in Materials Science 48 (2003) 171–273</a:t>
            </a:r>
            <a:r>
              <a:rPr lang="de-AT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925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EC04ECD8-09FB-46CE-B6DE-DD9B263F313C}"/>
              </a:ext>
            </a:extLst>
          </p:cNvPr>
          <p:cNvSpPr/>
          <p:nvPr/>
        </p:nvSpPr>
        <p:spPr>
          <a:xfrm>
            <a:off x="179510" y="1312748"/>
            <a:ext cx="10741025" cy="2375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Kocks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Mecking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proposed a one-parameter formulation, which becomes the basis of a variety of work hardening model.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use s single variable,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average dislocation density to describe the dislocation evolution during deformation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Kocks-Mecking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model, the evolution rate of dislocation density is composed of two terms: dislocation storage and dynamic recovery rate.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67BD111-BC9F-4A35-B054-841A1A0EE21C}"/>
              </a:ext>
            </a:extLst>
          </p:cNvPr>
          <p:cNvSpPr/>
          <p:nvPr/>
        </p:nvSpPr>
        <p:spPr>
          <a:xfrm>
            <a:off x="755576" y="201216"/>
            <a:ext cx="4789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1. Introduction of work hardening</a:t>
            </a:r>
            <a:endParaRPr lang="en-US" sz="24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321AB89-152F-4754-B86B-17695893C5C6}"/>
              </a:ext>
            </a:extLst>
          </p:cNvPr>
          <p:cNvSpPr/>
          <p:nvPr/>
        </p:nvSpPr>
        <p:spPr>
          <a:xfrm>
            <a:off x="179511" y="889510"/>
            <a:ext cx="30235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Kocks-Mecking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60B7D96B-C2AE-41B9-BCDF-A0A0C6BD13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457866"/>
              </p:ext>
            </p:extLst>
          </p:nvPr>
        </p:nvGraphicFramePr>
        <p:xfrm>
          <a:off x="4089573" y="3426739"/>
          <a:ext cx="1862411" cy="66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3" imgW="1168200" imgH="419040" progId="Equation.DSMT4">
                  <p:embed/>
                </p:oleObj>
              </mc:Choice>
              <mc:Fallback>
                <p:oleObj name="Equation" r:id="rId3" imgW="1168200" imgH="4190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9573" y="3426739"/>
                        <a:ext cx="1862411" cy="668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030E07D9-539D-4601-B940-F454DA47C65F}"/>
              </a:ext>
            </a:extLst>
          </p:cNvPr>
          <p:cNvSpPr/>
          <p:nvPr/>
        </p:nvSpPr>
        <p:spPr>
          <a:xfrm>
            <a:off x="353580" y="4111316"/>
            <a:ext cx="9705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AT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dislocation storage term and dynamic recovery respectively. </a:t>
            </a:r>
            <a:endParaRPr lang="en-US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631ADB5-166B-42C0-AEA8-F028B9C0ED06}"/>
              </a:ext>
            </a:extLst>
          </p:cNvPr>
          <p:cNvSpPr/>
          <p:nvPr/>
        </p:nvSpPr>
        <p:spPr>
          <a:xfrm>
            <a:off x="407368" y="4853219"/>
            <a:ext cx="105131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shortcoming of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Kocks-Mecking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 models is that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fitted for each alloy composition and microstructure. Consequently, it becomes difficult to draw a physical interpretation on their application.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solve this, a thermodynamics-based expression for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should be derived. </a:t>
            </a:r>
          </a:p>
        </p:txBody>
      </p:sp>
    </p:spTree>
    <p:extLst>
      <p:ext uri="{BB962C8B-B14F-4D97-AF65-F5344CB8AC3E}">
        <p14:creationId xmlns:p14="http://schemas.microsoft.com/office/powerpoint/2010/main" val="303052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C67BD111-BC9F-4A35-B054-841A1A0EE21C}"/>
              </a:ext>
            </a:extLst>
          </p:cNvPr>
          <p:cNvSpPr/>
          <p:nvPr/>
        </p:nvSpPr>
        <p:spPr>
          <a:xfrm>
            <a:off x="755576" y="201216"/>
            <a:ext cx="4789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1. Introduction of work hardening</a:t>
            </a:r>
            <a:endParaRPr lang="en-US" sz="2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4631AA6-6B82-45A3-8057-60EB478F4B0A}"/>
              </a:ext>
            </a:extLst>
          </p:cNvPr>
          <p:cNvSpPr/>
          <p:nvPr/>
        </p:nvSpPr>
        <p:spPr>
          <a:xfrm>
            <a:off x="551384" y="1516249"/>
            <a:ext cx="10432776" cy="326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Our aim is to understand dynamic recovery of the dislocations during deformation(</a:t>
            </a:r>
            <a:r>
              <a:rPr lang="en-US" sz="20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 The </a:t>
            </a:r>
            <a:r>
              <a:rPr lang="en-US" sz="20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dislocations dynamic recovery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 composed of at least following three processes: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Annihilation of the dislocations</a:t>
            </a:r>
            <a:r>
              <a:rPr lang="en-US" sz="2000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with opposite Burgers vector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Dislocations locking and 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unzipping of dislocations locks</a:t>
            </a:r>
            <a:r>
              <a:rPr lang="en-US" sz="20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(immobile dislocations)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Formation of dislocation dipoles and </a:t>
            </a:r>
            <a:r>
              <a:rPr lang="en-US" sz="2000" b="1" i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divorce of dislocation dipole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our modelling activities, these three processes will be considered from the perspective of statistical mechanics.   </a:t>
            </a:r>
            <a:endParaRPr lang="de-A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FD7B06F-E288-4AB3-B48A-3726398E9B8B}"/>
              </a:ext>
            </a:extLst>
          </p:cNvPr>
          <p:cNvSpPr/>
          <p:nvPr/>
        </p:nvSpPr>
        <p:spPr>
          <a:xfrm>
            <a:off x="551384" y="980728"/>
            <a:ext cx="14961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 Our aim</a:t>
            </a:r>
          </a:p>
        </p:txBody>
      </p:sp>
    </p:spTree>
    <p:extLst>
      <p:ext uri="{BB962C8B-B14F-4D97-AF65-F5344CB8AC3E}">
        <p14:creationId xmlns:p14="http://schemas.microsoft.com/office/powerpoint/2010/main" val="93757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C67BD111-BC9F-4A35-B054-841A1A0EE21C}"/>
              </a:ext>
            </a:extLst>
          </p:cNvPr>
          <p:cNvSpPr/>
          <p:nvPr/>
        </p:nvSpPr>
        <p:spPr>
          <a:xfrm>
            <a:off x="755576" y="201216"/>
            <a:ext cx="6492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2. Statistical description of dislocation dynamics</a:t>
            </a:r>
            <a:endParaRPr lang="en-US" sz="24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85EF2FB-610A-42BD-8260-98E2EB23634C}"/>
              </a:ext>
            </a:extLst>
          </p:cNvPr>
          <p:cNvSpPr/>
          <p:nvPr/>
        </p:nvSpPr>
        <p:spPr>
          <a:xfrm>
            <a:off x="330025" y="1412776"/>
            <a:ext cx="103024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solve the equations of motion of dislocations is almost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the number of dislocations is huge (~10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subject of statistical mechanics addresses precisely the connection between the microscopic and macroscopic laws without having to solve a large number of equations. From this point of view, one expects that plastic deformation cannot be an exception to the principles of statistical physics.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is how much of the formalism  well developed in statistical  physics literature can be borrowed for description of plastic flow caused by dislocations motion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6A49DE1-8D1E-485E-B3EC-87F401C6B5E9}"/>
              </a:ext>
            </a:extLst>
          </p:cNvPr>
          <p:cNvSpPr/>
          <p:nvPr/>
        </p:nvSpPr>
        <p:spPr>
          <a:xfrm>
            <a:off x="306071" y="917049"/>
            <a:ext cx="4384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2.1 The needs of Statistical Mechanics 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51123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C67BD111-BC9F-4A35-B054-841A1A0EE21C}"/>
              </a:ext>
            </a:extLst>
          </p:cNvPr>
          <p:cNvSpPr/>
          <p:nvPr/>
        </p:nvSpPr>
        <p:spPr>
          <a:xfrm>
            <a:off x="755576" y="201216"/>
            <a:ext cx="6492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2. Statistical description of dislocation dynamics</a:t>
            </a:r>
            <a:endParaRPr lang="en-US" sz="24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85EF2FB-610A-42BD-8260-98E2EB23634C}"/>
              </a:ext>
            </a:extLst>
          </p:cNvPr>
          <p:cNvSpPr/>
          <p:nvPr/>
        </p:nvSpPr>
        <p:spPr>
          <a:xfrm>
            <a:off x="379985" y="1322476"/>
            <a:ext cx="105131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microstate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system can be described by a point in the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space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representing the coordinate and momentum of all particle in the system.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density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finding the system at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micrcostate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="1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1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phase space can be expressed as                  , therefore 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microscopic quantities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so highly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fluctuating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microscopic level that one can only measure the equivalent macroscopic quantities as the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ensemble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microscopic ones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entropy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system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related to the number of microstate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Boltzmann equation or expressed as the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ensemble average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logarithm of probability density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FFF404A-C204-428E-ABD0-2DD6C135602D}"/>
              </a:ext>
            </a:extLst>
          </p:cNvPr>
          <p:cNvSpPr/>
          <p:nvPr/>
        </p:nvSpPr>
        <p:spPr>
          <a:xfrm>
            <a:off x="306071" y="917049"/>
            <a:ext cx="53304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2.2 The basic concepts of Statistical Mechanics </a:t>
            </a:r>
            <a:endParaRPr lang="de-AT" sz="2000" dirty="0"/>
          </a:p>
        </p:txBody>
      </p: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AEE46488-51EE-490B-A079-3AD8401A7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187811"/>
              </p:ext>
            </p:extLst>
          </p:nvPr>
        </p:nvGraphicFramePr>
        <p:xfrm>
          <a:off x="2135560" y="2276872"/>
          <a:ext cx="1032703" cy="394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Equation" r:id="rId3" imgW="596880" imgH="228600" progId="Equation.DSMT4">
                  <p:embed/>
                </p:oleObj>
              </mc:Choice>
              <mc:Fallback>
                <p:oleObj name="Equation" r:id="rId3" imgW="596880" imgH="228600" progId="Equation.DSMT4">
                  <p:embed/>
                  <p:pic>
                    <p:nvPicPr>
                      <p:cNvPr id="9" name="Object 5">
                        <a:extLst>
                          <a:ext uri="{FF2B5EF4-FFF2-40B4-BE49-F238E27FC236}">
                            <a16:creationId xmlns:a16="http://schemas.microsoft.com/office/drawing/2014/main" id="{60B7D96B-C2AE-41B9-BCDF-A0A0C6BD13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5560" y="2276872"/>
                        <a:ext cx="1032703" cy="394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AF3DE3FD-5876-4090-A772-70B8D1A6E6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40756"/>
              </p:ext>
            </p:extLst>
          </p:nvPr>
        </p:nvGraphicFramePr>
        <p:xfrm>
          <a:off x="4583832" y="2542707"/>
          <a:ext cx="2884569" cy="612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Equation" r:id="rId5" imgW="1307880" imgH="279360" progId="Equation.DSMT4">
                  <p:embed/>
                </p:oleObj>
              </mc:Choice>
              <mc:Fallback>
                <p:oleObj name="Equation" r:id="rId5" imgW="1307880" imgH="279360" progId="Equation.DSMT4">
                  <p:embed/>
                  <p:pic>
                    <p:nvPicPr>
                      <p:cNvPr id="8" name="Object 5">
                        <a:extLst>
                          <a:ext uri="{FF2B5EF4-FFF2-40B4-BE49-F238E27FC236}">
                            <a16:creationId xmlns:a16="http://schemas.microsoft.com/office/drawing/2014/main" id="{AEE46488-51EE-490B-A079-3AD8401A79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83832" y="2542707"/>
                        <a:ext cx="2884569" cy="612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DF3B51FB-97D3-42C5-840E-E3E270096C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015011"/>
              </p:ext>
            </p:extLst>
          </p:nvPr>
        </p:nvGraphicFramePr>
        <p:xfrm>
          <a:off x="3901293" y="3843898"/>
          <a:ext cx="4354947" cy="595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Equation" r:id="rId7" imgW="2031840" imgH="279360" progId="Equation.DSMT4">
                  <p:embed/>
                </p:oleObj>
              </mc:Choice>
              <mc:Fallback>
                <p:oleObj name="Equation" r:id="rId7" imgW="2031840" imgH="279360" progId="Equation.DSMT4">
                  <p:embed/>
                  <p:pic>
                    <p:nvPicPr>
                      <p:cNvPr id="9" name="Object 5">
                        <a:extLst>
                          <a:ext uri="{FF2B5EF4-FFF2-40B4-BE49-F238E27FC236}">
                            <a16:creationId xmlns:a16="http://schemas.microsoft.com/office/drawing/2014/main" id="{AF3DE3FD-5876-4090-A772-70B8D1A6E6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01293" y="3843898"/>
                        <a:ext cx="4354947" cy="595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id="{EC3211DC-D017-4436-9569-FD966F2736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994712"/>
              </p:ext>
            </p:extLst>
          </p:nvPr>
        </p:nvGraphicFramePr>
        <p:xfrm>
          <a:off x="8262628" y="4725144"/>
          <a:ext cx="1032703" cy="394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Equation" r:id="rId9" imgW="596880" imgH="228600" progId="Equation.DSMT4">
                  <p:embed/>
                </p:oleObj>
              </mc:Choice>
              <mc:Fallback>
                <p:oleObj name="Equation" r:id="rId9" imgW="596880" imgH="228600" progId="Equation.DSMT4">
                  <p:embed/>
                  <p:pic>
                    <p:nvPicPr>
                      <p:cNvPr id="8" name="Object 5">
                        <a:extLst>
                          <a:ext uri="{FF2B5EF4-FFF2-40B4-BE49-F238E27FC236}">
                            <a16:creationId xmlns:a16="http://schemas.microsoft.com/office/drawing/2014/main" id="{AEE46488-51EE-490B-A079-3AD8401A79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62628" y="4725144"/>
                        <a:ext cx="1032703" cy="394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695F279E-3CA1-46CC-8412-980865BB9B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374994"/>
              </p:ext>
            </p:extLst>
          </p:nvPr>
        </p:nvGraphicFramePr>
        <p:xfrm>
          <a:off x="3508341" y="5218916"/>
          <a:ext cx="4891915" cy="525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Equation" r:id="rId11" imgW="2349360" imgH="253800" progId="Equation.DSMT4">
                  <p:embed/>
                </p:oleObj>
              </mc:Choice>
              <mc:Fallback>
                <p:oleObj name="Equation" r:id="rId11" imgW="2349360" imgH="253800" progId="Equation.DSMT4">
                  <p:embed/>
                  <p:pic>
                    <p:nvPicPr>
                      <p:cNvPr id="10" name="Object 5">
                        <a:extLst>
                          <a:ext uri="{FF2B5EF4-FFF2-40B4-BE49-F238E27FC236}">
                            <a16:creationId xmlns:a16="http://schemas.microsoft.com/office/drawing/2014/main" id="{DF3B51FB-97D3-42C5-840E-E3E270096C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08341" y="5218916"/>
                        <a:ext cx="4891915" cy="525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683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C67BD111-BC9F-4A35-B054-841A1A0EE21C}"/>
              </a:ext>
            </a:extLst>
          </p:cNvPr>
          <p:cNvSpPr/>
          <p:nvPr/>
        </p:nvSpPr>
        <p:spPr>
          <a:xfrm>
            <a:off x="755576" y="201216"/>
            <a:ext cx="6492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2. Statistical description of dislocation dynamics</a:t>
            </a:r>
            <a:endParaRPr lang="en-US" sz="24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85EF2FB-610A-42BD-8260-98E2EB23634C}"/>
              </a:ext>
            </a:extLst>
          </p:cNvPr>
          <p:cNvSpPr/>
          <p:nvPr/>
        </p:nvSpPr>
        <p:spPr>
          <a:xfrm>
            <a:off x="355262" y="1792141"/>
            <a:ext cx="105131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E.I Galindo-Nava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velocity of a dislocation to define its microstate.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assume  that the velocity of a dislocation can not exceed the speed of sound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dislocation can only move with the speed multiples of the mean speed of dislocation &lt;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microstate of the dislocation can be expressed as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microstate of the dislocations system with annihilation events is expressed 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number of dislocations within an interaction volume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FFF404A-C204-428E-ABD0-2DD6C135602D}"/>
              </a:ext>
            </a:extLst>
          </p:cNvPr>
          <p:cNvSpPr/>
          <p:nvPr/>
        </p:nvSpPr>
        <p:spPr>
          <a:xfrm>
            <a:off x="306071" y="917049"/>
            <a:ext cx="5718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2.3 Application to annihilation of the dislocations   </a:t>
            </a:r>
            <a:endParaRPr lang="de-AT" sz="20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59AE19F-EC60-41F9-81BD-56D536FB0A02}"/>
              </a:ext>
            </a:extLst>
          </p:cNvPr>
          <p:cNvSpPr/>
          <p:nvPr/>
        </p:nvSpPr>
        <p:spPr>
          <a:xfrm>
            <a:off x="5015481" y="6256674"/>
            <a:ext cx="5852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accent1"/>
                </a:solidFill>
              </a:rPr>
              <a:t>E.I Galindo-</a:t>
            </a:r>
            <a:r>
              <a:rPr lang="de-AT" dirty="0" err="1">
                <a:solidFill>
                  <a:schemeClr val="accent1"/>
                </a:solidFill>
              </a:rPr>
              <a:t>Nava</a:t>
            </a:r>
            <a:r>
              <a:rPr lang="de-AT" dirty="0">
                <a:solidFill>
                  <a:schemeClr val="accent1"/>
                </a:solidFill>
              </a:rPr>
              <a:t>, Acta </a:t>
            </a:r>
            <a:r>
              <a:rPr lang="de-AT" dirty="0" err="1">
                <a:solidFill>
                  <a:schemeClr val="accent1"/>
                </a:solidFill>
              </a:rPr>
              <a:t>Materialia</a:t>
            </a:r>
            <a:r>
              <a:rPr lang="de-AT" dirty="0">
                <a:solidFill>
                  <a:schemeClr val="accent1"/>
                </a:solidFill>
              </a:rPr>
              <a:t> 60 (2012) 2615–2624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1897E98-B4CE-4C02-B7E4-92010C98562A}"/>
              </a:ext>
            </a:extLst>
          </p:cNvPr>
          <p:cNvSpPr/>
          <p:nvPr/>
        </p:nvSpPr>
        <p:spPr>
          <a:xfrm>
            <a:off x="623392" y="1369984"/>
            <a:ext cx="3279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E.I Galindo-Nava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endParaRPr lang="de-AT" b="1" dirty="0"/>
          </a:p>
        </p:txBody>
      </p:sp>
      <p:graphicFrame>
        <p:nvGraphicFramePr>
          <p:cNvPr id="15" name="Object 5">
            <a:extLst>
              <a:ext uri="{FF2B5EF4-FFF2-40B4-BE49-F238E27FC236}">
                <a16:creationId xmlns:a16="http://schemas.microsoft.com/office/drawing/2014/main" id="{E1936136-F9F4-49A9-999A-1664F033BD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767714"/>
              </p:ext>
            </p:extLst>
          </p:nvPr>
        </p:nvGraphicFramePr>
        <p:xfrm>
          <a:off x="3694113" y="3068638"/>
          <a:ext cx="2401887" cy="8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Equation" r:id="rId3" imgW="1269720" imgH="444240" progId="Equation.DSMT4">
                  <p:embed/>
                </p:oleObj>
              </mc:Choice>
              <mc:Fallback>
                <p:oleObj name="Equation" r:id="rId3" imgW="1269720" imgH="444240" progId="Equation.DSMT4">
                  <p:embed/>
                  <p:pic>
                    <p:nvPicPr>
                      <p:cNvPr id="12" name="Object 5">
                        <a:extLst>
                          <a:ext uri="{FF2B5EF4-FFF2-40B4-BE49-F238E27FC236}">
                            <a16:creationId xmlns:a16="http://schemas.microsoft.com/office/drawing/2014/main" id="{695F279E-3CA1-46CC-8412-980865BB9B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4113" y="3068638"/>
                        <a:ext cx="2401887" cy="83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>
            <a:extLst>
              <a:ext uri="{FF2B5EF4-FFF2-40B4-BE49-F238E27FC236}">
                <a16:creationId xmlns:a16="http://schemas.microsoft.com/office/drawing/2014/main" id="{C2ED4CBE-CB1C-47F9-B9C7-12F6BAB12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008867"/>
              </p:ext>
            </p:extLst>
          </p:nvPr>
        </p:nvGraphicFramePr>
        <p:xfrm>
          <a:off x="4333873" y="4229441"/>
          <a:ext cx="1546103" cy="648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5" imgW="812520" imgH="342720" progId="Equation.DSMT4">
                  <p:embed/>
                </p:oleObj>
              </mc:Choice>
              <mc:Fallback>
                <p:oleObj name="Equation" r:id="rId5" imgW="812520" imgH="342720" progId="Equation.DSMT4">
                  <p:embed/>
                  <p:pic>
                    <p:nvPicPr>
                      <p:cNvPr id="15" name="Object 5">
                        <a:extLst>
                          <a:ext uri="{FF2B5EF4-FFF2-40B4-BE49-F238E27FC236}">
                            <a16:creationId xmlns:a16="http://schemas.microsoft.com/office/drawing/2014/main" id="{E1936136-F9F4-49A9-999A-1664F033BD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33873" y="4229441"/>
                        <a:ext cx="1546103" cy="648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1495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C67BD111-BC9F-4A35-B054-841A1A0EE21C}"/>
              </a:ext>
            </a:extLst>
          </p:cNvPr>
          <p:cNvSpPr/>
          <p:nvPr/>
        </p:nvSpPr>
        <p:spPr>
          <a:xfrm>
            <a:off x="755576" y="201216"/>
            <a:ext cx="6492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2. Statistical description of dislocation dynamics</a:t>
            </a:r>
            <a:endParaRPr lang="en-US" sz="24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85EF2FB-610A-42BD-8260-98E2EB23634C}"/>
              </a:ext>
            </a:extLst>
          </p:cNvPr>
          <p:cNvSpPr/>
          <p:nvPr/>
        </p:nvSpPr>
        <p:spPr>
          <a:xfrm>
            <a:off x="355262" y="1792141"/>
            <a:ext cx="10513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dislocation can only move with the speed multiples of the mean speed of dislocation &lt;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&gt;, how we calculate the mean speed &lt;v&gt;.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FFF404A-C204-428E-ABD0-2DD6C135602D}"/>
              </a:ext>
            </a:extLst>
          </p:cNvPr>
          <p:cNvSpPr/>
          <p:nvPr/>
        </p:nvSpPr>
        <p:spPr>
          <a:xfrm>
            <a:off x="306071" y="917049"/>
            <a:ext cx="5718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2.3 Application to annihilation of the dislocations   </a:t>
            </a:r>
            <a:endParaRPr lang="de-AT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1897E98-B4CE-4C02-B7E4-92010C98562A}"/>
              </a:ext>
            </a:extLst>
          </p:cNvPr>
          <p:cNvSpPr/>
          <p:nvPr/>
        </p:nvSpPr>
        <p:spPr>
          <a:xfrm>
            <a:off x="623392" y="1369984"/>
            <a:ext cx="5837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inconsistence of E.I Galindo-Nava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assumption </a:t>
            </a:r>
            <a:endParaRPr lang="de-AT" b="1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0F52C4E-118A-40DF-A83D-A1BCB8FE9751}"/>
              </a:ext>
            </a:extLst>
          </p:cNvPr>
          <p:cNvSpPr/>
          <p:nvPr/>
        </p:nvSpPr>
        <p:spPr>
          <a:xfrm>
            <a:off x="623392" y="2596803"/>
            <a:ext cx="3642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principle of maximum entropy</a:t>
            </a:r>
            <a:endParaRPr lang="de-AT" b="1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1D8AF98-C9BB-4157-86B4-48B93008F3E0}"/>
              </a:ext>
            </a:extLst>
          </p:cNvPr>
          <p:cNvSpPr/>
          <p:nvPr/>
        </p:nvSpPr>
        <p:spPr>
          <a:xfrm>
            <a:off x="367058" y="3041279"/>
            <a:ext cx="105131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dislocation should can also move with the speed lower than the mean speed &lt;v&gt;.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speed of  dislocation should meet the distribution function which corresponding the maximum entropy of the system, i.e. the Gaussian distribution.  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5" descr="Probability density function for the Normal distribtion">
            <a:extLst>
              <a:ext uri="{FF2B5EF4-FFF2-40B4-BE49-F238E27FC236}">
                <a16:creationId xmlns:a16="http://schemas.microsoft.com/office/drawing/2014/main" id="{0FDE4DA6-BDE4-4AA4-A086-72AB0581E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42" y="4220012"/>
            <a:ext cx="3813098" cy="243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6BE10CFD-CB24-4183-A1B6-A4C78ACAD419}"/>
              </a:ext>
            </a:extLst>
          </p:cNvPr>
          <p:cNvSpPr/>
          <p:nvPr/>
        </p:nvSpPr>
        <p:spPr>
          <a:xfrm>
            <a:off x="6498404" y="4070530"/>
            <a:ext cx="4854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work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Recheck the principle of maximum entropy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Monte Carlo simulation of dislocation annihilation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940148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C67BD111-BC9F-4A35-B054-841A1A0EE21C}"/>
              </a:ext>
            </a:extLst>
          </p:cNvPr>
          <p:cNvSpPr/>
          <p:nvPr/>
        </p:nvSpPr>
        <p:spPr>
          <a:xfrm>
            <a:off x="755576" y="201216"/>
            <a:ext cx="6492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2. Statistical description of dislocation dynamics</a:t>
            </a:r>
            <a:endParaRPr lang="en-US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FFF404A-C204-428E-ABD0-2DD6C135602D}"/>
              </a:ext>
            </a:extLst>
          </p:cNvPr>
          <p:cNvSpPr/>
          <p:nvPr/>
        </p:nvSpPr>
        <p:spPr>
          <a:xfrm>
            <a:off x="306071" y="917049"/>
            <a:ext cx="5918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2.4 Application to the unzipping of dislocations locks</a:t>
            </a:r>
            <a:endParaRPr lang="de-AT" sz="2000" dirty="0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71B4FDB8-B377-4887-90B3-16F20014A1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346120"/>
              </p:ext>
            </p:extLst>
          </p:nvPr>
        </p:nvGraphicFramePr>
        <p:xfrm>
          <a:off x="1036539" y="3006793"/>
          <a:ext cx="4512204" cy="973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Equation" r:id="rId3" imgW="2349360" imgH="507960" progId="Equation.DSMT4">
                  <p:embed/>
                </p:oleObj>
              </mc:Choice>
              <mc:Fallback>
                <p:oleObj name="Equation" r:id="rId3" imgW="2349360" imgH="507960" progId="Equation.DSMT4">
                  <p:embed/>
                  <p:pic>
                    <p:nvPicPr>
                      <p:cNvPr id="0" name="ole_rId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539" y="3006793"/>
                        <a:ext cx="4512204" cy="9737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669ED60B-6677-4D39-AC78-ABECBBCEAE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233752"/>
              </p:ext>
            </p:extLst>
          </p:nvPr>
        </p:nvGraphicFramePr>
        <p:xfrm>
          <a:off x="1923779" y="1821191"/>
          <a:ext cx="20780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Equation" r:id="rId5" imgW="1104840" imgH="393480" progId="Equation.DSMT4">
                  <p:embed/>
                </p:oleObj>
              </mc:Choice>
              <mc:Fallback>
                <p:oleObj name="Equation" r:id="rId5" imgW="1104840" imgH="393480" progId="Equation.DSMT4">
                  <p:embed/>
                  <p:pic>
                    <p:nvPicPr>
                      <p:cNvPr id="0" name="ole_rId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3779" y="1821191"/>
                        <a:ext cx="2078038" cy="720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>
            <a:extLst>
              <a:ext uri="{FF2B5EF4-FFF2-40B4-BE49-F238E27FC236}">
                <a16:creationId xmlns:a16="http://schemas.microsoft.com/office/drawing/2014/main" id="{7EF581D4-2925-494F-AC15-0BF3416E75F9}"/>
              </a:ext>
            </a:extLst>
          </p:cNvPr>
          <p:cNvSpPr/>
          <p:nvPr/>
        </p:nvSpPr>
        <p:spPr>
          <a:xfrm>
            <a:off x="719700" y="1387406"/>
            <a:ext cx="8328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generation term of dislocation locks due to the dislocation reaction </a:t>
            </a:r>
            <a:endParaRPr lang="de-AT" sz="20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F4983D3-04E3-4E14-AEA5-E5929E5A34EB}"/>
              </a:ext>
            </a:extLst>
          </p:cNvPr>
          <p:cNvPicPr/>
          <p:nvPr/>
        </p:nvPicPr>
        <p:blipFill rotWithShape="1">
          <a:blip r:embed="rId7"/>
          <a:srcRect b="36020"/>
          <a:stretch/>
        </p:blipFill>
        <p:spPr bwMode="auto">
          <a:xfrm>
            <a:off x="5807968" y="3006793"/>
            <a:ext cx="4927229" cy="314851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BB991808-76F9-4767-AA54-140F1F6B598D}"/>
              </a:ext>
            </a:extLst>
          </p:cNvPr>
          <p:cNvSpPr/>
          <p:nvPr/>
        </p:nvSpPr>
        <p:spPr>
          <a:xfrm>
            <a:off x="5464345" y="6287452"/>
            <a:ext cx="6062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err="1">
                <a:solidFill>
                  <a:schemeClr val="accent1"/>
                </a:solidFill>
              </a:rPr>
              <a:t>Vasily</a:t>
            </a:r>
            <a:r>
              <a:rPr lang="de-AT" dirty="0">
                <a:solidFill>
                  <a:schemeClr val="accent1"/>
                </a:solidFill>
              </a:rPr>
              <a:t> V. </a:t>
            </a:r>
            <a:r>
              <a:rPr lang="de-AT" dirty="0" err="1">
                <a:solidFill>
                  <a:schemeClr val="accent1"/>
                </a:solidFill>
              </a:rPr>
              <a:t>Bulatov</a:t>
            </a:r>
            <a:r>
              <a:rPr lang="de-AT" dirty="0">
                <a:solidFill>
                  <a:schemeClr val="accent1"/>
                </a:solidFill>
              </a:rPr>
              <a:t> et al. Nature </a:t>
            </a:r>
            <a:r>
              <a:rPr lang="de-AT" dirty="0" err="1">
                <a:solidFill>
                  <a:schemeClr val="accent1"/>
                </a:solidFill>
              </a:rPr>
              <a:t>Vol</a:t>
            </a:r>
            <a:r>
              <a:rPr lang="de-AT" dirty="0">
                <a:solidFill>
                  <a:schemeClr val="accent1"/>
                </a:solidFill>
              </a:rPr>
              <a:t> 440|27 April 2006: 1174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233D3E0-638A-4FC0-8B84-0A56FE5CF32E}"/>
              </a:ext>
            </a:extLst>
          </p:cNvPr>
          <p:cNvSpPr/>
          <p:nvPr/>
        </p:nvSpPr>
        <p:spPr>
          <a:xfrm>
            <a:off x="755576" y="2474010"/>
            <a:ext cx="4309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The unzipping of dislocations locks</a:t>
            </a:r>
            <a:endParaRPr lang="de-A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BCDB3BF-2783-4214-8731-5C8975FF0E04}"/>
              </a:ext>
            </a:extLst>
          </p:cNvPr>
          <p:cNvSpPr/>
          <p:nvPr/>
        </p:nvSpPr>
        <p:spPr>
          <a:xfrm>
            <a:off x="2082898" y="2892432"/>
            <a:ext cx="2952328" cy="10953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E11C22DD-60EE-4A43-8AFC-5FD91D3980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6" y="4183617"/>
            <a:ext cx="4653612" cy="239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11006"/>
      </p:ext>
    </p:extLst>
  </p:cSld>
  <p:clrMapOvr>
    <a:masterClrMapping/>
  </p:clrMapOvr>
</p:sld>
</file>

<file path=ppt/theme/theme1.xml><?xml version="1.0" encoding="utf-8"?>
<a:theme xmlns:a="http://schemas.openxmlformats.org/drawingml/2006/main" name="TU_Powerpoint_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B1E2B48F-C713-452F-BD11-F96CAA7B7259}" vid="{61B23E9A-44DF-4B59-8B10-D62C61E38B0E}"/>
    </a:ext>
  </a:extLst>
</a:theme>
</file>

<file path=ppt/theme/theme2.xml><?xml version="1.0" encoding="utf-8"?>
<a:theme xmlns:a="http://schemas.openxmlformats.org/drawingml/2006/main" name="1_Titel mit weißem Rahmen und dunklem Log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B1E2B48F-C713-452F-BD11-F96CAA7B7259}" vid="{16DA77A9-4490-473D-8365-99753B5A730C}"/>
    </a:ext>
  </a:extLst>
</a:theme>
</file>

<file path=ppt/theme/theme3.xml><?xml version="1.0" encoding="utf-8"?>
<a:theme xmlns:a="http://schemas.openxmlformats.org/drawingml/2006/main" name="Inhalt_blauer_Rahm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B1E2B48F-C713-452F-BD11-F96CAA7B7259}" vid="{2559D399-9F89-4B53-AD2F-7319DAF7465C}"/>
    </a:ext>
  </a:extLst>
</a:theme>
</file>

<file path=ppt/theme/theme4.xml><?xml version="1.0" encoding="utf-8"?>
<a:theme xmlns:a="http://schemas.openxmlformats.org/drawingml/2006/main" name="Inhalt_weißer_Rahm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B1E2B48F-C713-452F-BD11-F96CAA7B7259}" vid="{DD61BF6B-C596-4A29-B5C7-FEEFB7750D39}"/>
    </a:ext>
  </a:extLst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TU_Powerpoint_Vorlage_geogr._Verortung_mit_Hauptgeb_16x9</Template>
  <TotalTime>0</TotalTime>
  <Words>1137</Words>
  <Application>Microsoft Office PowerPoint</Application>
  <PresentationFormat>Breitbild</PresentationFormat>
  <Paragraphs>93</Paragraphs>
  <Slides>15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8" baseType="lpstr">
      <vt:lpstr>SimSun</vt:lpstr>
      <vt:lpstr>SimSun</vt:lpstr>
      <vt:lpstr>Arial</vt:lpstr>
      <vt:lpstr>Calibri</vt:lpstr>
      <vt:lpstr>Calibri Light</vt:lpstr>
      <vt:lpstr>Symbol</vt:lpstr>
      <vt:lpstr>Times New Roman</vt:lpstr>
      <vt:lpstr>Wingdings</vt:lpstr>
      <vt:lpstr>TU_Powerpoint_Vorlage</vt:lpstr>
      <vt:lpstr>1_Titel mit weißem Rahmen und dunklem Logo</vt:lpstr>
      <vt:lpstr>Inhalt_blauer_Rahmen</vt:lpstr>
      <vt:lpstr>Inhalt_weißer_Rahmen</vt:lpstr>
      <vt:lpstr>Equation</vt:lpstr>
      <vt:lpstr>Considering work hardening of metals from perspective of statistical mechanics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Thanks for your attention!</vt:lpstr>
      <vt:lpstr>Thanks to ….. </vt:lpstr>
    </vt:vector>
  </TitlesOfParts>
  <Company>TU Wien - Campusversion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Windows-Benutzer</dc:creator>
  <cp:lastModifiedBy>wenwen</cp:lastModifiedBy>
  <cp:revision>71</cp:revision>
  <dcterms:created xsi:type="dcterms:W3CDTF">2019-06-12T13:42:33Z</dcterms:created>
  <dcterms:modified xsi:type="dcterms:W3CDTF">2023-11-16T09:06:11Z</dcterms:modified>
</cp:coreProperties>
</file>