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54" r:id="rId2"/>
    <p:sldMasterId id="2147483667" r:id="rId3"/>
  </p:sldMasterIdLst>
  <p:notesMasterIdLst>
    <p:notesMasterId r:id="rId46"/>
  </p:notesMasterIdLst>
  <p:sldIdLst>
    <p:sldId id="256" r:id="rId4"/>
    <p:sldId id="257" r:id="rId5"/>
    <p:sldId id="260" r:id="rId6"/>
    <p:sldId id="258" r:id="rId7"/>
    <p:sldId id="259" r:id="rId8"/>
    <p:sldId id="287" r:id="rId9"/>
    <p:sldId id="262" r:id="rId10"/>
    <p:sldId id="261" r:id="rId11"/>
    <p:sldId id="264" r:id="rId12"/>
    <p:sldId id="265" r:id="rId13"/>
    <p:sldId id="266" r:id="rId14"/>
    <p:sldId id="279" r:id="rId15"/>
    <p:sldId id="295" r:id="rId16"/>
    <p:sldId id="268" r:id="rId17"/>
    <p:sldId id="267" r:id="rId18"/>
    <p:sldId id="269" r:id="rId19"/>
    <p:sldId id="270" r:id="rId20"/>
    <p:sldId id="297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89" r:id="rId30"/>
    <p:sldId id="290" r:id="rId31"/>
    <p:sldId id="291" r:id="rId32"/>
    <p:sldId id="292" r:id="rId33"/>
    <p:sldId id="293" r:id="rId34"/>
    <p:sldId id="294" r:id="rId35"/>
    <p:sldId id="276" r:id="rId36"/>
    <p:sldId id="272" r:id="rId37"/>
    <p:sldId id="278" r:id="rId38"/>
    <p:sldId id="274" r:id="rId39"/>
    <p:sldId id="281" r:id="rId40"/>
    <p:sldId id="273" r:id="rId41"/>
    <p:sldId id="277" r:id="rId42"/>
    <p:sldId id="313" r:id="rId43"/>
    <p:sldId id="275" r:id="rId44"/>
    <p:sldId id="280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FEE1181C-38CF-49D8-8F66-459DF16BD19F}">
          <p14:sldIdLst>
            <p14:sldId id="256"/>
            <p14:sldId id="257"/>
            <p14:sldId id="260"/>
            <p14:sldId id="258"/>
            <p14:sldId id="259"/>
            <p14:sldId id="287"/>
            <p14:sldId id="262"/>
            <p14:sldId id="261"/>
            <p14:sldId id="264"/>
            <p14:sldId id="265"/>
            <p14:sldId id="266"/>
            <p14:sldId id="279"/>
            <p14:sldId id="295"/>
            <p14:sldId id="268"/>
            <p14:sldId id="267"/>
            <p14:sldId id="269"/>
            <p14:sldId id="270"/>
            <p14:sldId id="297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289"/>
            <p14:sldId id="290"/>
            <p14:sldId id="291"/>
            <p14:sldId id="292"/>
            <p14:sldId id="293"/>
            <p14:sldId id="294"/>
            <p14:sldId id="276"/>
            <p14:sldId id="272"/>
            <p14:sldId id="278"/>
            <p14:sldId id="274"/>
            <p14:sldId id="281"/>
            <p14:sldId id="273"/>
            <p14:sldId id="277"/>
            <p14:sldId id="313"/>
            <p14:sldId id="27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FE"/>
    <a:srgbClr val="006699"/>
    <a:srgbClr val="DEE7EC"/>
    <a:srgbClr val="ABFFFF"/>
    <a:srgbClr val="A7DDE9"/>
    <a:srgbClr val="0086BB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>
      <p:cViewPr varScale="1">
        <p:scale>
          <a:sx n="112" d="100"/>
          <a:sy n="112" d="100"/>
        </p:scale>
        <p:origin x="3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6T14:28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16583 0 0,'0'0'3898'0'0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6T14:30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14743 0 0,'0'0'1451'0'0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8DC38AE-DA2B-47FA-AD07-3BF2880E2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825400-6739-4DC5-93BF-95DFFABCEE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DF23CC-174D-4790-9B3A-49F6D862A6C7}" type="datetimeFigureOut">
              <a:rPr lang="de-DE"/>
              <a:pPr>
                <a:defRPr/>
              </a:pPr>
              <a:t>07.03.2022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78A7DAD-F3BA-4118-8BBF-525F7BB54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D16A550-E88B-41D2-9221-481C0A45B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8988E6-E830-4712-92C7-CCF0FFAA5F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758770-C092-4808-B049-7B5569480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BAEE062-94A3-49CF-B7EE-026F4587F4F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708F5055-B331-4DD3-8F8A-6F3827188D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13FEDD38-486C-45E5-8B77-6A99FE990D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09D6125F-14B9-4F41-9DFD-05A30E720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930695-6BAF-42FA-8028-CFCD544B8CBC}" type="slidenum">
              <a:rPr lang="de-DE" altLang="de-DE">
                <a:latin typeface="Calibri" panose="020F0502020204030204" pitchFamily="34" charset="0"/>
              </a:rPr>
              <a:pPr eaLnBrk="1" hangingPunct="1"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EE062-94A3-49CF-B7EE-026F4587F4F8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117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EE062-94A3-49CF-B7EE-026F4587F4F8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06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57872-7409-48F8-968E-32AB660853F0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88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E1C8DA99-32E0-4521-9255-F0EEEA8ED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5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310C38-BD38-4652-B7C5-ECFF8258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63F8C07-0BD1-4909-BD70-319F9A8FF656}" type="datetimeFigureOut">
              <a:rPr lang="de-AT"/>
              <a:pPr>
                <a:defRPr/>
              </a:pPr>
              <a:t>07.03.2022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B50E3F-E1A6-473C-ACEA-4E1F609C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D6A79D-BC94-46FE-9481-14920B94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871834E-2C11-4DC1-8156-33B50221ECA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3521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DEE347-6EFD-4330-9CBE-501E92DD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D2A01D-19B6-4A19-9677-F4E7E945BAC7}" type="datetimeFigureOut">
              <a:rPr lang="de-DE"/>
              <a:pPr>
                <a:defRPr/>
              </a:pPr>
              <a:t>07.03.2022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A9D73C-F3C3-405F-8C6A-C6066F9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14E32E-B185-4BE6-A080-D67187E9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4EA0AF3-2F10-4CE4-911B-92F38D27C1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05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61F174-4188-4275-B173-F890FD1F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D72326F-3B35-4BB5-8F58-DE791C25A5B3}" type="datetimeFigureOut">
              <a:rPr lang="de-AT"/>
              <a:pPr>
                <a:defRPr/>
              </a:pPr>
              <a:t>07.03.2022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A5219-8226-4309-B337-3AEA0810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0C6615-EFC8-4C96-95D3-4FAAB1BF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18FB5CAF-BC9F-44E2-BC09-53AA8BEFBB9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529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E3A8B6-17E3-41C9-AFD4-F4FD59B3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EF863C-2095-43EC-94BC-911C68DF375C}" type="datetimeFigureOut">
              <a:rPr lang="de-DE"/>
              <a:pPr>
                <a:defRPr/>
              </a:pPr>
              <a:t>07.03.2022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206D5E-9DA7-4D3F-BEA7-121589E6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A58A0D-749A-4E06-9660-FA814DF2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90A035FC-9DA7-47CD-B686-4648AE6E95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970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7">
            <a:extLst>
              <a:ext uri="{FF2B5EF4-FFF2-40B4-BE49-F238E27FC236}">
                <a16:creationId xmlns:a16="http://schemas.microsoft.com/office/drawing/2014/main" id="{BDDED497-5808-4510-B98C-6C1E33ACAB34}"/>
              </a:ext>
            </a:extLst>
          </p:cNvPr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2052" name="Rectangle 12">
              <a:extLst>
                <a:ext uri="{FF2B5EF4-FFF2-40B4-BE49-F238E27FC236}">
                  <a16:creationId xmlns:a16="http://schemas.microsoft.com/office/drawing/2014/main" id="{5F31EBA1-AD41-41A1-A64B-9EAB85DF8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2053" name="Oval 14">
              <a:extLst>
                <a:ext uri="{FF2B5EF4-FFF2-40B4-BE49-F238E27FC236}">
                  <a16:creationId xmlns:a16="http://schemas.microsoft.com/office/drawing/2014/main" id="{0B5CA9E2-1BD8-4B12-886B-DC173447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2054" name="Rectangle 15">
              <a:extLst>
                <a:ext uri="{FF2B5EF4-FFF2-40B4-BE49-F238E27FC236}">
                  <a16:creationId xmlns:a16="http://schemas.microsoft.com/office/drawing/2014/main" id="{914EE406-96FD-4FBA-9E98-99B0B7515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1027" name="Grafik 6">
            <a:extLst>
              <a:ext uri="{FF2B5EF4-FFF2-40B4-BE49-F238E27FC236}">
                <a16:creationId xmlns:a16="http://schemas.microsoft.com/office/drawing/2014/main" id="{A110411C-584F-4C5F-97AD-5EBB9BF3F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>
            <a:extLst>
              <a:ext uri="{FF2B5EF4-FFF2-40B4-BE49-F238E27FC236}">
                <a16:creationId xmlns:a16="http://schemas.microsoft.com/office/drawing/2014/main" id="{E44CB6B6-0FE0-475A-AEEE-448E80C0C8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E0EF6-222D-48BE-AE68-982C064CA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18C6A-769E-410F-AFDD-B0A3CC57C298}" type="datetimeFigureOut">
              <a:rPr lang="de-DE"/>
              <a:pPr>
                <a:defRPr/>
              </a:pPr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DEE643-E149-428C-8B45-27C36BC27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B00DF-9DEB-45F0-8B85-F6B6F5F30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C749C77-F378-4722-A088-FCCE1AED51DA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>
            <a:extLst>
              <a:ext uri="{FF2B5EF4-FFF2-40B4-BE49-F238E27FC236}">
                <a16:creationId xmlns:a16="http://schemas.microsoft.com/office/drawing/2014/main" id="{000B7F68-F1E7-41B3-BA32-BC6EFB090704}"/>
              </a:ext>
            </a:extLst>
          </p:cNvPr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D91626B-DBBE-421D-A6AF-3B6309DE0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3B6D46B0-CBBF-4E95-A4A4-B3657FA0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9321DDB8-F2A7-4289-9FAC-421A62D5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2055" name="Grafik 12" descr="TU_Logo.gif">
            <a:extLst>
              <a:ext uri="{FF2B5EF4-FFF2-40B4-BE49-F238E27FC236}">
                <a16:creationId xmlns:a16="http://schemas.microsoft.com/office/drawing/2014/main" id="{D4CFAF77-CE58-4D06-A032-BDB5B2963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>
            <a:extLst>
              <a:ext uri="{FF2B5EF4-FFF2-40B4-BE49-F238E27FC236}">
                <a16:creationId xmlns:a16="http://schemas.microsoft.com/office/drawing/2014/main" id="{ED311656-2238-4165-8749-1601D97B2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750E26-9601-49A2-B11D-E2EC6CE3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469EB1-8DBF-48E9-BAC7-C1A44B50C9E0}" type="datetimeFigureOut">
              <a:rPr lang="de-DE"/>
              <a:pPr>
                <a:defRPr/>
              </a:pPr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76840-6D64-451A-AAC3-A57076BF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A58E42-5DE8-4C1D-ACAD-7427D6B3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81759F-B492-4510-981D-E9F5192ECF27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>
            <a:extLst>
              <a:ext uri="{FF2B5EF4-FFF2-40B4-BE49-F238E27FC236}">
                <a16:creationId xmlns:a16="http://schemas.microsoft.com/office/drawing/2014/main" id="{5C275DFD-A68D-4B05-A5D6-34FDDA81AB09}"/>
              </a:ext>
            </a:extLst>
          </p:cNvPr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28D9C5D-0389-4A64-B381-5918B60F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>
              <a:extLst>
                <a:ext uri="{FF2B5EF4-FFF2-40B4-BE49-F238E27FC236}">
                  <a16:creationId xmlns:a16="http://schemas.microsoft.com/office/drawing/2014/main" id="{6E0FB16F-0243-4C23-9EE8-00244C873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E27DE4AE-4272-424E-9B83-0638EC904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3079" name="Grafik 12" descr="TU_Logo.gif">
            <a:extLst>
              <a:ext uri="{FF2B5EF4-FFF2-40B4-BE49-F238E27FC236}">
                <a16:creationId xmlns:a16="http://schemas.microsoft.com/office/drawing/2014/main" id="{07A083B6-005A-4FE0-BA4D-510368475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4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DF40B299-96FF-4832-8980-BBE6462440C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43508" y="2924944"/>
            <a:ext cx="8856984" cy="125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3200" b="1" dirty="0">
                <a:latin typeface="cmr10" panose="020B0500000000000000" pitchFamily="34" charset="0"/>
              </a:rPr>
              <a:t>Synthesis </a:t>
            </a:r>
            <a:r>
              <a:rPr lang="de-DE" altLang="de-DE" sz="3200" b="1" dirty="0" err="1">
                <a:latin typeface="cmr10" panose="020B0500000000000000" pitchFamily="34" charset="0"/>
              </a:rPr>
              <a:t>of</a:t>
            </a:r>
            <a:r>
              <a:rPr lang="de-DE" altLang="de-DE" sz="3200" b="1" dirty="0">
                <a:latin typeface="cmr10" panose="020B0500000000000000" pitchFamily="34" charset="0"/>
              </a:rPr>
              <a:t> Steroid Long-Term </a:t>
            </a:r>
            <a:br>
              <a:rPr lang="de-DE" altLang="de-DE" sz="3200" b="1" dirty="0">
                <a:latin typeface="cmr10" panose="020B0500000000000000" pitchFamily="34" charset="0"/>
              </a:rPr>
            </a:br>
            <a:r>
              <a:rPr lang="de-DE" altLang="de-DE" sz="3200" b="1" dirty="0" err="1">
                <a:latin typeface="cmr10" panose="020B0500000000000000" pitchFamily="34" charset="0"/>
              </a:rPr>
              <a:t>Metabolites</a:t>
            </a:r>
            <a:r>
              <a:rPr lang="de-DE" altLang="de-DE" sz="3200" b="1" dirty="0">
                <a:latin typeface="cmr10" panose="020B0500000000000000" pitchFamily="34" charset="0"/>
              </a:rPr>
              <a:t> </a:t>
            </a:r>
            <a:r>
              <a:rPr lang="de-DE" altLang="de-DE" sz="3200" b="1" dirty="0" err="1">
                <a:latin typeface="cmr10" panose="020B0500000000000000" pitchFamily="34" charset="0"/>
              </a:rPr>
              <a:t>used</a:t>
            </a:r>
            <a:r>
              <a:rPr lang="de-DE" altLang="de-DE" sz="3200" b="1" dirty="0">
                <a:latin typeface="cmr10" panose="020B0500000000000000" pitchFamily="34" charset="0"/>
              </a:rPr>
              <a:t> in Doping Analysis</a:t>
            </a:r>
          </a:p>
        </p:txBody>
      </p:sp>
      <p:sp>
        <p:nvSpPr>
          <p:cNvPr id="9219" name="Untertitel 2">
            <a:extLst>
              <a:ext uri="{FF2B5EF4-FFF2-40B4-BE49-F238E27FC236}">
                <a16:creationId xmlns:a16="http://schemas.microsoft.com/office/drawing/2014/main" id="{FFFAE65D-2E1E-49CD-9DA5-1071A10C080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331640" y="5517232"/>
            <a:ext cx="6551648" cy="503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1800" dirty="0" err="1">
                <a:latin typeface="cmr10" panose="020B0500000000000000" pitchFamily="34" charset="0"/>
              </a:rPr>
              <a:t>Lecture</a:t>
            </a:r>
            <a:r>
              <a:rPr lang="de-DE" altLang="de-DE" sz="1800" dirty="0">
                <a:latin typeface="cmr10" panose="020B0500000000000000" pitchFamily="34" charset="0"/>
              </a:rPr>
              <a:t> at DTU                                                                 March 7</a:t>
            </a:r>
            <a:r>
              <a:rPr lang="de-DE" altLang="de-DE" sz="1800" baseline="30000" dirty="0">
                <a:latin typeface="cmr10" panose="020B0500000000000000" pitchFamily="34" charset="0"/>
              </a:rPr>
              <a:t>th</a:t>
            </a:r>
            <a:r>
              <a:rPr lang="de-DE" altLang="de-DE" sz="1800" dirty="0">
                <a:latin typeface="cmr10" panose="020B0500000000000000" pitchFamily="34" charset="0"/>
              </a:rPr>
              <a:t>, 2022 </a:t>
            </a:r>
          </a:p>
        </p:txBody>
      </p:sp>
      <p:pic>
        <p:nvPicPr>
          <p:cNvPr id="36868" name="Picture 4" descr="https://www.ias.tuwien.ac.at/fileadmin/IAS/iasimg/logos/Logo_new/Logo_Blue_White_Background_Large.jpg">
            <a:extLst>
              <a:ext uri="{FF2B5EF4-FFF2-40B4-BE49-F238E27FC236}">
                <a16:creationId xmlns:a16="http://schemas.microsoft.com/office/drawing/2014/main" id="{A272A067-6756-4B22-922B-71223751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DE18A45-FC48-4EAE-B5C1-F3E402A4F3DB}"/>
                  </a:ext>
                </a:extLst>
              </p14:cNvPr>
              <p14:cNvContentPartPr/>
              <p14:nvPr/>
            </p14:nvContentPartPr>
            <p14:xfrm>
              <a:off x="7540267" y="548747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DE18A45-FC48-4EAE-B5C1-F3E402A4F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1267" y="54784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C4B54A0-69A7-405A-89E2-A402423391C4}"/>
                  </a:ext>
                </a:extLst>
              </p14:cNvPr>
              <p14:cNvContentPartPr/>
              <p14:nvPr/>
            </p14:nvContentPartPr>
            <p14:xfrm>
              <a:off x="9329107" y="4631032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C4B54A0-69A7-405A-89E2-A402423391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0107" y="46223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3D7A-CBBD-4FAB-A2C4-AB859A8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DHCMT M3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D220DDF-B83B-47BB-AEAA-19B69AE42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3592"/>
              </p:ext>
            </p:extLst>
          </p:nvPr>
        </p:nvGraphicFramePr>
        <p:xfrm>
          <a:off x="2963863" y="1185863"/>
          <a:ext cx="5449887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S ChemDraw Drawing" r:id="rId3" imgW="5703857" imgH="5256090" progId="ChemDraw.Document.6.0">
                  <p:embed/>
                </p:oleObj>
              </mc:Choice>
              <mc:Fallback>
                <p:oleObj name="CS ChemDraw Drawing" r:id="rId3" imgW="5703857" imgH="5256090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D220DDF-B83B-47BB-AEAA-19B69AE42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185863"/>
                        <a:ext cx="5449887" cy="5046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49432B3-B132-41BD-BAFD-0DD54D898ABC}"/>
              </a:ext>
            </a:extLst>
          </p:cNvPr>
          <p:cNvSpPr txBox="1"/>
          <p:nvPr/>
        </p:nvSpPr>
        <p:spPr>
          <a:xfrm>
            <a:off x="755576" y="6510535"/>
            <a:ext cx="721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N. Kratena, S.M. Pilz, M. Weil, G. Gmeiner, V.S. Enev, P. Gärtner </a:t>
            </a:r>
            <a:r>
              <a:rPr lang="de-DE" sz="1200" i="1" dirty="0">
                <a:latin typeface="cmr12" panose="020B0500000000000000" pitchFamily="34" charset="0"/>
              </a:rPr>
              <a:t>Org. </a:t>
            </a:r>
            <a:r>
              <a:rPr lang="de-DE" sz="1200" i="1" dirty="0" err="1">
                <a:latin typeface="cmr12" panose="020B0500000000000000" pitchFamily="34" charset="0"/>
              </a:rPr>
              <a:t>Biomol</a:t>
            </a:r>
            <a:r>
              <a:rPr lang="de-DE" sz="1200" i="1" dirty="0">
                <a:latin typeface="cmr12" panose="020B0500000000000000" pitchFamily="34" charset="0"/>
              </a:rPr>
              <a:t>. Chem.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2018</a:t>
            </a:r>
            <a:r>
              <a:rPr lang="de-DE" sz="1200" dirty="0">
                <a:latin typeface="cmr12" panose="020B0500000000000000" pitchFamily="34" charset="0"/>
              </a:rPr>
              <a:t>, 16, 2508</a:t>
            </a:r>
          </a:p>
          <a:p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E2D325-C661-4FEE-B666-C8D6AAFD16B7}"/>
              </a:ext>
            </a:extLst>
          </p:cNvPr>
          <p:cNvSpPr txBox="1"/>
          <p:nvPr/>
        </p:nvSpPr>
        <p:spPr>
          <a:xfrm>
            <a:off x="323528" y="1537650"/>
            <a:ext cx="2366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Divergent </a:t>
            </a:r>
            <a:r>
              <a:rPr lang="de-DE" dirty="0" err="1">
                <a:latin typeface="cmr12" panose="020B0500000000000000" pitchFamily="34" charset="0"/>
              </a:rPr>
              <a:t>synthesis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by</a:t>
            </a:r>
            <a:r>
              <a:rPr lang="de-DE" dirty="0">
                <a:latin typeface="cmr12" panose="020B0500000000000000" pitchFamily="34" charset="0"/>
              </a:rPr>
              <a:t> non-</a:t>
            </a:r>
            <a:r>
              <a:rPr lang="de-DE" dirty="0" err="1">
                <a:latin typeface="cmr12" panose="020B0500000000000000" pitchFamily="34" charset="0"/>
              </a:rPr>
              <a:t>selective</a:t>
            </a:r>
            <a:r>
              <a:rPr lang="de-DE" dirty="0">
                <a:latin typeface="cmr12" panose="020B0500000000000000" pitchFamily="34" charset="0"/>
              </a:rPr>
              <a:t> Clemmensen </a:t>
            </a:r>
            <a:r>
              <a:rPr lang="de-DE" dirty="0" err="1">
                <a:latin typeface="cmr12" panose="020B0500000000000000" pitchFamily="34" charset="0"/>
              </a:rPr>
              <a:t>reduction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 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/5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Epimerisation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of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axial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chlorine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(4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/5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de-DE" dirty="0">
              <a:latin typeface="cmr12" panose="020B0500000000000000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3CFDCA-43DF-42A5-9F21-629519F2FC10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2306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3D7A-CBBD-4FAB-A2C4-AB859A8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DHCMT M3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B1FDF54-C4D9-4475-BC38-0BFFC78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6485"/>
              </p:ext>
            </p:extLst>
          </p:nvPr>
        </p:nvGraphicFramePr>
        <p:xfrm>
          <a:off x="2843213" y="1244600"/>
          <a:ext cx="5584825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CS ChemDraw Drawing" r:id="rId4" imgW="5842709" imgH="2826630" progId="ChemDraw.Document.6.0">
                  <p:embed/>
                </p:oleObj>
              </mc:Choice>
              <mc:Fallback>
                <p:oleObj name="CS ChemDraw Drawing" r:id="rId4" imgW="5842709" imgH="2826630" progId="ChemDraw.Document.6.0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DB1FDF54-C4D9-4475-BC38-0BFFC7852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244600"/>
                        <a:ext cx="5584825" cy="2697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5035A4E-DEFD-4FD8-B008-0903F692ED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365506"/>
              </p:ext>
            </p:extLst>
          </p:nvPr>
        </p:nvGraphicFramePr>
        <p:xfrm>
          <a:off x="2764638" y="4433973"/>
          <a:ext cx="5743164" cy="111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CS ChemDraw Drawing" r:id="rId6" imgW="6052869" imgH="1176120" progId="ChemDraw.Document.6.0">
                  <p:embed/>
                </p:oleObj>
              </mc:Choice>
              <mc:Fallback>
                <p:oleObj name="CS ChemDraw Drawing" r:id="rId6" imgW="6052869" imgH="1176120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5035A4E-DEFD-4FD8-B008-0903F692ED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64638" y="4433973"/>
                        <a:ext cx="5743164" cy="1116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B3B909B-D43D-489D-A984-95D1F05456E8}"/>
              </a:ext>
            </a:extLst>
          </p:cNvPr>
          <p:cNvSpPr txBox="1"/>
          <p:nvPr/>
        </p:nvSpPr>
        <p:spPr>
          <a:xfrm>
            <a:off x="4932040" y="5612911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mr12" panose="020B0500000000000000" pitchFamily="34" charset="0"/>
              </a:rPr>
              <a:t>axial OH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5A9BAD-E30B-432B-BD0E-3C16C44C9997}"/>
              </a:ext>
            </a:extLst>
          </p:cNvPr>
          <p:cNvSpPr txBox="1"/>
          <p:nvPr/>
        </p:nvSpPr>
        <p:spPr>
          <a:xfrm>
            <a:off x="212832" y="1397675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mr12" panose="020B0500000000000000" pitchFamily="34" charset="0"/>
              </a:rPr>
              <a:t>Sequence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carried</a:t>
            </a:r>
            <a:r>
              <a:rPr lang="de-DE" dirty="0">
                <a:latin typeface="cmr12" panose="020B0500000000000000" pitchFamily="34" charset="0"/>
              </a:rPr>
              <a:t> out</a:t>
            </a:r>
          </a:p>
          <a:p>
            <a:r>
              <a:rPr lang="de-DE" dirty="0" err="1">
                <a:latin typeface="cmr12" panose="020B0500000000000000" pitchFamily="34" charset="0"/>
              </a:rPr>
              <a:t>with</a:t>
            </a:r>
            <a:r>
              <a:rPr lang="de-DE" dirty="0">
                <a:latin typeface="cmr12" panose="020B0500000000000000" pitchFamily="34" charset="0"/>
              </a:rPr>
              <a:t> all chlorohydrins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latin typeface="cmr12" panose="020B0500000000000000" pitchFamily="34" charset="0"/>
              </a:rPr>
              <a:t>M3-A </a:t>
            </a:r>
            <a:r>
              <a:rPr lang="de-DE" dirty="0">
                <a:latin typeface="cmr12" panose="020B0500000000000000" pitchFamily="34" charset="0"/>
              </a:rPr>
              <a:t>– </a:t>
            </a:r>
            <a:r>
              <a:rPr lang="de-DE" b="1" dirty="0">
                <a:latin typeface="cmr12" panose="020B0500000000000000" pitchFamily="34" charset="0"/>
              </a:rPr>
              <a:t>M3-H</a:t>
            </a:r>
            <a:endParaRPr lang="de-DE" dirty="0">
              <a:latin typeface="cmr12" panose="020B0500000000000000" pitchFamily="34" charset="0"/>
            </a:endParaRPr>
          </a:p>
          <a:p>
            <a:endParaRPr lang="de-DE" dirty="0">
              <a:latin typeface="cmr12" panose="020B0500000000000000" pitchFamily="34" charset="0"/>
            </a:endParaRPr>
          </a:p>
          <a:p>
            <a:r>
              <a:rPr lang="de-DE" dirty="0">
                <a:latin typeface="cmr12" panose="020B0500000000000000" pitchFamily="34" charset="0"/>
              </a:rPr>
              <a:t>After </a:t>
            </a:r>
            <a:r>
              <a:rPr lang="de-DE" dirty="0" err="1">
                <a:latin typeface="cmr12" panose="020B0500000000000000" pitchFamily="34" charset="0"/>
              </a:rPr>
              <a:t>comparison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with</a:t>
            </a:r>
            <a:endParaRPr lang="de-DE" dirty="0">
              <a:latin typeface="cmr12" panose="020B0500000000000000" pitchFamily="34" charset="0"/>
            </a:endParaRPr>
          </a:p>
          <a:p>
            <a:r>
              <a:rPr lang="de-DE" dirty="0" err="1">
                <a:latin typeface="cmr12" panose="020B0500000000000000" pitchFamily="34" charset="0"/>
              </a:rPr>
              <a:t>excretion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studies</a:t>
            </a:r>
            <a:r>
              <a:rPr lang="de-DE" dirty="0">
                <a:latin typeface="cmr12" panose="020B0500000000000000" pitchFamily="34" charset="0"/>
              </a:rPr>
              <a:t> (ES)</a:t>
            </a:r>
          </a:p>
          <a:p>
            <a:r>
              <a:rPr lang="de-DE" b="1" dirty="0">
                <a:latin typeface="cmr12" panose="020B0500000000000000" pitchFamily="34" charset="0"/>
              </a:rPr>
              <a:t>M3-H</a:t>
            </a:r>
            <a:r>
              <a:rPr lang="de-DE" dirty="0">
                <a:latin typeface="cmr12" panose="020B0500000000000000" pitchFamily="34" charset="0"/>
              </a:rPr>
              <a:t> = </a:t>
            </a:r>
            <a:r>
              <a:rPr lang="de-DE" dirty="0" err="1">
                <a:latin typeface="cmr12" panose="020B0500000000000000" pitchFamily="34" charset="0"/>
              </a:rPr>
              <a:t>metabolite</a:t>
            </a:r>
            <a:r>
              <a:rPr lang="de-DE" dirty="0">
                <a:latin typeface="cmr12" panose="020B0500000000000000" pitchFamily="34" charset="0"/>
              </a:rPr>
              <a:t> M3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9E3CE-7155-44DA-ACF7-F076670FA2B4}"/>
              </a:ext>
            </a:extLst>
          </p:cNvPr>
          <p:cNvSpPr txBox="1"/>
          <p:nvPr/>
        </p:nvSpPr>
        <p:spPr>
          <a:xfrm>
            <a:off x="755576" y="6510535"/>
            <a:ext cx="721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N. Kratena, S.M. Pilz, M. Weil, G. Gmeiner, V.S. Enev, P. Gärtner </a:t>
            </a:r>
            <a:r>
              <a:rPr lang="de-DE" sz="1200" i="1" dirty="0">
                <a:latin typeface="cmr12" panose="020B0500000000000000" pitchFamily="34" charset="0"/>
              </a:rPr>
              <a:t>Org. </a:t>
            </a:r>
            <a:r>
              <a:rPr lang="de-DE" sz="1200" i="1" dirty="0" err="1">
                <a:latin typeface="cmr12" panose="020B0500000000000000" pitchFamily="34" charset="0"/>
              </a:rPr>
              <a:t>Biomol</a:t>
            </a:r>
            <a:r>
              <a:rPr lang="de-DE" sz="1200" i="1" dirty="0">
                <a:latin typeface="cmr12" panose="020B0500000000000000" pitchFamily="34" charset="0"/>
              </a:rPr>
              <a:t>. Chem.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2018</a:t>
            </a:r>
            <a:r>
              <a:rPr lang="de-DE" sz="1200" dirty="0">
                <a:latin typeface="cmr12" panose="020B0500000000000000" pitchFamily="34" charset="0"/>
              </a:rPr>
              <a:t>, 16, 2508</a:t>
            </a:r>
          </a:p>
          <a:p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26BDD8-BDC0-4CFB-915D-3AABD44D9B3A}"/>
              </a:ext>
            </a:extLst>
          </p:cNvPr>
          <p:cNvSpPr txBox="1"/>
          <p:nvPr/>
        </p:nvSpPr>
        <p:spPr>
          <a:xfrm>
            <a:off x="211467" y="374101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3-oxo-1,4-diene </a:t>
            </a:r>
            <a:r>
              <a:rPr lang="de-DE" dirty="0" err="1">
                <a:latin typeface="cmr12" panose="020B0500000000000000" pitchFamily="34" charset="0"/>
              </a:rPr>
              <a:t>steroids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were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long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believed</a:t>
            </a:r>
            <a:r>
              <a:rPr lang="de-DE" dirty="0">
                <a:latin typeface="cmr12" panose="020B0500000000000000" pitchFamily="34" charset="0"/>
              </a:rPr>
              <a:t> not </a:t>
            </a:r>
            <a:r>
              <a:rPr lang="de-DE" dirty="0" err="1">
                <a:latin typeface="cmr12" panose="020B0500000000000000" pitchFamily="34" charset="0"/>
              </a:rPr>
              <a:t>to</a:t>
            </a:r>
            <a:r>
              <a:rPr lang="de-DE" dirty="0">
                <a:latin typeface="cmr12" panose="020B0500000000000000" pitchFamily="34" charset="0"/>
              </a:rPr>
              <a:t> form 5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reduced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metabolites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8A2CF6-C817-4E69-A79C-884BCB12313D}"/>
              </a:ext>
            </a:extLst>
          </p:cNvPr>
          <p:cNvSpPr txBox="1"/>
          <p:nvPr/>
        </p:nvSpPr>
        <p:spPr>
          <a:xfrm>
            <a:off x="8728846" y="6400119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703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6BA3828-54C2-4519-BAB4-FB308F0A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M3-H </a:t>
            </a:r>
            <a:r>
              <a:rPr lang="de-DE" dirty="0" err="1">
                <a:latin typeface="cmr10" panose="020B0500000000000000" pitchFamily="34" charset="0"/>
              </a:rPr>
              <a:t>authenticity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9012B32-6C51-4B69-A93A-F75F4636CD17}"/>
              </a:ext>
            </a:extLst>
          </p:cNvPr>
          <p:cNvSpPr/>
          <p:nvPr/>
        </p:nvSpPr>
        <p:spPr>
          <a:xfrm>
            <a:off x="90563" y="984791"/>
            <a:ext cx="2485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GC-MS/MS (</a:t>
            </a:r>
            <a:r>
              <a:rPr lang="de-DE" dirty="0" err="1">
                <a:latin typeface="cmr12" panose="020B0500000000000000" pitchFamily="34" charset="0"/>
              </a:rPr>
              <a:t>parent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ion</a:t>
            </a:r>
            <a:r>
              <a:rPr lang="de-DE" dirty="0">
                <a:latin typeface="cmr12" panose="020B0500000000000000" pitchFamily="34" charset="0"/>
              </a:rPr>
              <a:t> 379 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cmr12" panose="020B0500000000000000" pitchFamily="34" charset="0"/>
              </a:rPr>
              <a:t>343, 253, 225) </a:t>
            </a:r>
            <a:r>
              <a:rPr lang="de-DE" dirty="0" err="1">
                <a:latin typeface="cmr12" panose="020B0500000000000000" pitchFamily="34" charset="0"/>
              </a:rPr>
              <a:t>from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persilylated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compounds</a:t>
            </a:r>
            <a:r>
              <a:rPr lang="de-DE" dirty="0">
                <a:latin typeface="cmr12" panose="020B0500000000000000" pitchFamily="34" charset="0"/>
              </a:rPr>
              <a:t> and </a:t>
            </a:r>
            <a:r>
              <a:rPr lang="de-DE" dirty="0" err="1">
                <a:latin typeface="cmr12" panose="020B0500000000000000" pitchFamily="34" charset="0"/>
              </a:rPr>
              <a:t>methyltestosterone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as</a:t>
            </a:r>
            <a:r>
              <a:rPr lang="de-DE" dirty="0">
                <a:latin typeface="cmr12" panose="020B0500000000000000" pitchFamily="34" charset="0"/>
              </a:rPr>
              <a:t> internal </a:t>
            </a:r>
            <a:r>
              <a:rPr lang="de-DE" dirty="0" err="1">
                <a:latin typeface="cmr12" panose="020B0500000000000000" pitchFamily="34" charset="0"/>
              </a:rPr>
              <a:t>standard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741377-842A-4BDE-833D-0FA3B34CAB7B}"/>
              </a:ext>
            </a:extLst>
          </p:cNvPr>
          <p:cNvSpPr txBox="1"/>
          <p:nvPr/>
        </p:nvSpPr>
        <p:spPr>
          <a:xfrm>
            <a:off x="8728846" y="6400119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B7D772-181E-4AEB-9335-0831DD6F15E3}"/>
              </a:ext>
            </a:extLst>
          </p:cNvPr>
          <p:cNvSpPr txBox="1"/>
          <p:nvPr/>
        </p:nvSpPr>
        <p:spPr>
          <a:xfrm>
            <a:off x="227312" y="6569396"/>
            <a:ext cx="8382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G. </a:t>
            </a:r>
            <a:r>
              <a:rPr lang="de-DE" sz="1200" dirty="0" err="1">
                <a:latin typeface="cmr12" panose="020B0500000000000000" pitchFamily="34" charset="0"/>
              </a:rPr>
              <a:t>Forsdahl</a:t>
            </a:r>
            <a:r>
              <a:rPr lang="de-DE" sz="1200" dirty="0">
                <a:latin typeface="cmr12" panose="020B0500000000000000" pitchFamily="34" charset="0"/>
              </a:rPr>
              <a:t>, T. Geisendorfer, L. </a:t>
            </a:r>
            <a:r>
              <a:rPr lang="de-DE" sz="1200" dirty="0" err="1">
                <a:latin typeface="cmr12" panose="020B0500000000000000" pitchFamily="34" charset="0"/>
              </a:rPr>
              <a:t>Göschl</a:t>
            </a:r>
            <a:r>
              <a:rPr lang="de-DE" sz="1200" dirty="0">
                <a:latin typeface="cmr12" panose="020B0500000000000000" pitchFamily="34" charset="0"/>
              </a:rPr>
              <a:t>, S. Pfeffer, P. Gärtner, M. Thevis, G. Gmeiner, </a:t>
            </a:r>
            <a:r>
              <a:rPr lang="de-DE" sz="1200" i="1" dirty="0">
                <a:latin typeface="cmr12" panose="020B0500000000000000" pitchFamily="34" charset="0"/>
              </a:rPr>
              <a:t>Drug Test. Anal</a:t>
            </a:r>
            <a:r>
              <a:rPr lang="de-DE" sz="1200" dirty="0">
                <a:latin typeface="cmr12" panose="020B0500000000000000" pitchFamily="34" charset="0"/>
              </a:rPr>
              <a:t>. </a:t>
            </a:r>
            <a:r>
              <a:rPr lang="de-DE" sz="1200" b="1" dirty="0">
                <a:latin typeface="cmr12" panose="020B0500000000000000" pitchFamily="34" charset="0"/>
              </a:rPr>
              <a:t>2018</a:t>
            </a:r>
            <a:r>
              <a:rPr lang="de-DE" sz="1200" dirty="0">
                <a:latin typeface="cmr12" panose="020B0500000000000000" pitchFamily="34" charset="0"/>
              </a:rPr>
              <a:t>, 10, 1244.</a:t>
            </a:r>
            <a:endParaRPr lang="de-DE" sz="1200" b="1" dirty="0">
              <a:latin typeface="cmr12" panose="020B0500000000000000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296C9E-DE02-4435-8987-9256C7AA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50" y="882911"/>
            <a:ext cx="5800725" cy="55721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F170C9-CADC-472D-832C-94BD97355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8" y="2827675"/>
            <a:ext cx="1281039" cy="35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1619"/>
              </p:ext>
            </p:extLst>
          </p:nvPr>
        </p:nvGraphicFramePr>
        <p:xfrm>
          <a:off x="5929176" y="4854442"/>
          <a:ext cx="2658020" cy="169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MDLDrawObject Class" r:id="rId3" imgW="2476579" imgH="1581120" progId="MDLDrawOLE.MDLDrawObject.1">
                  <p:embed/>
                </p:oleObj>
              </mc:Choice>
              <mc:Fallback>
                <p:oleObj name="MDLDrawObject Class" r:id="rId3" imgW="2476579" imgH="1581120" progId="MDLDrawOLE.MDLDrawObject.1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9176" y="4854442"/>
                        <a:ext cx="2658020" cy="1697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196" y="136302"/>
            <a:ext cx="9361412" cy="1060450"/>
          </a:xfrm>
        </p:spPr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of 8 </a:t>
            </a:r>
            <a:r>
              <a:rPr lang="de-DE" dirty="0" err="1"/>
              <a:t>stereoisomers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86652"/>
              </p:ext>
            </p:extLst>
          </p:nvPr>
        </p:nvGraphicFramePr>
        <p:xfrm>
          <a:off x="192249" y="1731034"/>
          <a:ext cx="7962899" cy="2000250"/>
        </p:xfrm>
        <a:graphic>
          <a:graphicData uri="http://schemas.openxmlformats.org/drawingml/2006/table">
            <a:tbl>
              <a:tblPr/>
              <a:tblGrid>
                <a:gridCol w="761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6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TD IDCR Compliance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Compound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Stereochemistry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Retention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Transitions (Relative Abundances, 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Chromatography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Mass Spectrometry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A (a)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(2), 379 → 253 (100), 379 → 225 (4)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B (c)</a:t>
                      </a:r>
                      <a:r>
                        <a:rPr lang="de-AT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(3), 379 → 253 (100), 379 → 225 (4)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C (b)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(30), 379 → 253 (100), 379 → 225 (7)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D (e)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(4), 379 → 253 (100), 379 → 225 (2)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E (f)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(15), 379 → 253 (100), 379 → 225 (6)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F (d)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(61), 379 → 253 (100), 379 → 225 (19)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G (g)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(10), 379 → 253 (100), 379 → 225 (10)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M3 ‐ H (h)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379 → 343 (27), 379 → 253 (100), 379 → 225 (7)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2260" y="502769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60676C"/>
                </a:solidFill>
              </a:rPr>
              <a:t>Only</a:t>
            </a:r>
            <a:r>
              <a:rPr lang="de-DE" sz="1600" dirty="0">
                <a:solidFill>
                  <a:srgbClr val="60676C"/>
                </a:solidFill>
              </a:rPr>
              <a:t> 1 out of 8 </a:t>
            </a:r>
            <a:r>
              <a:rPr lang="de-DE" sz="1600" dirty="0" err="1">
                <a:solidFill>
                  <a:srgbClr val="60676C"/>
                </a:solidFill>
              </a:rPr>
              <a:t>stereoisomers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matches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the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criteria</a:t>
            </a:r>
            <a:r>
              <a:rPr lang="de-DE" sz="1600" dirty="0">
                <a:solidFill>
                  <a:srgbClr val="60676C"/>
                </a:solidFill>
              </a:rPr>
              <a:t> of </a:t>
            </a:r>
            <a:r>
              <a:rPr lang="de-DE" sz="1600" dirty="0" err="1">
                <a:solidFill>
                  <a:srgbClr val="60676C"/>
                </a:solidFill>
              </a:rPr>
              <a:t>the</a:t>
            </a:r>
            <a:r>
              <a:rPr lang="de-DE" sz="1600" dirty="0">
                <a:solidFill>
                  <a:srgbClr val="60676C"/>
                </a:solidFill>
              </a:rPr>
              <a:t> WADA TD IDCR</a:t>
            </a:r>
          </a:p>
          <a:p>
            <a:r>
              <a:rPr lang="de-DE" sz="1600" b="1" dirty="0" err="1">
                <a:solidFill>
                  <a:srgbClr val="387391"/>
                </a:solidFill>
              </a:rPr>
              <a:t>Consequently</a:t>
            </a:r>
            <a:endParaRPr lang="de-DE" sz="1600" b="1" dirty="0">
              <a:solidFill>
                <a:srgbClr val="3873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60676C"/>
                </a:solidFill>
              </a:rPr>
              <a:t>The TD IDCR </a:t>
            </a:r>
            <a:r>
              <a:rPr lang="de-DE" sz="1600" dirty="0" err="1">
                <a:solidFill>
                  <a:srgbClr val="60676C"/>
                </a:solidFill>
              </a:rPr>
              <a:t>has</a:t>
            </a:r>
            <a:r>
              <a:rPr lang="de-DE" sz="1600" dirty="0">
                <a:solidFill>
                  <a:srgbClr val="60676C"/>
                </a:solidFill>
              </a:rPr>
              <a:t> a high </a:t>
            </a:r>
            <a:r>
              <a:rPr lang="de-DE" sz="1600" dirty="0" err="1">
                <a:solidFill>
                  <a:srgbClr val="60676C"/>
                </a:solidFill>
              </a:rPr>
              <a:t>discrimination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capability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between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structurely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related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compounds</a:t>
            </a:r>
            <a:endParaRPr lang="de-AT" sz="1600" dirty="0">
              <a:solidFill>
                <a:srgbClr val="60676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60676C"/>
                </a:solidFill>
              </a:rPr>
              <a:t>The </a:t>
            </a:r>
            <a:r>
              <a:rPr lang="de-DE" sz="1600" dirty="0" err="1">
                <a:solidFill>
                  <a:srgbClr val="60676C"/>
                </a:solidFill>
              </a:rPr>
              <a:t>confirmation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method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using</a:t>
            </a:r>
            <a:r>
              <a:rPr lang="de-DE" sz="1600" dirty="0">
                <a:solidFill>
                  <a:srgbClr val="60676C"/>
                </a:solidFill>
              </a:rPr>
              <a:t> GC-MSMS </a:t>
            </a:r>
            <a:r>
              <a:rPr lang="de-DE" sz="1600" dirty="0" err="1">
                <a:solidFill>
                  <a:srgbClr val="60676C"/>
                </a:solidFill>
              </a:rPr>
              <a:t>is</a:t>
            </a:r>
            <a:r>
              <a:rPr lang="de-DE" sz="1600" dirty="0">
                <a:solidFill>
                  <a:srgbClr val="60676C"/>
                </a:solidFill>
              </a:rPr>
              <a:t> fit </a:t>
            </a:r>
            <a:r>
              <a:rPr lang="de-DE" sz="1600" dirty="0" err="1">
                <a:solidFill>
                  <a:srgbClr val="60676C"/>
                </a:solidFill>
              </a:rPr>
              <a:t>for</a:t>
            </a:r>
            <a:r>
              <a:rPr lang="de-DE" sz="1600" dirty="0">
                <a:solidFill>
                  <a:srgbClr val="60676C"/>
                </a:solidFill>
              </a:rPr>
              <a:t> </a:t>
            </a:r>
            <a:r>
              <a:rPr lang="de-DE" sz="1600" dirty="0" err="1">
                <a:solidFill>
                  <a:srgbClr val="60676C"/>
                </a:solidFill>
              </a:rPr>
              <a:t>purpose</a:t>
            </a:r>
            <a:endParaRPr lang="de-DE" sz="1600" dirty="0">
              <a:solidFill>
                <a:srgbClr val="60676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6881" y="4191471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60676C"/>
                </a:solidFill>
              </a:rPr>
              <a:t>Index of </a:t>
            </a:r>
            <a:r>
              <a:rPr lang="de-DE" sz="1200" dirty="0" err="1">
                <a:solidFill>
                  <a:srgbClr val="60676C"/>
                </a:solidFill>
              </a:rPr>
              <a:t>the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synthetic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publication</a:t>
            </a:r>
            <a:r>
              <a:rPr lang="de-DE" sz="1200" dirty="0">
                <a:solidFill>
                  <a:srgbClr val="60676C"/>
                </a:solidFill>
              </a:rPr>
              <a:t> in </a:t>
            </a:r>
            <a:r>
              <a:rPr lang="de-DE" sz="1200" dirty="0" err="1">
                <a:solidFill>
                  <a:srgbClr val="60676C"/>
                </a:solidFill>
              </a:rPr>
              <a:t>brackets</a:t>
            </a:r>
            <a:endParaRPr lang="de-DE" sz="1200" dirty="0">
              <a:solidFill>
                <a:srgbClr val="60676C"/>
              </a:solidFill>
            </a:endParaRPr>
          </a:p>
          <a:p>
            <a:r>
              <a:rPr lang="de-DE" sz="1200" dirty="0">
                <a:solidFill>
                  <a:srgbClr val="60676C"/>
                </a:solidFill>
              </a:rPr>
              <a:t>MS </a:t>
            </a:r>
            <a:r>
              <a:rPr lang="de-DE" sz="1200" dirty="0" err="1">
                <a:solidFill>
                  <a:srgbClr val="60676C"/>
                </a:solidFill>
              </a:rPr>
              <a:t>Criteria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are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applied</a:t>
            </a:r>
            <a:r>
              <a:rPr lang="de-DE" sz="1200" dirty="0">
                <a:solidFill>
                  <a:srgbClr val="60676C"/>
                </a:solidFill>
              </a:rPr>
              <a:t> in </a:t>
            </a:r>
            <a:r>
              <a:rPr lang="de-DE" sz="1200" dirty="0" err="1">
                <a:solidFill>
                  <a:srgbClr val="60676C"/>
                </a:solidFill>
              </a:rPr>
              <a:t>two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as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well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as</a:t>
            </a:r>
            <a:r>
              <a:rPr lang="de-DE" sz="1200" dirty="0">
                <a:solidFill>
                  <a:srgbClr val="60676C"/>
                </a:solidFill>
              </a:rPr>
              <a:t> on </a:t>
            </a:r>
            <a:r>
              <a:rPr lang="de-DE" sz="1200" dirty="0" err="1">
                <a:solidFill>
                  <a:srgbClr val="60676C"/>
                </a:solidFill>
              </a:rPr>
              <a:t>three</a:t>
            </a:r>
            <a:r>
              <a:rPr lang="de-DE" sz="1200" dirty="0">
                <a:solidFill>
                  <a:srgbClr val="60676C"/>
                </a:solidFill>
              </a:rPr>
              <a:t> </a:t>
            </a:r>
            <a:r>
              <a:rPr lang="de-DE" sz="1200" dirty="0" err="1">
                <a:solidFill>
                  <a:srgbClr val="60676C"/>
                </a:solidFill>
              </a:rPr>
              <a:t>transitions</a:t>
            </a:r>
            <a:endParaRPr lang="de-AT" sz="1200" dirty="0">
              <a:solidFill>
                <a:srgbClr val="60676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58042" y="57591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3</a:t>
            </a:r>
            <a:endParaRPr lang="de-AT" sz="1400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54700" y="58575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4</a:t>
            </a:r>
            <a:endParaRPr lang="de-AT" sz="1400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736220" y="57485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5</a:t>
            </a:r>
            <a:endParaRPr lang="de-AT" sz="1400" dirty="0">
              <a:solidFill>
                <a:srgbClr val="C0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92DADA-44ED-4F94-812B-84BBD06455CE}"/>
              </a:ext>
            </a:extLst>
          </p:cNvPr>
          <p:cNvSpPr txBox="1"/>
          <p:nvPr/>
        </p:nvSpPr>
        <p:spPr>
          <a:xfrm>
            <a:off x="8728846" y="64001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992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3D7A-CBBD-4FAB-A2C4-AB859A8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DHCMT M4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4898939-F791-43B4-A4D9-B2CD4BC84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16767"/>
              </p:ext>
            </p:extLst>
          </p:nvPr>
        </p:nvGraphicFramePr>
        <p:xfrm>
          <a:off x="2570163" y="1177925"/>
          <a:ext cx="584358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S ChemDraw Drawing" r:id="rId3" imgW="5944781" imgH="4381290" progId="ChemDraw.Document.6.0">
                  <p:embed/>
                </p:oleObj>
              </mc:Choice>
              <mc:Fallback>
                <p:oleObj name="CS ChemDraw Drawing" r:id="rId3" imgW="5944781" imgH="4381290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84898939-F791-43B4-A4D9-B2CD4BC84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0163" y="1177925"/>
                        <a:ext cx="5843587" cy="43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E47CFBB-F662-4243-88FD-939EFFDE0DCE}"/>
              </a:ext>
            </a:extLst>
          </p:cNvPr>
          <p:cNvSpPr txBox="1"/>
          <p:nvPr/>
        </p:nvSpPr>
        <p:spPr>
          <a:xfrm>
            <a:off x="179512" y="1699282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5 </a:t>
            </a:r>
            <a:r>
              <a:rPr lang="de-DE" dirty="0" err="1">
                <a:latin typeface="cmr12" panose="020B0500000000000000" pitchFamily="34" charset="0"/>
              </a:rPr>
              <a:t>step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synthesis</a:t>
            </a:r>
            <a:endParaRPr lang="de-DE" dirty="0">
              <a:latin typeface="cmr12" panose="020B0500000000000000" pitchFamily="34" charset="0"/>
            </a:endParaRPr>
          </a:p>
          <a:p>
            <a:r>
              <a:rPr lang="de-DE" dirty="0">
                <a:latin typeface="cmr12" panose="020B0500000000000000" pitchFamily="34" charset="0"/>
              </a:rPr>
              <a:t>13% </a:t>
            </a:r>
            <a:r>
              <a:rPr lang="de-DE" dirty="0" err="1">
                <a:latin typeface="cmr12" panose="020B0500000000000000" pitchFamily="34" charset="0"/>
              </a:rPr>
              <a:t>overall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b="1" dirty="0">
                <a:latin typeface="cmr12" panose="020B0500000000000000" pitchFamily="34" charset="0"/>
              </a:rPr>
              <a:t>M4-D</a:t>
            </a:r>
          </a:p>
          <a:p>
            <a:endParaRPr lang="de-DE" b="1" dirty="0">
              <a:latin typeface="cmr12" panose="020B0500000000000000" pitchFamily="34" charset="0"/>
            </a:endParaRPr>
          </a:p>
          <a:p>
            <a:r>
              <a:rPr lang="de-DE" dirty="0" err="1">
                <a:latin typeface="cmr12" panose="020B0500000000000000" pitchFamily="34" charset="0"/>
              </a:rPr>
              <a:t>Comparison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with</a:t>
            </a:r>
            <a:endParaRPr lang="de-DE" dirty="0">
              <a:latin typeface="cmr12" panose="020B0500000000000000" pitchFamily="34" charset="0"/>
            </a:endParaRPr>
          </a:p>
          <a:p>
            <a:r>
              <a:rPr lang="de-DE" dirty="0" err="1">
                <a:latin typeface="cmr12" panose="020B0500000000000000" pitchFamily="34" charset="0"/>
              </a:rPr>
              <a:t>excretion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studies</a:t>
            </a:r>
            <a:r>
              <a:rPr lang="de-DE" dirty="0">
                <a:latin typeface="cmr12" panose="020B0500000000000000" pitchFamily="34" charset="0"/>
              </a:rPr>
              <a:t>:</a:t>
            </a:r>
          </a:p>
          <a:p>
            <a:r>
              <a:rPr lang="de-DE" b="1" dirty="0">
                <a:latin typeface="cmr12" panose="020B0500000000000000" pitchFamily="34" charset="0"/>
                <a:sym typeface="Wingdings" panose="05000000000000000000" pitchFamily="2" charset="2"/>
              </a:rPr>
              <a:t>M4-D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= </a:t>
            </a:r>
            <a:r>
              <a:rPr lang="de-DE" i="1" dirty="0">
                <a:latin typeface="cmr12" panose="020B0500000000000000" pitchFamily="34" charset="0"/>
                <a:sym typeface="Wingdings" panose="05000000000000000000" pitchFamily="2" charset="2"/>
              </a:rPr>
              <a:t>in vivo 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M4</a:t>
            </a:r>
          </a:p>
          <a:p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Found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3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-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hydroxy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17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hydroxymethyl</a:t>
            </a:r>
            <a:endParaRPr lang="de-DE" dirty="0">
              <a:latin typeface="cmr12" panose="020B0500000000000000" pitchFamily="34" charset="0"/>
              <a:cs typeface="Times New Roman" panose="02020603050405020304" pitchFamily="18" charset="0"/>
            </a:endParaRPr>
          </a:p>
          <a:p>
            <a:endParaRPr lang="de-DE" dirty="0">
              <a:latin typeface="cmr12" panose="020B0500000000000000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Reported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3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-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hydroxy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17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hydroxymethyl</a:t>
            </a:r>
            <a:endParaRPr lang="de-DE" dirty="0">
              <a:latin typeface="cmr12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D7FE74-A527-4F5D-816C-7BEF3F289E53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6066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3D7A-CBBD-4FAB-A2C4-AB859A8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DHCMT M4 and </a:t>
            </a:r>
            <a:r>
              <a:rPr lang="de-DE" dirty="0" err="1">
                <a:latin typeface="cmr10" panose="020B0500000000000000" pitchFamily="34" charset="0"/>
              </a:rPr>
              <a:t>Oxymesterone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93F56D4-196B-4E6A-B25E-6DE3DDC5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259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7A7D93F4-CB62-4B7B-A376-D4B9B8FE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151" y="13407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2503D55-49DA-4F22-A96B-2453170A7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12615"/>
              </p:ext>
            </p:extLst>
          </p:nvPr>
        </p:nvGraphicFramePr>
        <p:xfrm>
          <a:off x="2686050" y="1339850"/>
          <a:ext cx="577532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S ChemDraw Drawing" r:id="rId3" imgW="5775712" imgH="4518180" progId="ChemDraw.Document.6.0">
                  <p:embed/>
                </p:oleObj>
              </mc:Choice>
              <mc:Fallback>
                <p:oleObj name="CS ChemDraw Drawing" r:id="rId3" imgW="5775712" imgH="4518180" progId="ChemDraw.Document.6.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D2503D55-49DA-4F22-A96B-2453170A7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6050" y="1339850"/>
                        <a:ext cx="5775325" cy="451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A2BEE69-B38D-43B6-98E2-93733AA36D3E}"/>
              </a:ext>
            </a:extLst>
          </p:cNvPr>
          <p:cNvSpPr txBox="1"/>
          <p:nvPr/>
        </p:nvSpPr>
        <p:spPr>
          <a:xfrm>
            <a:off x="446410" y="131422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mr12" panose="020B0500000000000000" pitchFamily="34" charset="0"/>
              </a:rPr>
              <a:t>Remaining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isomers</a:t>
            </a:r>
            <a:r>
              <a:rPr lang="de-DE" dirty="0">
                <a:latin typeface="cmr12" panose="020B0500000000000000" pitchFamily="34" charset="0"/>
              </a:rPr>
              <a:t> </a:t>
            </a:r>
          </a:p>
          <a:p>
            <a:r>
              <a:rPr lang="de-DE" b="1" dirty="0">
                <a:latin typeface="cmr12" panose="020B0500000000000000" pitchFamily="34" charset="0"/>
              </a:rPr>
              <a:t>M4-A</a:t>
            </a:r>
            <a:r>
              <a:rPr lang="de-DE" dirty="0">
                <a:latin typeface="cmr12" panose="020B0500000000000000" pitchFamily="34" charset="0"/>
              </a:rPr>
              <a:t> and </a:t>
            </a:r>
            <a:r>
              <a:rPr lang="de-DE" b="1" dirty="0">
                <a:latin typeface="cmr12" panose="020B0500000000000000" pitchFamily="34" charset="0"/>
              </a:rPr>
              <a:t>M4-B</a:t>
            </a:r>
          </a:p>
          <a:p>
            <a:r>
              <a:rPr lang="de-DE" dirty="0" err="1">
                <a:latin typeface="cmr12" panose="020B0500000000000000" pitchFamily="34" charset="0"/>
              </a:rPr>
              <a:t>synthesized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from</a:t>
            </a:r>
            <a:r>
              <a:rPr lang="de-DE" dirty="0">
                <a:latin typeface="cmr12" panose="020B0500000000000000" pitchFamily="34" charset="0"/>
              </a:rPr>
              <a:t> DHEA </a:t>
            </a:r>
            <a:r>
              <a:rPr lang="de-DE" dirty="0" err="1">
                <a:latin typeface="cmr12" panose="020B0500000000000000" pitchFamily="34" charset="0"/>
              </a:rPr>
              <a:t>acetate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r>
              <a:rPr lang="de-DE" b="1" dirty="0">
                <a:latin typeface="cmr12" panose="020B0500000000000000" pitchFamily="34" charset="0"/>
              </a:rPr>
              <a:t>OxyM9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accessed</a:t>
            </a:r>
            <a:r>
              <a:rPr lang="de-DE" dirty="0">
                <a:latin typeface="cmr12" panose="020B0500000000000000" pitchFamily="34" charset="0"/>
              </a:rPr>
              <a:t> </a:t>
            </a:r>
          </a:p>
          <a:p>
            <a:r>
              <a:rPr lang="de-DE" dirty="0" err="1">
                <a:latin typeface="cmr12" panose="020B0500000000000000" pitchFamily="34" charset="0"/>
              </a:rPr>
              <a:t>from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key</a:t>
            </a:r>
            <a:r>
              <a:rPr lang="de-DE" dirty="0">
                <a:latin typeface="cmr12" panose="020B0500000000000000" pitchFamily="34" charset="0"/>
              </a:rPr>
              <a:t> intermediate chloroketone </a:t>
            </a:r>
            <a:r>
              <a:rPr lang="de-DE" b="1" dirty="0">
                <a:latin typeface="cmr12" panose="020B0500000000000000" pitchFamily="34" charset="0"/>
              </a:rPr>
              <a:t>3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46633F-476F-4773-89C2-B74D0B3DC96D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14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C5C11544-068C-4CD0-AAD6-283118E7D19A}"/>
              </a:ext>
            </a:extLst>
          </p:cNvPr>
          <p:cNvSpPr txBox="1">
            <a:spLocks/>
          </p:cNvSpPr>
          <p:nvPr/>
        </p:nvSpPr>
        <p:spPr>
          <a:xfrm>
            <a:off x="323528" y="6381328"/>
            <a:ext cx="7272808" cy="3397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 dirty="0">
                <a:latin typeface="cmr12" panose="020B0500000000000000" pitchFamily="34" charset="0"/>
              </a:rPr>
              <a:t>N. </a:t>
            </a:r>
            <a:r>
              <a:rPr lang="de-DE" sz="1200" dirty="0" err="1">
                <a:latin typeface="cmr12" panose="020B0500000000000000" pitchFamily="34" charset="0"/>
              </a:rPr>
              <a:t>Kratena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AT" sz="1200" dirty="0">
                <a:solidFill>
                  <a:srgbClr val="000000"/>
                </a:solidFill>
                <a:latin typeface="CharisSIL"/>
              </a:rPr>
              <a:t>S. Pfeffer, </a:t>
            </a:r>
            <a:r>
              <a:rPr lang="de-DE" sz="1200" dirty="0">
                <a:latin typeface="cmr12" panose="020B0500000000000000" pitchFamily="34" charset="0"/>
              </a:rPr>
              <a:t>V. S. Enev, G. Gmeiner, P. G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 </a:t>
            </a:r>
            <a:r>
              <a:rPr lang="de-DE" sz="1200" i="1" dirty="0">
                <a:latin typeface="cmr12" panose="020B0500000000000000" pitchFamily="34" charset="0"/>
              </a:rPr>
              <a:t>Steroids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2020</a:t>
            </a:r>
            <a:r>
              <a:rPr lang="de-DE" sz="1200" dirty="0">
                <a:latin typeface="cmr12" panose="020B0500000000000000" pitchFamily="34" charset="0"/>
              </a:rPr>
              <a:t>, 164, 108716.</a:t>
            </a:r>
          </a:p>
        </p:txBody>
      </p:sp>
    </p:spTree>
    <p:extLst>
      <p:ext uri="{BB962C8B-B14F-4D97-AF65-F5344CB8AC3E}">
        <p14:creationId xmlns:p14="http://schemas.microsoft.com/office/powerpoint/2010/main" val="345673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6A6A3-4B38-49AD-BECA-7F7BC6B3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60333"/>
            <a:ext cx="7429552" cy="1143008"/>
          </a:xfrm>
        </p:spPr>
        <p:txBody>
          <a:bodyPr/>
          <a:lstStyle/>
          <a:p>
            <a:r>
              <a:rPr lang="de-DE" dirty="0" err="1">
                <a:latin typeface="cmr10" panose="020B0500000000000000" pitchFamily="34" charset="0"/>
              </a:rPr>
              <a:t>Oxymetholone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1C05E0-4CD0-4D91-927A-03F93AD5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30689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F60995D-12C8-4470-A8D7-F26D97430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10365"/>
              </p:ext>
            </p:extLst>
          </p:nvPr>
        </p:nvGraphicFramePr>
        <p:xfrm>
          <a:off x="830263" y="1411288"/>
          <a:ext cx="5862637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S ChemDraw Drawing" r:id="rId3" imgW="5862425" imgH="4531950" progId="ChemDraw.Document.6.0">
                  <p:embed/>
                </p:oleObj>
              </mc:Choice>
              <mc:Fallback>
                <p:oleObj name="CS ChemDraw Drawing" r:id="rId3" imgW="5862425" imgH="4531950" progId="ChemDraw.Document.6.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F60995D-12C8-4470-A8D7-F26D97430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263" y="1411288"/>
                        <a:ext cx="5862637" cy="453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B2E89B3-7822-4DCC-9DA0-54CF200C65CB}"/>
              </a:ext>
            </a:extLst>
          </p:cNvPr>
          <p:cNvSpPr txBox="1"/>
          <p:nvPr/>
        </p:nvSpPr>
        <p:spPr>
          <a:xfrm>
            <a:off x="3134408" y="465237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axial </a:t>
            </a:r>
            <a:r>
              <a:rPr lang="de-DE" dirty="0" err="1">
                <a:latin typeface="cmr12" panose="020B0500000000000000" pitchFamily="34" charset="0"/>
              </a:rPr>
              <a:t>methyl</a:t>
            </a:r>
            <a:r>
              <a:rPr lang="de-DE" dirty="0">
                <a:latin typeface="cmr12" panose="020B0500000000000000" pitchFamily="34" charset="0"/>
              </a:rPr>
              <a:t>: </a:t>
            </a:r>
            <a:r>
              <a:rPr lang="de-DE" dirty="0" err="1">
                <a:latin typeface="cmr12" panose="020B0500000000000000" pitchFamily="34" charset="0"/>
              </a:rPr>
              <a:t>cannot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be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introduced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by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enolate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chemistry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Epoxide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F451C2-016F-4D5D-88A0-DA14BFAC9B4E}"/>
              </a:ext>
            </a:extLst>
          </p:cNvPr>
          <p:cNvSpPr txBox="1"/>
          <p:nvPr/>
        </p:nvSpPr>
        <p:spPr>
          <a:xfrm>
            <a:off x="5510672" y="46523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Epimerisation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to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equatorial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mr12" panose="020B0500000000000000" pitchFamily="34" charset="0"/>
                <a:sym typeface="Wingdings" panose="05000000000000000000" pitchFamily="2" charset="2"/>
              </a:rPr>
              <a:t>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-methyl</a:t>
            </a:r>
          </a:p>
          <a:p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when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3-ketone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formed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74F931-C204-4B58-B0D8-800B180E7F2D}"/>
              </a:ext>
            </a:extLst>
          </p:cNvPr>
          <p:cNvSpPr txBox="1"/>
          <p:nvPr/>
        </p:nvSpPr>
        <p:spPr>
          <a:xfrm>
            <a:off x="8676456" y="6407462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15</a:t>
            </a: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15CD9FD1-3463-4448-A5E8-6F52845321A5}"/>
              </a:ext>
            </a:extLst>
          </p:cNvPr>
          <p:cNvSpPr txBox="1">
            <a:spLocks/>
          </p:cNvSpPr>
          <p:nvPr/>
        </p:nvSpPr>
        <p:spPr bwMode="auto">
          <a:xfrm>
            <a:off x="683568" y="6401595"/>
            <a:ext cx="7774185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N. Kratena, </a:t>
            </a:r>
            <a:r>
              <a:rPr lang="de-AT" sz="1200">
                <a:solidFill>
                  <a:srgbClr val="000000"/>
                </a:solidFill>
                <a:latin typeface="CharisSIL"/>
              </a:rPr>
              <a:t>N. Biedermann, B. Stojanovic, L. Göschl, M. Weil,</a:t>
            </a:r>
            <a:r>
              <a:rPr lang="de-AT" sz="1200">
                <a:solidFill>
                  <a:srgbClr val="007FAC"/>
                </a:solidFill>
                <a:latin typeface="CharisSIL"/>
              </a:rPr>
              <a:t> </a:t>
            </a:r>
            <a:r>
              <a:rPr lang="de-DE" sz="1200">
                <a:latin typeface="cmr12" panose="020B0500000000000000" pitchFamily="34" charset="0"/>
              </a:rPr>
              <a:t>V. S. Enev,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2019</a:t>
            </a:r>
            <a:r>
              <a:rPr lang="de-DE" sz="1200">
                <a:latin typeface="cmr12" panose="020B0500000000000000" pitchFamily="34" charset="0"/>
              </a:rPr>
              <a:t>, 150, 108430.</a:t>
            </a:r>
            <a:endParaRPr lang="de-DE" sz="1200" dirty="0">
              <a:latin typeface="cmr12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4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7C1A293-1604-4656-BC48-8013DA9B95F3}"/>
              </a:ext>
            </a:extLst>
          </p:cNvPr>
          <p:cNvSpPr txBox="1">
            <a:spLocks/>
          </p:cNvSpPr>
          <p:nvPr/>
        </p:nvSpPr>
        <p:spPr>
          <a:xfrm>
            <a:off x="857224" y="160333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Oxymetholone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75987E5-E94A-4D44-A647-44D72924C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75953"/>
              </p:ext>
            </p:extLst>
          </p:nvPr>
        </p:nvGraphicFramePr>
        <p:xfrm>
          <a:off x="2124075" y="1322388"/>
          <a:ext cx="6137275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S ChemDraw Drawing" r:id="rId3" imgW="6136610" imgH="2697030" progId="ChemDraw.Document.6.0">
                  <p:embed/>
                </p:oleObj>
              </mc:Choice>
              <mc:Fallback>
                <p:oleObj name="CS ChemDraw Drawing" r:id="rId3" imgW="6136610" imgH="2697030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475987E5-E94A-4D44-A647-44D72924C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322388"/>
                        <a:ext cx="6137275" cy="269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3">
            <a:extLst>
              <a:ext uri="{FF2B5EF4-FFF2-40B4-BE49-F238E27FC236}">
                <a16:creationId xmlns:a16="http://schemas.microsoft.com/office/drawing/2014/main" id="{A5586A4E-7DAE-4387-B96F-233AA2D0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67" y="422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397CF3D-E388-43BD-BB0E-5C7A46B64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10996"/>
              </p:ext>
            </p:extLst>
          </p:nvPr>
        </p:nvGraphicFramePr>
        <p:xfrm>
          <a:off x="3255141" y="4149080"/>
          <a:ext cx="5251272" cy="214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S ChemDraw Drawing" r:id="rId5" imgW="5842709" imgH="2390850" progId="ChemDraw.Document.6.0">
                  <p:embed/>
                </p:oleObj>
              </mc:Choice>
              <mc:Fallback>
                <p:oleObj name="CS ChemDraw Drawing" r:id="rId5" imgW="5842709" imgH="2390850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397CF3D-E388-43BD-BB0E-5C7A46B64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5141" y="4149080"/>
                        <a:ext cx="5251272" cy="214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8D69B497-6D09-455D-A4EC-90FEDC98BDE6}"/>
              </a:ext>
            </a:extLst>
          </p:cNvPr>
          <p:cNvSpPr txBox="1"/>
          <p:nvPr/>
        </p:nvSpPr>
        <p:spPr>
          <a:xfrm>
            <a:off x="323528" y="422108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Same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sequence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protection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of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17-oxo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necessary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in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this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series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.</a:t>
            </a:r>
          </a:p>
          <a:p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X-Ray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crystal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structures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prove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stereochemical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assignment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2CAF04-ED48-47AF-88C5-9C302A1DB557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16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6644FE15-17A5-4703-BE19-E370227172C4}"/>
              </a:ext>
            </a:extLst>
          </p:cNvPr>
          <p:cNvSpPr txBox="1">
            <a:spLocks/>
          </p:cNvSpPr>
          <p:nvPr/>
        </p:nvSpPr>
        <p:spPr bwMode="auto">
          <a:xfrm>
            <a:off x="323528" y="6453336"/>
            <a:ext cx="7774185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N. Kratena, </a:t>
            </a:r>
            <a:r>
              <a:rPr lang="de-AT" sz="1200">
                <a:solidFill>
                  <a:srgbClr val="000000"/>
                </a:solidFill>
                <a:latin typeface="CharisSIL"/>
              </a:rPr>
              <a:t>N. Biedermann, B. Stojanovic, L. Göschl, M. Weil,</a:t>
            </a:r>
            <a:r>
              <a:rPr lang="de-AT" sz="1200">
                <a:solidFill>
                  <a:srgbClr val="007FAC"/>
                </a:solidFill>
                <a:latin typeface="CharisSIL"/>
              </a:rPr>
              <a:t> </a:t>
            </a:r>
            <a:r>
              <a:rPr lang="de-DE" sz="1200">
                <a:latin typeface="cmr12" panose="020B0500000000000000" pitchFamily="34" charset="0"/>
              </a:rPr>
              <a:t>V. S. Enev,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2019</a:t>
            </a:r>
            <a:r>
              <a:rPr lang="de-DE" sz="1200">
                <a:latin typeface="cmr12" panose="020B0500000000000000" pitchFamily="34" charset="0"/>
              </a:rPr>
              <a:t>, 150, 108430.</a:t>
            </a:r>
            <a:endParaRPr lang="de-DE" sz="1200" dirty="0">
              <a:latin typeface="cmr12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4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244B967-CF3B-4B72-AEAF-7BD1C1ECCD18}"/>
              </a:ext>
            </a:extLst>
          </p:cNvPr>
          <p:cNvSpPr txBox="1">
            <a:spLocks/>
          </p:cNvSpPr>
          <p:nvPr/>
        </p:nvSpPr>
        <p:spPr>
          <a:xfrm>
            <a:off x="899592" y="188640"/>
            <a:ext cx="6858000" cy="345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AAS - Trenbolone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1749CB-0B3E-45F7-8113-5129AF881D76}"/>
              </a:ext>
            </a:extLst>
          </p:cNvPr>
          <p:cNvSpPr txBox="1"/>
          <p:nvPr/>
        </p:nvSpPr>
        <p:spPr>
          <a:xfrm>
            <a:off x="688624" y="1556792"/>
            <a:ext cx="71957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Trenbolone is a synthetic AAS</a:t>
            </a:r>
          </a:p>
          <a:p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Strong anabolic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Used as growth enhancer in cattle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Commonly used in bodybuilding as “</a:t>
            </a:r>
            <a:r>
              <a:rPr lang="en-US" sz="1400" dirty="0" err="1">
                <a:latin typeface="Quicksand" panose="020B0604020202020204" charset="0"/>
              </a:rPr>
              <a:t>tren</a:t>
            </a:r>
            <a:r>
              <a:rPr lang="en-US" sz="1400" dirty="0">
                <a:latin typeface="Quicksand" panose="020B060402020202020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Injected into muscle tissue as 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6 % of all AAS adverse analytical findings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45A31F7-46D5-40C6-B8B7-F93F3BB3F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98501"/>
              </p:ext>
            </p:extLst>
          </p:nvPr>
        </p:nvGraphicFramePr>
        <p:xfrm>
          <a:off x="5292080" y="1582197"/>
          <a:ext cx="2420562" cy="184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hemDoodle OLE" r:id="rId3" imgW="1714680" imgH="1308240" progId="CHEMDOODLEOLE.ChemDoodleEmbeddedObject.1">
                  <p:embed/>
                </p:oleObj>
              </mc:Choice>
              <mc:Fallback>
                <p:oleObj name="ChemDoodle OLE" r:id="rId3" imgW="1714680" imgH="1308240" progId="CHEMDOODLEOLE.ChemDoodleEmbeddedObject.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CCCA32B-0081-4DB4-8E0B-A36849D3A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582197"/>
                        <a:ext cx="2420562" cy="184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9396C52E-EA83-490A-A70C-CD9B91279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451" y="4381002"/>
            <a:ext cx="2858799" cy="16055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361233-50FD-4009-B01A-B0959C9FB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488530"/>
            <a:ext cx="3988811" cy="139044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46822CF-030A-42DC-AF7C-BF430992C090}"/>
              </a:ext>
            </a:extLst>
          </p:cNvPr>
          <p:cNvSpPr/>
          <p:nvPr/>
        </p:nvSpPr>
        <p:spPr>
          <a:xfrm>
            <a:off x="683568" y="6037257"/>
            <a:ext cx="54569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Source: 2020 Anti Doping Testing Figures, WADA; https://www.merck-animal-health-usa.com/species/cattle/products/revalor-g-cattle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8BF8F6-10CE-4D3F-9E7D-F781A1C64798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24584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A33C240-E670-4E90-B931-58C5C695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90" y="116632"/>
            <a:ext cx="6858000" cy="345000"/>
          </a:xfrm>
        </p:spPr>
        <p:txBody>
          <a:bodyPr/>
          <a:lstStyle/>
          <a:p>
            <a:r>
              <a:rPr lang="en-US" dirty="0"/>
              <a:t>AAS – Trenbolone - Metabolism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C706ED0-006E-466E-8656-F81D5A68D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30425"/>
              </p:ext>
            </p:extLst>
          </p:nvPr>
        </p:nvGraphicFramePr>
        <p:xfrm>
          <a:off x="686864" y="1770034"/>
          <a:ext cx="7062935" cy="1099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ChemDoodle OLE" r:id="rId3" imgW="9626760" imgH="1498680" progId="CHEMDOODLEOLE.ChemDoodleEmbeddedObject.1">
                  <p:embed/>
                </p:oleObj>
              </mc:Choice>
              <mc:Fallback>
                <p:oleObj name="ChemDoodle OLE" r:id="rId3" imgW="9626760" imgH="1498680" progId="CHEMDOODLEOLE.ChemDoodleEmbeddedObject.1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E290302C-F3B7-4752-A28F-644225EC2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864" y="1770034"/>
                        <a:ext cx="7062935" cy="1099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7B94584-4582-4666-BD82-43A86D668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6838"/>
              </p:ext>
            </p:extLst>
          </p:nvPr>
        </p:nvGraphicFramePr>
        <p:xfrm>
          <a:off x="611560" y="4221088"/>
          <a:ext cx="7078304" cy="141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hemDoodle OLE" r:id="rId5" imgW="9220320" imgH="1841400" progId="CHEMDOODLEOLE.ChemDoodleEmbeddedObject.1">
                  <p:embed/>
                </p:oleObj>
              </mc:Choice>
              <mc:Fallback>
                <p:oleObj name="ChemDoodle OLE" r:id="rId5" imgW="9220320" imgH="1841400" progId="CHEMDOODLEOLE.ChemDoodleEmbeddedObject.1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B1D99307-E389-498E-92AA-7A1FAD65D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4221088"/>
                        <a:ext cx="7078304" cy="1413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D4199E0-8CAA-41F3-BD74-58B8712E06DE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0110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6E2F9-D941-4AE2-90A3-0AA1F654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95242"/>
            <a:ext cx="7429552" cy="1143008"/>
          </a:xfrm>
        </p:spPr>
        <p:txBody>
          <a:bodyPr/>
          <a:lstStyle/>
          <a:p>
            <a:r>
              <a:rPr lang="de-DE" dirty="0" err="1">
                <a:latin typeface="cmr10" panose="020B0500000000000000" pitchFamily="34" charset="0"/>
              </a:rPr>
              <a:t>Introduction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8DCC41D-AD74-4F5D-BF3E-8892C1CC7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571038"/>
              </p:ext>
            </p:extLst>
          </p:nvPr>
        </p:nvGraphicFramePr>
        <p:xfrm>
          <a:off x="1485900" y="1341438"/>
          <a:ext cx="6402388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3" imgW="6401881" imgH="4278960" progId="ChemDraw.Document.6.0">
                  <p:embed/>
                </p:oleObj>
              </mc:Choice>
              <mc:Fallback>
                <p:oleObj name="CS ChemDraw Drawing" r:id="rId3" imgW="6401881" imgH="4278960" progId="ChemDraw.Document.6.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8DCC41D-AD74-4F5D-BF3E-8892C1CC7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5900" y="1341438"/>
                        <a:ext cx="6402388" cy="427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2574B3D-B7A9-4842-9333-DF5B8D57610A}"/>
              </a:ext>
            </a:extLst>
          </p:cNvPr>
          <p:cNvSpPr txBox="1"/>
          <p:nvPr/>
        </p:nvSpPr>
        <p:spPr>
          <a:xfrm>
            <a:off x="395536" y="3284984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mr12" panose="020B0500000000000000" pitchFamily="34" charset="0"/>
              </a:rPr>
              <a:t>Phase 1 </a:t>
            </a:r>
            <a:r>
              <a:rPr lang="de-DE" sz="2000" dirty="0" err="1">
                <a:latin typeface="cmr12" panose="020B0500000000000000" pitchFamily="34" charset="0"/>
              </a:rPr>
              <a:t>metabolism</a:t>
            </a:r>
            <a:r>
              <a:rPr lang="de-DE" sz="2000" dirty="0">
                <a:latin typeface="cmr12" panose="020B0500000000000000" pitchFamily="34" charset="0"/>
              </a:rPr>
              <a:t>:</a:t>
            </a:r>
          </a:p>
          <a:p>
            <a:r>
              <a:rPr lang="de-DE" sz="2000" dirty="0" err="1">
                <a:latin typeface="cmr12" panose="020B0500000000000000" pitchFamily="34" charset="0"/>
              </a:rPr>
              <a:t>Hydroxylation</a:t>
            </a:r>
            <a:r>
              <a:rPr lang="de-DE" sz="2000" dirty="0">
                <a:latin typeface="cmr12" panose="020B0500000000000000" pitchFamily="34" charset="0"/>
              </a:rPr>
              <a:t>, </a:t>
            </a:r>
            <a:r>
              <a:rPr lang="de-DE" sz="2000" dirty="0" err="1">
                <a:latin typeface="cmr12" panose="020B0500000000000000" pitchFamily="34" charset="0"/>
              </a:rPr>
              <a:t>deacylation</a:t>
            </a:r>
            <a:r>
              <a:rPr lang="de-DE" sz="2000" dirty="0">
                <a:latin typeface="cmr12" panose="020B0500000000000000" pitchFamily="34" charset="0"/>
              </a:rPr>
              <a:t>, </a:t>
            </a:r>
            <a:r>
              <a:rPr lang="de-DE" sz="2000" dirty="0" err="1">
                <a:latin typeface="cmr12" panose="020B0500000000000000" pitchFamily="34" charset="0"/>
              </a:rPr>
              <a:t>demethylation</a:t>
            </a:r>
            <a:r>
              <a:rPr lang="de-DE" sz="2000" dirty="0">
                <a:latin typeface="cmr12" panose="020B0500000000000000" pitchFamily="34" charset="0"/>
              </a:rPr>
              <a:t> (</a:t>
            </a:r>
            <a:r>
              <a:rPr lang="de-DE" sz="2000" dirty="0" err="1">
                <a:latin typeface="cmr12" panose="020B0500000000000000" pitchFamily="34" charset="0"/>
              </a:rPr>
              <a:t>polarity</a:t>
            </a:r>
            <a:r>
              <a:rPr lang="de-DE" sz="2000" dirty="0">
                <a:latin typeface="Adobe Garamond Pro" panose="02020502060506020403" pitchFamily="18" charset="0"/>
              </a:rPr>
              <a:t>↑</a:t>
            </a:r>
            <a:r>
              <a:rPr lang="de-DE" sz="2000" dirty="0">
                <a:latin typeface="cmr12" panose="020B0500000000000000" pitchFamily="34" charset="0"/>
              </a:rPr>
              <a:t>), </a:t>
            </a:r>
            <a:r>
              <a:rPr lang="de-DE" sz="2000" dirty="0" err="1">
                <a:latin typeface="cmr12" panose="020B0500000000000000" pitchFamily="34" charset="0"/>
              </a:rPr>
              <a:t>reduction</a:t>
            </a:r>
            <a:r>
              <a:rPr lang="de-DE" sz="2000" dirty="0">
                <a:latin typeface="cmr12" panose="020B0500000000000000" pitchFamily="34" charset="0"/>
              </a:rPr>
              <a:t>, </a:t>
            </a:r>
            <a:r>
              <a:rPr lang="de-DE" sz="2000" dirty="0" err="1">
                <a:latin typeface="cmr12" panose="020B0500000000000000" pitchFamily="34" charset="0"/>
              </a:rPr>
              <a:t>hydrogenation</a:t>
            </a:r>
            <a:endParaRPr lang="de-DE" sz="2000" dirty="0">
              <a:latin typeface="cmr12" panose="020B0500000000000000" pitchFamily="34" charset="0"/>
            </a:endParaRPr>
          </a:p>
          <a:p>
            <a:pPr algn="ctr"/>
            <a:endParaRPr lang="de-DE" sz="2000" dirty="0">
              <a:latin typeface="cmr12" panose="020B0500000000000000" pitchFamily="34" charset="0"/>
            </a:endParaRPr>
          </a:p>
          <a:p>
            <a:r>
              <a:rPr lang="de-DE" sz="2000" b="1" dirty="0">
                <a:latin typeface="cmr12" panose="020B0500000000000000" pitchFamily="34" charset="0"/>
              </a:rPr>
              <a:t>Phase 2 </a:t>
            </a:r>
            <a:r>
              <a:rPr lang="de-DE" sz="2000" dirty="0" err="1">
                <a:latin typeface="cmr12" panose="020B0500000000000000" pitchFamily="34" charset="0"/>
              </a:rPr>
              <a:t>metabolism</a:t>
            </a:r>
            <a:r>
              <a:rPr lang="de-DE" sz="2000" dirty="0">
                <a:latin typeface="cmr12" panose="020B0500000000000000" pitchFamily="34" charset="0"/>
              </a:rPr>
              <a:t> :</a:t>
            </a:r>
          </a:p>
          <a:p>
            <a:r>
              <a:rPr lang="de-DE" sz="2000" dirty="0" err="1">
                <a:latin typeface="cmr12" panose="020B0500000000000000" pitchFamily="34" charset="0"/>
              </a:rPr>
              <a:t>Conjugate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formation</a:t>
            </a:r>
            <a:r>
              <a:rPr lang="de-DE" sz="2000" dirty="0">
                <a:latin typeface="cmr12" panose="020B0500000000000000" pitchFamily="34" charset="0"/>
              </a:rPr>
              <a:t> (</a:t>
            </a:r>
            <a:r>
              <a:rPr lang="de-DE" sz="2000" dirty="0" err="1">
                <a:latin typeface="cmr12" panose="020B0500000000000000" pitchFamily="34" charset="0"/>
              </a:rPr>
              <a:t>polarity</a:t>
            </a:r>
            <a:r>
              <a:rPr lang="de-DE" sz="2000" dirty="0">
                <a:latin typeface="Adobe Garamond Pro" panose="02020502060506020403" pitchFamily="18" charset="0"/>
              </a:rPr>
              <a:t>↑↑</a:t>
            </a:r>
            <a:r>
              <a:rPr lang="de-DE" sz="2000" dirty="0">
                <a:latin typeface="cmr12" panose="020B0500000000000000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07A43D-A086-4903-B7BD-1EBFDB14B60C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4648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E0734-CE58-42C5-B728-A256D583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6858000" cy="345000"/>
          </a:xfrm>
        </p:spPr>
        <p:txBody>
          <a:bodyPr/>
          <a:lstStyle/>
          <a:p>
            <a:r>
              <a:rPr lang="en-US" dirty="0"/>
              <a:t>AAS – Trenbolone - Detection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15DDD3-E4D6-47F6-8A66-9816DE351FA4}"/>
              </a:ext>
            </a:extLst>
          </p:cNvPr>
          <p:cNvSpPr txBox="1"/>
          <p:nvPr/>
        </p:nvSpPr>
        <p:spPr>
          <a:xfrm>
            <a:off x="387388" y="1700808"/>
            <a:ext cx="685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Quicksand" panose="020B0604020202020204" charset="0"/>
              </a:rPr>
              <a:t>Longterm metabolite: </a:t>
            </a:r>
            <a:r>
              <a:rPr lang="en-US" sz="1200" dirty="0" err="1">
                <a:latin typeface="Quicksand" panose="020B0604020202020204" charset="0"/>
              </a:rPr>
              <a:t>Epitrenbolone</a:t>
            </a:r>
            <a:r>
              <a:rPr lang="en-US" sz="1200" dirty="0">
                <a:latin typeface="Quicksand" panose="020B0604020202020204" charset="0"/>
              </a:rPr>
              <a:t> </a:t>
            </a:r>
            <a:r>
              <a:rPr lang="en-US" sz="1400" dirty="0">
                <a:latin typeface="Quicksand" panose="020B0604020202020204" charset="0"/>
              </a:rPr>
              <a:t>glucuronide</a:t>
            </a:r>
            <a:r>
              <a:rPr lang="en-US" sz="1200" dirty="0">
                <a:latin typeface="Quicksand" panose="020B0604020202020204" charset="0"/>
              </a:rPr>
              <a:t>, detection window 32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Quicksand" panose="020B0604020202020204" charset="0"/>
              </a:rPr>
              <a:t>Methods of are GC – MS/MS or LC – MS/MS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Quicksand" panose="020B0604020202020204" charset="0"/>
              </a:rPr>
              <a:t>LC-MS/MS saves two steps but needs </a:t>
            </a:r>
            <a:r>
              <a:rPr lang="en-US" sz="1200" dirty="0" err="1">
                <a:latin typeface="Quicksand" panose="020B0604020202020204" charset="0"/>
              </a:rPr>
              <a:t>epitrenbolone</a:t>
            </a:r>
            <a:r>
              <a:rPr lang="en-US" sz="1200" dirty="0">
                <a:latin typeface="Quicksand" panose="020B0604020202020204" charset="0"/>
              </a:rPr>
              <a:t> glucuronide reference material</a:t>
            </a:r>
          </a:p>
          <a:p>
            <a:endParaRPr lang="en-US" sz="12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4EF8D9F-F134-45C1-8B42-E6D272A7E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22159"/>
              </p:ext>
            </p:extLst>
          </p:nvPr>
        </p:nvGraphicFramePr>
        <p:xfrm>
          <a:off x="683567" y="3563975"/>
          <a:ext cx="7445559" cy="108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ChemDoodle OLE" r:id="rId3" imgW="13284360" imgH="1943280" progId="CHEMDOODLEOLE.ChemDoodleEmbeddedObject.1">
                  <p:embed/>
                </p:oleObj>
              </mc:Choice>
              <mc:Fallback>
                <p:oleObj name="ChemDoodle OLE" r:id="rId3" imgW="13284360" imgH="1943280" progId="CHEMDOODLEOLE.ChemDoodleEmbeddedObject.1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33EA3B50-D9ED-4397-9089-A89849FAC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7" y="3563975"/>
                        <a:ext cx="7445559" cy="1089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0096A38-1E15-4B3C-9412-08C002B11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809046"/>
              </p:ext>
            </p:extLst>
          </p:nvPr>
        </p:nvGraphicFramePr>
        <p:xfrm>
          <a:off x="683567" y="5158664"/>
          <a:ext cx="4536505" cy="12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hemDoodle OLE" r:id="rId5" imgW="8623440" imgH="2324160" progId="CHEMDOODLEOLE.ChemDoodleEmbeddedObject.1">
                  <p:embed/>
                </p:oleObj>
              </mc:Choice>
              <mc:Fallback>
                <p:oleObj name="ChemDoodle OLE" r:id="rId5" imgW="8623440" imgH="2324160" progId="CHEMDOODLEOLE.ChemDoodleEmbeddedObject.1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5F22426D-9F12-4051-9B90-9B710E94FE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7" y="5158664"/>
                        <a:ext cx="4536505" cy="122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4D2CBA2-EDEE-4F6F-9FCC-9B4024442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55782"/>
              </p:ext>
            </p:extLst>
          </p:nvPr>
        </p:nvGraphicFramePr>
        <p:xfrm>
          <a:off x="6516216" y="1772815"/>
          <a:ext cx="1877280" cy="108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ChemDoodle OLE" r:id="rId7" imgW="2768760" imgH="1600200" progId="CHEMDOODLEOLE.ChemDoodleEmbeddedObject.1">
                  <p:embed/>
                </p:oleObj>
              </mc:Choice>
              <mc:Fallback>
                <p:oleObj name="ChemDoodle OLE" r:id="rId7" imgW="2768760" imgH="1600200" progId="CHEMDOODLEOLE.ChemDoodleEmbeddedObject.1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C701A4AF-A849-4DF0-A060-DF864FCA5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6216" y="1772815"/>
                        <a:ext cx="1877280" cy="1084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1A8214C3-4926-4E90-9649-B3782CF7A441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7609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D6C89-D5A3-421A-BDAA-7F9BEEAF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9664"/>
            <a:ext cx="6858000" cy="345000"/>
          </a:xfrm>
        </p:spPr>
        <p:txBody>
          <a:bodyPr/>
          <a:lstStyle/>
          <a:p>
            <a:r>
              <a:rPr lang="en-US" dirty="0"/>
              <a:t>AAS – Trenbolone – Synthesis 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56FF7D-6FAB-4FC3-BFF5-159B74886D2F}"/>
              </a:ext>
            </a:extLst>
          </p:cNvPr>
          <p:cNvSpPr txBox="1"/>
          <p:nvPr/>
        </p:nvSpPr>
        <p:spPr>
          <a:xfrm>
            <a:off x="631985" y="1551490"/>
            <a:ext cx="6858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Trenbolone not always available from scientific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Selective reduction of </a:t>
            </a:r>
            <a:r>
              <a:rPr lang="en-US" sz="1400" dirty="0" err="1">
                <a:latin typeface="Quicksand" panose="020B0604020202020204" charset="0"/>
              </a:rPr>
              <a:t>trendione</a:t>
            </a:r>
            <a:r>
              <a:rPr lang="en-US" sz="1400" dirty="0">
                <a:latin typeface="Quicksand" panose="020B0604020202020204" charset="0"/>
              </a:rPr>
              <a:t> or ester hydrolysis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Quicksand" panose="020B0604020202020204" charset="0"/>
              </a:rPr>
              <a:t>C-17</a:t>
            </a:r>
            <a:r>
              <a:rPr lang="en-US" sz="1400" dirty="0">
                <a:latin typeface="Quicksand" panose="020B0604020202020204" charset="0"/>
              </a:rPr>
              <a:t> stereochemistry inverted by </a:t>
            </a:r>
            <a:r>
              <a:rPr lang="en-US" sz="1400" dirty="0" err="1">
                <a:latin typeface="Quicksand" panose="020B0604020202020204" charset="0"/>
              </a:rPr>
              <a:t>Mitsunobu</a:t>
            </a:r>
            <a:r>
              <a:rPr lang="en-US" sz="1400" dirty="0">
                <a:latin typeface="Quicksand" panose="020B0604020202020204" charset="0"/>
              </a:rPr>
              <a:t> reaction: </a:t>
            </a:r>
            <a:r>
              <a:rPr lang="en-US" sz="1400" dirty="0" err="1">
                <a:solidFill>
                  <a:srgbClr val="FF0000"/>
                </a:solidFill>
                <a:latin typeface="Quicksand" panose="020B0604020202020204" charset="0"/>
              </a:rPr>
              <a:t>Epi</a:t>
            </a:r>
            <a:r>
              <a:rPr lang="en-US" sz="1400" dirty="0" err="1">
                <a:latin typeface="Quicksand" panose="020B0604020202020204" charset="0"/>
              </a:rPr>
              <a:t>trenbolone</a:t>
            </a: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3E29395-B81D-4562-9FC6-90207F992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30499"/>
              </p:ext>
            </p:extLst>
          </p:nvPr>
        </p:nvGraphicFramePr>
        <p:xfrm>
          <a:off x="665673" y="3573016"/>
          <a:ext cx="7362711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ChemDoodle OLE" r:id="rId3" imgW="11214000" imgH="3949560" progId="CHEMDOODLEOLE.ChemDoodleEmbeddedObject.1">
                  <p:embed/>
                </p:oleObj>
              </mc:Choice>
              <mc:Fallback>
                <p:oleObj name="ChemDoodle OLE" r:id="rId3" imgW="11214000" imgH="3949560" progId="CHEMDOODLEOLE.ChemDoodleEmbeddedObject.1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C35BB031-546A-4992-985D-5513E26D5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673" y="3573016"/>
                        <a:ext cx="7362711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1AC894B-7647-40DA-B38E-FFB04CD7081C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9587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30908-A205-4FD1-BBFB-B3BDC482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8" y="116632"/>
            <a:ext cx="6858000" cy="345000"/>
          </a:xfrm>
        </p:spPr>
        <p:txBody>
          <a:bodyPr/>
          <a:lstStyle/>
          <a:p>
            <a:r>
              <a:rPr lang="en-US" dirty="0"/>
              <a:t>AAS – Trenbolone – Synthesis II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B9F246-D242-48A4-BFBA-3414419EB0B7}"/>
              </a:ext>
            </a:extLst>
          </p:cNvPr>
          <p:cNvSpPr txBox="1"/>
          <p:nvPr/>
        </p:nvSpPr>
        <p:spPr>
          <a:xfrm>
            <a:off x="882352" y="1358766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Metabolic glucuronides always </a:t>
            </a:r>
            <a:r>
              <a:rPr lang="en-US" sz="1400" dirty="0">
                <a:sym typeface="Symbol" panose="05050102010706020507" pitchFamily="18" charset="2"/>
              </a:rPr>
              <a:t></a:t>
            </a:r>
            <a:r>
              <a:rPr lang="en-US" sz="1400" dirty="0"/>
              <a:t> – glycosidic linkage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Usually achieved through ester protecting groups -&gt; 1,2 trans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Problem: Substrates with low nucleophilicity can form </a:t>
            </a:r>
            <a:r>
              <a:rPr lang="en-US" sz="1400" dirty="0" err="1"/>
              <a:t>orthoesters</a:t>
            </a:r>
            <a:r>
              <a:rPr lang="en-US" sz="1400" dirty="0"/>
              <a:t>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Trenbolone very prone to </a:t>
            </a:r>
            <a:r>
              <a:rPr lang="en-US" sz="1400" dirty="0" err="1"/>
              <a:t>orthoester</a:t>
            </a:r>
            <a:r>
              <a:rPr lang="en-US" sz="1400" dirty="0"/>
              <a:t>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C10000E-20CC-43BE-853E-59EF49521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77779"/>
              </p:ext>
            </p:extLst>
          </p:nvPr>
        </p:nvGraphicFramePr>
        <p:xfrm>
          <a:off x="1026368" y="3356992"/>
          <a:ext cx="712333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ChemDoodle OLE" r:id="rId3" imgW="8826480" imgH="3479760" progId="CHEMDOODLEOLE.ChemDoodleEmbeddedObject.1">
                  <p:embed/>
                </p:oleObj>
              </mc:Choice>
              <mc:Fallback>
                <p:oleObj name="ChemDoodle OLE" r:id="rId3" imgW="8826480" imgH="3479760" progId="CHEMDOODLEOLE.ChemDoodleEmbeddedObject.1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B7C73DB-F8DF-4C21-8924-CCC0B4A7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368" y="3356992"/>
                        <a:ext cx="7123339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FD9CB10-DFCE-49A1-9062-BF6FA5AACD8B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6881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5F592D7-563B-47BE-A12C-A3D6A960BDCC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22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FD849F6-8CEF-43E6-8ECE-8A9C99C5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880" cy="720080"/>
          </a:xfrm>
        </p:spPr>
        <p:txBody>
          <a:bodyPr/>
          <a:lstStyle/>
          <a:p>
            <a:r>
              <a:rPr lang="en-US" dirty="0"/>
              <a:t>AAS – Trenbolone – Synthesis III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6030E4-956D-49E4-975F-1CA864F298CD}"/>
              </a:ext>
            </a:extLst>
          </p:cNvPr>
          <p:cNvSpPr txBox="1"/>
          <p:nvPr/>
        </p:nvSpPr>
        <p:spPr>
          <a:xfrm>
            <a:off x="971600" y="1124744"/>
            <a:ext cx="6858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Control stereoselectivity without acyl groups?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Bulky TBS-Groups block axial attack and distort ring conformation to twist-boat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Ortho-</a:t>
            </a:r>
            <a:r>
              <a:rPr lang="en-US" sz="1400" dirty="0" err="1">
                <a:latin typeface="Quicksand" panose="020B0604020202020204" charset="0"/>
              </a:rPr>
              <a:t>alkynylbenzoate</a:t>
            </a:r>
            <a:r>
              <a:rPr lang="en-US" sz="1400" dirty="0">
                <a:latin typeface="Quicksand" panose="020B0604020202020204" charset="0"/>
              </a:rPr>
              <a:t> as leaving group, mild and selective activation with Au[I]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BB36F-73CE-4AB9-B699-AA66E02DA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66562"/>
              </p:ext>
            </p:extLst>
          </p:nvPr>
        </p:nvGraphicFramePr>
        <p:xfrm>
          <a:off x="323528" y="4941168"/>
          <a:ext cx="1787045" cy="92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ChemDoodle OLE" r:id="rId3" imgW="1955880" imgH="1015920" progId="CHEMDOODLEOLE.ChemDoodleEmbeddedObject.1">
                  <p:embed/>
                </p:oleObj>
              </mc:Choice>
              <mc:Fallback>
                <p:oleObj name="ChemDoodle OLE" r:id="rId3" imgW="1955880" imgH="1015920" progId="CHEMDOODLEOLE.ChemDoodleEmbeddedObject.1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D61770FF-293E-493E-8FD6-0C692CF01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941168"/>
                        <a:ext cx="1787045" cy="92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0E874CBB-CBB6-48F8-B7D9-94AD2968E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93162"/>
              </p:ext>
            </p:extLst>
          </p:nvPr>
        </p:nvGraphicFramePr>
        <p:xfrm>
          <a:off x="309223" y="2852936"/>
          <a:ext cx="7956830" cy="17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ChemDoodle OLE" r:id="rId5" imgW="9461520" imgH="2108160" progId="CHEMDOODLEOLE.ChemDoodleEmbeddedObject.1">
                  <p:embed/>
                </p:oleObj>
              </mc:Choice>
              <mc:Fallback>
                <p:oleObj name="ChemDoodle OLE" r:id="rId5" imgW="9461520" imgH="2108160" progId="CHEMDOODLEOLE.ChemDoodleEmbeddedObject.1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D55E6FC-D513-4129-A03C-409D0460D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223" y="2852936"/>
                        <a:ext cx="7956830" cy="17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95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DE18C49-12A2-44B8-8457-66550CDF3C13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23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2F4030-8C1B-4439-85E0-557F55A5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31672"/>
            <a:ext cx="7416824" cy="345000"/>
          </a:xfrm>
        </p:spPr>
        <p:txBody>
          <a:bodyPr/>
          <a:lstStyle/>
          <a:p>
            <a:r>
              <a:rPr lang="en-US" dirty="0"/>
              <a:t>AAS – Trenbolone – Synthesis IV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8B93C3-5233-4C2C-9E22-0B25614A932E}"/>
              </a:ext>
            </a:extLst>
          </p:cNvPr>
          <p:cNvSpPr txBox="1"/>
          <p:nvPr/>
        </p:nvSpPr>
        <p:spPr>
          <a:xfrm>
            <a:off x="1227820" y="1002089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Donor synthesis starts from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6-Step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Selective TEMPO oxidation at C6, bleach as </a:t>
            </a:r>
            <a:r>
              <a:rPr lang="en-US" sz="1400" dirty="0" err="1">
                <a:latin typeface="Quicksand" panose="020B0604020202020204" charset="0"/>
              </a:rPr>
              <a:t>cooxidant</a:t>
            </a: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Quicksand" panose="020B0604020202020204" charset="0"/>
              </a:rPr>
              <a:t>Silylation</a:t>
            </a:r>
            <a:r>
              <a:rPr lang="en-US" sz="1400" dirty="0">
                <a:latin typeface="Quicksand" panose="020B0604020202020204" charset="0"/>
              </a:rPr>
              <a:t> at C2, C4 is fast, C3 needs 40 °C over 24 h to overcome </a:t>
            </a:r>
            <a:r>
              <a:rPr lang="en-US" sz="1400" dirty="0" err="1">
                <a:latin typeface="Quicksand" panose="020B0604020202020204" charset="0"/>
              </a:rPr>
              <a:t>sterics</a:t>
            </a: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03ECD453-BA34-40DF-988A-2DFCC2FF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21450"/>
              </p:ext>
            </p:extLst>
          </p:nvPr>
        </p:nvGraphicFramePr>
        <p:xfrm>
          <a:off x="683568" y="3542103"/>
          <a:ext cx="7488832" cy="291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ChemDoodle OLE" r:id="rId3" imgW="8788320" imgH="3416400" progId="CHEMDOODLEOLE.ChemDoodleEmbeddedObject.1">
                  <p:embed/>
                </p:oleObj>
              </mc:Choice>
              <mc:Fallback>
                <p:oleObj name="ChemDoodle OLE" r:id="rId3" imgW="8788320" imgH="3416400" progId="CHEMDOODLEOLE.ChemDoodleEmbeddedObject.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793A29D-4EAF-44BA-A56C-E54D601DC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3542103"/>
                        <a:ext cx="7488832" cy="291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076BCA7-6CDB-43D8-A338-EA73FA9B1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86446"/>
              </p:ext>
            </p:extLst>
          </p:nvPr>
        </p:nvGraphicFramePr>
        <p:xfrm>
          <a:off x="5660814" y="2636912"/>
          <a:ext cx="2335786" cy="82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ChemDoodle OLE" r:id="rId5" imgW="3289320" imgH="1155600" progId="CHEMDOODLEOLE.ChemDoodleEmbeddedObject.1">
                  <p:embed/>
                </p:oleObj>
              </mc:Choice>
              <mc:Fallback>
                <p:oleObj name="ChemDoodle OLE" r:id="rId5" imgW="3289320" imgH="1155600" progId="CHEMDOODLEOLE.ChemDoodleEmbeddedObject.1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822BAFBC-43A2-485E-93DC-2B2945031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0814" y="2636912"/>
                        <a:ext cx="2335786" cy="820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7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2B7B49-3796-4E6D-AD71-5E0004787E7A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24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6D347B5-A3A3-4976-A0BB-7953A8F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16632"/>
            <a:ext cx="6858000" cy="345000"/>
          </a:xfrm>
        </p:spPr>
        <p:txBody>
          <a:bodyPr/>
          <a:lstStyle/>
          <a:p>
            <a:r>
              <a:rPr lang="en-US" dirty="0"/>
              <a:t>AAS – Trenbolone – Synthesis V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60DE0D-AE3E-49B6-8E82-B804EBA0F13E}"/>
              </a:ext>
            </a:extLst>
          </p:cNvPr>
          <p:cNvSpPr txBox="1"/>
          <p:nvPr/>
        </p:nvSpPr>
        <p:spPr>
          <a:xfrm>
            <a:off x="899592" y="1347089"/>
            <a:ext cx="6858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Conditions: 1.6 eq Donor, 0.3 eq Catalyst, DCM, rt, 2h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Deprotection: TBAF (20 eq) in THF, then add aqueous NaOH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Weakly acidic workup, then RP – chromatography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Product is stored as sodium salt to protect glycosidic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E41A9E8-F296-442D-B0AA-789A45E4A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39384"/>
              </p:ext>
            </p:extLst>
          </p:nvPr>
        </p:nvGraphicFramePr>
        <p:xfrm>
          <a:off x="323528" y="3717032"/>
          <a:ext cx="8226324" cy="163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hemDoodle OLE" r:id="rId3" imgW="12979440" imgH="2577960" progId="CHEMDOODLEOLE.ChemDoodleEmbeddedObject.1">
                  <p:embed/>
                </p:oleObj>
              </mc:Choice>
              <mc:Fallback>
                <p:oleObj name="ChemDoodle OLE" r:id="rId3" imgW="12979440" imgH="2577960" progId="CHEMDOODLEOLE.ChemDoodleEmbeddedObject.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C98D31D9-0AFF-4ADA-9A01-E74C48625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3717032"/>
                        <a:ext cx="8226324" cy="163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39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3A4893E-5F67-49A5-8255-02457FE1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31672"/>
            <a:ext cx="6858000" cy="345000"/>
          </a:xfrm>
        </p:spPr>
        <p:txBody>
          <a:bodyPr/>
          <a:lstStyle/>
          <a:p>
            <a:r>
              <a:rPr lang="en-US" dirty="0"/>
              <a:t>AAS – Trenbolone – 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480BC3-A62E-47B5-941F-716D9D4A971C}"/>
              </a:ext>
            </a:extLst>
          </p:cNvPr>
          <p:cNvSpPr txBox="1"/>
          <p:nvPr/>
        </p:nvSpPr>
        <p:spPr>
          <a:xfrm>
            <a:off x="1227820" y="1002089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Longterm metabolite </a:t>
            </a:r>
            <a:r>
              <a:rPr lang="en-US" sz="1400" dirty="0" err="1">
                <a:latin typeface="Quicksand" panose="020B0604020202020204" charset="0"/>
              </a:rPr>
              <a:t>epitrenbolone</a:t>
            </a:r>
            <a:r>
              <a:rPr lang="en-US" sz="1400" dirty="0">
                <a:latin typeface="Quicksand" panose="020B0604020202020204" charset="0"/>
              </a:rPr>
              <a:t> glucuronide was synthesized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Can now be used as reference substance to establish LC – MS/MS method for trenbolone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Quicksand" panose="020B0604020202020204" charset="0"/>
              </a:rPr>
              <a:t>Numerous other target compounds remain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Quicksand" panose="020B0604020202020204" charset="0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9684194A-476E-4E7F-AEB3-AA33D1D84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485440"/>
              </p:ext>
            </p:extLst>
          </p:nvPr>
        </p:nvGraphicFramePr>
        <p:xfrm>
          <a:off x="6227989" y="2640074"/>
          <a:ext cx="1713003" cy="159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ChemDoodle OLE" r:id="rId3" imgW="2298600" imgH="2133720" progId="CHEMDOODLEOLE.ChemDoodleEmbeddedObject.1">
                  <p:embed/>
                </p:oleObj>
              </mc:Choice>
              <mc:Fallback>
                <p:oleObj name="ChemDoodle OLE" r:id="rId3" imgW="2298600" imgH="2133720" progId="CHEMDOODLEOLE.ChemDoodleEmbeddedObject.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88DB850-BE73-4953-A3B1-313285D1C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7989" y="2640074"/>
                        <a:ext cx="1713003" cy="1590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317AC53-1519-4A32-A273-B78F6AED5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06068"/>
              </p:ext>
            </p:extLst>
          </p:nvPr>
        </p:nvGraphicFramePr>
        <p:xfrm>
          <a:off x="6013047" y="4386900"/>
          <a:ext cx="2072773" cy="123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ChemDoodle OLE" r:id="rId5" imgW="2781360" imgH="1663560" progId="CHEMDOODLEOLE.ChemDoodleEmbeddedObject.1">
                  <p:embed/>
                </p:oleObj>
              </mc:Choice>
              <mc:Fallback>
                <p:oleObj name="ChemDoodle OLE" r:id="rId5" imgW="2781360" imgH="1663560" progId="CHEMDOODLEOLE.ChemDoodleEmbeddedObject.1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D0B38AFA-D77A-4EAA-9E59-ED837E076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3047" y="4386900"/>
                        <a:ext cx="2072773" cy="1239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0ADA6568-FB30-41E7-B334-3C5D3CB2F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81" y="3717033"/>
            <a:ext cx="4954352" cy="172702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71548EE-FF74-410E-98B1-662DAB291C06}"/>
              </a:ext>
            </a:extLst>
          </p:cNvPr>
          <p:cNvSpPr/>
          <p:nvPr/>
        </p:nvSpPr>
        <p:spPr>
          <a:xfrm>
            <a:off x="323528" y="5749225"/>
            <a:ext cx="25047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Source: 2020 Anti Doping Testing Figures, WADA</a:t>
            </a:r>
            <a:endParaRPr lang="en-US" sz="7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21C621-9BC4-46E8-8C03-74BB2540E2D6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0690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2DB32-7D90-9C44-AE31-604AAAA1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25752"/>
            <a:ext cx="8179271" cy="114300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DHCMT long-term metabolite glucuronides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72E292A-EF85-6643-A65E-283CBE345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3" y="1772816"/>
            <a:ext cx="7582567" cy="2839358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54333C-935D-4F3C-B496-F5FB334B27B8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A05866A-B6D5-471E-8394-D7D32393EB50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90675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3FC99-503C-DD45-A3FF-F72F09B1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5" y="116632"/>
            <a:ext cx="7429552" cy="1143008"/>
          </a:xfrm>
        </p:spPr>
        <p:txBody>
          <a:bodyPr/>
          <a:lstStyle/>
          <a:p>
            <a:r>
              <a:rPr lang="de-DE" dirty="0" err="1"/>
              <a:t>Derviatization</a:t>
            </a:r>
            <a:r>
              <a:rPr lang="de-DE" dirty="0"/>
              <a:t> </a:t>
            </a:r>
            <a:r>
              <a:rPr lang="de-DE" dirty="0" err="1"/>
              <a:t>experiments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5F8A45-694F-0B4D-8E3D-4B0DF2FBB9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70C212B-EAC8-2942-B3F2-7EB48C0A8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484784"/>
            <a:ext cx="7429552" cy="4475956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C0D53B-EAF4-4A73-9374-53699ACE9F06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1ABD77-7D72-4A17-AD57-91572BB56153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95245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98489-EFC0-1C4E-98FE-5F54A3ED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5" y="116632"/>
            <a:ext cx="7429552" cy="1143008"/>
          </a:xfrm>
        </p:spPr>
        <p:txBody>
          <a:bodyPr/>
          <a:lstStyle/>
          <a:p>
            <a:r>
              <a:rPr lang="de-DE" dirty="0"/>
              <a:t>Parallel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9EFE696-4B82-DB44-B388-5DF3F8E61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0" y="1916832"/>
            <a:ext cx="7920916" cy="3160363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EB5625D-496D-4019-8669-8CC8CFC94F3C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B10E38-A2EB-4A8E-9BD9-5A110C0F77A5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609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E63B1-B128-4740-B010-17C0EF16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54219"/>
            <a:ext cx="3816424" cy="2827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DDD09-747B-4891-80CA-0C91395F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387252"/>
            <a:ext cx="4610358" cy="31925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854767-0511-415B-8292-B2398631D17B}"/>
              </a:ext>
            </a:extLst>
          </p:cNvPr>
          <p:cNvSpPr txBox="1">
            <a:spLocks/>
          </p:cNvSpPr>
          <p:nvPr/>
        </p:nvSpPr>
        <p:spPr>
          <a:xfrm>
            <a:off x="894650" y="109544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>
                <a:latin typeface="cmr10" panose="020B0500000000000000" pitchFamily="34" charset="0"/>
              </a:rPr>
              <a:t>Doping </a:t>
            </a:r>
            <a:r>
              <a:rPr lang="de-DE" dirty="0" err="1">
                <a:latin typeface="cmr10" panose="020B0500000000000000" pitchFamily="34" charset="0"/>
              </a:rPr>
              <a:t>test</a:t>
            </a:r>
            <a:r>
              <a:rPr lang="de-DE" dirty="0">
                <a:latin typeface="cmr10" panose="020B0500000000000000" pitchFamily="34" charset="0"/>
              </a:rPr>
              <a:t> </a:t>
            </a:r>
            <a:r>
              <a:rPr lang="de-DE" dirty="0" err="1">
                <a:latin typeface="cmr10" panose="020B0500000000000000" pitchFamily="34" charset="0"/>
              </a:rPr>
              <a:t>results</a:t>
            </a:r>
            <a:r>
              <a:rPr lang="de-DE" dirty="0">
                <a:latin typeface="cmr10" panose="020B0500000000000000" pitchFamily="34" charset="0"/>
              </a:rPr>
              <a:t>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40404EC-B594-4BFD-B6F6-45F2AD7B75B4}"/>
              </a:ext>
            </a:extLst>
          </p:cNvPr>
          <p:cNvSpPr txBox="1"/>
          <p:nvPr/>
        </p:nvSpPr>
        <p:spPr>
          <a:xfrm>
            <a:off x="251520" y="1075292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cmr12" panose="020B0500000000000000" pitchFamily="34" charset="0"/>
              </a:rPr>
              <a:t>New metabolites increased the number of AAFs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cmr12" panose="020B0500000000000000" pitchFamily="34" charset="0"/>
              </a:rPr>
              <a:t>Earlier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method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for</a:t>
            </a:r>
            <a:r>
              <a:rPr lang="de-DE" sz="2000" dirty="0">
                <a:latin typeface="cmr12" panose="020B0500000000000000" pitchFamily="34" charset="0"/>
              </a:rPr>
              <a:t> DHCMT: 6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2000" dirty="0">
                <a:latin typeface="cmr12" panose="020B0500000000000000" pitchFamily="34" charset="0"/>
              </a:rPr>
              <a:t>-</a:t>
            </a:r>
            <a:r>
              <a:rPr lang="de-DE" sz="2000" dirty="0" err="1">
                <a:latin typeface="cmr12" panose="020B0500000000000000" pitchFamily="34" charset="0"/>
              </a:rPr>
              <a:t>hydroxy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metabolite</a:t>
            </a:r>
            <a:r>
              <a:rPr lang="de-DE" sz="2000" dirty="0">
                <a:latin typeface="cmr12" panose="020B0500000000000000" pitchFamily="34" charset="0"/>
              </a:rPr>
              <a:t> (</a:t>
            </a:r>
            <a:r>
              <a:rPr lang="de-DE" sz="2000" dirty="0" err="1">
                <a:latin typeface="cmr12" panose="020B0500000000000000" pitchFamily="34" charset="0"/>
              </a:rPr>
              <a:t>detection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timeframe</a:t>
            </a:r>
            <a:r>
              <a:rPr lang="de-DE" sz="2000" dirty="0">
                <a:latin typeface="cmr12" panose="020B0500000000000000" pitchFamily="34" charset="0"/>
              </a:rPr>
              <a:t>: </a:t>
            </a:r>
            <a:r>
              <a:rPr lang="de-DE" sz="2000" dirty="0" err="1">
                <a:latin typeface="cmr12" panose="020B0500000000000000" pitchFamily="34" charset="0"/>
              </a:rPr>
              <a:t>one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week</a:t>
            </a:r>
            <a:r>
              <a:rPr lang="de-DE" sz="2000" dirty="0">
                <a:latin typeface="cmr12" panose="020B0500000000000000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cmr12" panose="020B0500000000000000" pitchFamily="34" charset="0"/>
              </a:rPr>
              <a:t>Samples </a:t>
            </a:r>
            <a:r>
              <a:rPr lang="de-DE" sz="2000" dirty="0" err="1">
                <a:latin typeface="cmr12" panose="020B0500000000000000" pitchFamily="34" charset="0"/>
              </a:rPr>
              <a:t>from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earlier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competitions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are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kept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frozen</a:t>
            </a:r>
            <a:r>
              <a:rPr lang="de-DE" sz="2000" dirty="0">
                <a:latin typeface="cmr12" panose="020B0500000000000000" pitchFamily="34" charset="0"/>
              </a:rPr>
              <a:t> and </a:t>
            </a:r>
            <a:r>
              <a:rPr lang="de-DE" sz="2000" dirty="0" err="1">
                <a:latin typeface="cmr12" panose="020B0500000000000000" pitchFamily="34" charset="0"/>
              </a:rPr>
              <a:t>can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be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reanalyzed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with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new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methods</a:t>
            </a:r>
            <a:r>
              <a:rPr lang="de-DE" sz="2000" dirty="0">
                <a:latin typeface="cmr12" panose="020B0500000000000000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latin typeface="cmr12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9FB2C1-5A9D-45E6-9DCB-26134D9238BD}"/>
              </a:ext>
            </a:extLst>
          </p:cNvPr>
          <p:cNvSpPr txBox="1"/>
          <p:nvPr/>
        </p:nvSpPr>
        <p:spPr>
          <a:xfrm>
            <a:off x="8751763" y="6379706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6A97F34-2754-4A5F-A982-C18F05B65489}"/>
              </a:ext>
            </a:extLst>
          </p:cNvPr>
          <p:cNvSpPr/>
          <p:nvPr/>
        </p:nvSpPr>
        <p:spPr>
          <a:xfrm>
            <a:off x="2051720" y="6579761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Geyer H, Schänzer W, Thevis M </a:t>
            </a:r>
            <a:r>
              <a:rPr lang="de-DE" sz="1200" i="1" dirty="0">
                <a:latin typeface="cmr12" panose="020B0500000000000000" pitchFamily="34" charset="0"/>
              </a:rPr>
              <a:t>Br J Sports Med. </a:t>
            </a:r>
            <a:r>
              <a:rPr lang="de-DE" sz="1200" b="1" dirty="0">
                <a:latin typeface="cmr12" panose="020B0500000000000000" pitchFamily="34" charset="0"/>
              </a:rPr>
              <a:t>2014</a:t>
            </a:r>
            <a:r>
              <a:rPr lang="de-DE" sz="1200" dirty="0">
                <a:latin typeface="cmr12" panose="020B0500000000000000" pitchFamily="34" charset="0"/>
              </a:rPr>
              <a:t>,</a:t>
            </a:r>
            <a:r>
              <a:rPr lang="de-DE" sz="1200" b="1" dirty="0">
                <a:latin typeface="cmr12" panose="020B0500000000000000" pitchFamily="34" charset="0"/>
              </a:rPr>
              <a:t> </a:t>
            </a:r>
            <a:r>
              <a:rPr lang="de-DE" sz="1200" dirty="0">
                <a:latin typeface="cmr12" panose="020B0500000000000000" pitchFamily="34" charset="0"/>
              </a:rPr>
              <a:t>48, 820.</a:t>
            </a:r>
          </a:p>
        </p:txBody>
      </p:sp>
    </p:spTree>
    <p:extLst>
      <p:ext uri="{BB962C8B-B14F-4D97-AF65-F5344CB8AC3E}">
        <p14:creationId xmlns:p14="http://schemas.microsoft.com/office/powerpoint/2010/main" val="175311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652A0-C8F8-044E-A733-02FFF7B5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81" y="53744"/>
            <a:ext cx="7429552" cy="1143008"/>
          </a:xfrm>
        </p:spPr>
        <p:txBody>
          <a:bodyPr/>
          <a:lstStyle/>
          <a:p>
            <a:r>
              <a:rPr lang="de-DE" dirty="0" err="1"/>
              <a:t>Fractionation</a:t>
            </a:r>
            <a:r>
              <a:rPr lang="de-DE" dirty="0"/>
              <a:t> and </a:t>
            </a:r>
            <a:r>
              <a:rPr lang="de-DE" dirty="0" err="1"/>
              <a:t>Confirmation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72EB53-CE5F-C441-94BC-C90A72C5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671" y="2571744"/>
            <a:ext cx="3500462" cy="3554419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51BD491-F5C9-8B47-8BF1-FFDF1AD9A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24" y="1349694"/>
            <a:ext cx="2086362" cy="45739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9A3F598-A4A2-AC43-9051-5BDADD9D0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61" y="1349693"/>
            <a:ext cx="5183505" cy="5047615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7B35392-749C-453A-8CEE-CB2B6989944B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EC35723-76BE-4CEC-8281-A74224C858D6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88175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564F1-6EBE-E946-9C31-625D5634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5752"/>
            <a:ext cx="7397778" cy="1143008"/>
          </a:xfrm>
        </p:spPr>
        <p:txBody>
          <a:bodyPr/>
          <a:lstStyle/>
          <a:p>
            <a:r>
              <a:rPr lang="en-I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Comparison of relative abundances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7665237-BD8C-5346-91A9-B404D2421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90264"/>
              </p:ext>
            </p:extLst>
          </p:nvPr>
        </p:nvGraphicFramePr>
        <p:xfrm>
          <a:off x="762000" y="1988840"/>
          <a:ext cx="7397777" cy="347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329">
                  <a:extLst>
                    <a:ext uri="{9D8B030D-6E8A-4147-A177-3AD203B41FA5}">
                      <a16:colId xmlns:a16="http://schemas.microsoft.com/office/drawing/2014/main" val="2668250618"/>
                    </a:ext>
                  </a:extLst>
                </a:gridCol>
                <a:gridCol w="1019329">
                  <a:extLst>
                    <a:ext uri="{9D8B030D-6E8A-4147-A177-3AD203B41FA5}">
                      <a16:colId xmlns:a16="http://schemas.microsoft.com/office/drawing/2014/main" val="2680934025"/>
                    </a:ext>
                  </a:extLst>
                </a:gridCol>
                <a:gridCol w="2038656">
                  <a:extLst>
                    <a:ext uri="{9D8B030D-6E8A-4147-A177-3AD203B41FA5}">
                      <a16:colId xmlns:a16="http://schemas.microsoft.com/office/drawing/2014/main" val="2049699313"/>
                    </a:ext>
                  </a:extLst>
                </a:gridCol>
                <a:gridCol w="789131">
                  <a:extLst>
                    <a:ext uri="{9D8B030D-6E8A-4147-A177-3AD203B41FA5}">
                      <a16:colId xmlns:a16="http://schemas.microsoft.com/office/drawing/2014/main" val="1374459184"/>
                    </a:ext>
                  </a:extLst>
                </a:gridCol>
                <a:gridCol w="1019329">
                  <a:extLst>
                    <a:ext uri="{9D8B030D-6E8A-4147-A177-3AD203B41FA5}">
                      <a16:colId xmlns:a16="http://schemas.microsoft.com/office/drawing/2014/main" val="1351065994"/>
                    </a:ext>
                  </a:extLst>
                </a:gridCol>
                <a:gridCol w="1512003">
                  <a:extLst>
                    <a:ext uri="{9D8B030D-6E8A-4147-A177-3AD203B41FA5}">
                      <a16:colId xmlns:a16="http://schemas.microsoft.com/office/drawing/2014/main" val="202074093"/>
                    </a:ext>
                  </a:extLst>
                </a:gridCol>
              </a:tblGrid>
              <a:tr h="48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 dirty="0" err="1">
                          <a:effectLst/>
                        </a:rPr>
                        <a:t>Substance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 dirty="0" err="1">
                          <a:effectLst/>
                        </a:rPr>
                        <a:t>Transitions</a:t>
                      </a:r>
                      <a:r>
                        <a:rPr lang="de-AT" sz="1000" dirty="0">
                          <a:effectLst/>
                        </a:rPr>
                        <a:t> 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Relative abundance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Difference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Maximum tolerance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9782522"/>
                  </a:ext>
                </a:extLst>
              </a:tr>
              <a:tr h="48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[m/z]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sample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reference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window*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7269325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Fraction I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379 --&gt;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0.00%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90 - 110%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3395066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34.30%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33.50%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0.90%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27.5 - 41.2%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76474063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343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10.90%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8.50%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2.50%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5.9 -15.9%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33045794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Fraction II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379 --&gt;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0.00%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90 - 110%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7787104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30.00%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33.50%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4.00%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24.0 - 36.0%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4955104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343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6.00%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8.50%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2.50%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1.0 -10%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6492526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 dirty="0" err="1">
                          <a:effectLst/>
                        </a:rPr>
                        <a:t>Fraction</a:t>
                      </a:r>
                      <a:r>
                        <a:rPr lang="de-AT" sz="1000" dirty="0">
                          <a:effectLst/>
                        </a:rPr>
                        <a:t> III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379 --&gt;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6349061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253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34.10%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3723064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A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381 --&gt; 343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10.30%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>
                          <a:effectLst/>
                        </a:rPr>
                        <a:t>-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AT" sz="1000" dirty="0">
                          <a:effectLst/>
                        </a:rPr>
                        <a:t>-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2485513"/>
                  </a:ext>
                </a:extLst>
              </a:tr>
            </a:tbl>
          </a:graphicData>
        </a:graphic>
      </p:graphicFrame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46739129-FDA1-406B-8878-E7EB4E189A24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E1958F-BADA-4256-9DB0-59FC9755E3D9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6035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149A5-7AA7-E348-8559-66E6C25E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35" y="116632"/>
            <a:ext cx="7429552" cy="1143008"/>
          </a:xfrm>
        </p:spPr>
        <p:txBody>
          <a:bodyPr/>
          <a:lstStyle/>
          <a:p>
            <a:r>
              <a:rPr lang="en-I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derivatization experiment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C75493-FF51-C543-8A0D-8C877BB2D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4737027" cy="4796118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C83CD71-72C5-49C4-9E2B-62601F72DB0E}"/>
              </a:ext>
            </a:extLst>
          </p:cNvPr>
          <p:cNvSpPr txBox="1">
            <a:spLocks/>
          </p:cNvSpPr>
          <p:nvPr/>
        </p:nvSpPr>
        <p:spPr bwMode="auto">
          <a:xfrm>
            <a:off x="510126" y="6329587"/>
            <a:ext cx="6654162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>
                <a:latin typeface="cmr12" panose="020B0500000000000000" pitchFamily="34" charset="0"/>
              </a:rPr>
              <a:t>L. Göschl, G. Gmeiner, P. G</a:t>
            </a:r>
            <a:r>
              <a:rPr lang="de-DE" sz="120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>
                <a:latin typeface="cmr12" panose="020B0500000000000000" pitchFamily="34" charset="0"/>
              </a:rPr>
              <a:t>rtner, M. Steinacher, G. Forsdahl, </a:t>
            </a:r>
            <a:r>
              <a:rPr lang="de-DE" sz="1200" i="1">
                <a:latin typeface="cmr12" panose="020B0500000000000000" pitchFamily="34" charset="0"/>
              </a:rPr>
              <a:t>Steroids</a:t>
            </a:r>
            <a:r>
              <a:rPr lang="de-DE" sz="1200">
                <a:latin typeface="cmr12" panose="020B0500000000000000" pitchFamily="34" charset="0"/>
              </a:rPr>
              <a:t>, </a:t>
            </a:r>
            <a:r>
              <a:rPr lang="de-DE" sz="1200" b="1">
                <a:latin typeface="cmr12" panose="020B0500000000000000" pitchFamily="34" charset="0"/>
              </a:rPr>
              <a:t>2022</a:t>
            </a:r>
            <a:r>
              <a:rPr lang="de-DE" sz="1200">
                <a:latin typeface="cmr12" panose="020B0500000000000000" pitchFamily="34" charset="0"/>
              </a:rPr>
              <a:t>, 180, 108979.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D21072-389C-45DC-9FDB-931F378F7D09}"/>
              </a:ext>
            </a:extLst>
          </p:cNvPr>
          <p:cNvSpPr txBox="1"/>
          <p:nvPr/>
        </p:nvSpPr>
        <p:spPr>
          <a:xfrm>
            <a:off x="8664823" y="63937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457748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F266A5F2-D1C9-4435-9929-A537A9051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425519"/>
              </p:ext>
            </p:extLst>
          </p:nvPr>
        </p:nvGraphicFramePr>
        <p:xfrm>
          <a:off x="1411287" y="1050925"/>
          <a:ext cx="6321425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CS ChemDraw Drawing" r:id="rId3" imgW="5222210" imgH="3932820" progId="ChemDraw.Document.6.0">
                  <p:embed/>
                </p:oleObj>
              </mc:Choice>
              <mc:Fallback>
                <p:oleObj name="CS ChemDraw Drawing" r:id="rId3" imgW="5222210" imgH="3932820" progId="ChemDraw.Document.6.0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F266A5F2-D1C9-4435-9929-A537A9051D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287" y="1050925"/>
                        <a:ext cx="6321425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5DA59198-5654-4A8C-8070-30C9FBE10AD0}"/>
              </a:ext>
            </a:extLst>
          </p:cNvPr>
          <p:cNvSpPr txBox="1"/>
          <p:nvPr/>
        </p:nvSpPr>
        <p:spPr>
          <a:xfrm>
            <a:off x="6228184" y="2276872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mr12" panose="020B0500000000000000" pitchFamily="34" charset="0"/>
              </a:rPr>
              <a:t>stanozolol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031C23B-9EE4-4DD0-8342-6E210E11281B}"/>
              </a:ext>
            </a:extLst>
          </p:cNvPr>
          <p:cNvSpPr/>
          <p:nvPr/>
        </p:nvSpPr>
        <p:spPr>
          <a:xfrm>
            <a:off x="1043608" y="6425177"/>
            <a:ext cx="7488832" cy="586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Schänzer W, </a:t>
            </a:r>
            <a:r>
              <a:rPr lang="de-DE" sz="1200" dirty="0" err="1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Guddat</a:t>
            </a:r>
            <a:r>
              <a:rPr lang="de-DE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Thomas A, Opfermann G, Geyer H, Thevis M. </a:t>
            </a:r>
            <a:r>
              <a:rPr lang="en-US" sz="1200" i="1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Test. Anal.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5, 810.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mr12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B701D1-29B2-4040-A995-856C58BEC797}"/>
              </a:ext>
            </a:extLst>
          </p:cNvPr>
          <p:cNvSpPr txBox="1"/>
          <p:nvPr/>
        </p:nvSpPr>
        <p:spPr>
          <a:xfrm>
            <a:off x="8711565" y="63801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4DDA7E0-C956-4ABA-97C6-ED6969177A48}"/>
              </a:ext>
            </a:extLst>
          </p:cNvPr>
          <p:cNvSpPr txBox="1"/>
          <p:nvPr/>
        </p:nvSpPr>
        <p:spPr>
          <a:xfrm>
            <a:off x="2267744" y="2276871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metandienone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D427D1F-6B5F-419A-89A6-49D9ED9F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48254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Phase 2 LTM </a:t>
            </a:r>
            <a:r>
              <a:rPr lang="de-DE" dirty="0" err="1">
                <a:latin typeface="cmr10" panose="020B0500000000000000" pitchFamily="34" charset="0"/>
              </a:rPr>
              <a:t>targets</a:t>
            </a:r>
            <a:endParaRPr lang="de-DE" dirty="0">
              <a:latin typeface="cmr10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3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7296018-B422-4208-9C49-08946D10B20C}"/>
              </a:ext>
            </a:extLst>
          </p:cNvPr>
          <p:cNvSpPr txBox="1">
            <a:spLocks/>
          </p:cNvSpPr>
          <p:nvPr/>
        </p:nvSpPr>
        <p:spPr>
          <a:xfrm>
            <a:off x="755576" y="113166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Stanozolol</a:t>
            </a:r>
            <a:r>
              <a:rPr lang="de-DE" dirty="0">
                <a:latin typeface="cmr10" panose="020B0500000000000000" pitchFamily="34" charset="0"/>
              </a:rPr>
              <a:t> N-</a:t>
            </a:r>
            <a:r>
              <a:rPr lang="de-DE" dirty="0" err="1">
                <a:latin typeface="cmr10" panose="020B0500000000000000" pitchFamily="34" charset="0"/>
              </a:rPr>
              <a:t>Glucuronide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D435B26-A0AE-4E0D-B575-4CA815A70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131217"/>
              </p:ext>
            </p:extLst>
          </p:nvPr>
        </p:nvGraphicFramePr>
        <p:xfrm>
          <a:off x="2051720" y="1184720"/>
          <a:ext cx="6463854" cy="532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S ChemDraw Drawing" r:id="rId3" imgW="6319588" imgH="5205600" progId="ChemDraw.Document.6.0">
                  <p:embed/>
                </p:oleObj>
              </mc:Choice>
              <mc:Fallback>
                <p:oleObj name="CS ChemDraw Drawing" r:id="rId3" imgW="6319588" imgH="5205600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D435B26-A0AE-4E0D-B575-4CA815A70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184720"/>
                        <a:ext cx="6463854" cy="532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C908D186-6270-42FE-B7F8-2D200FB9B10A}"/>
              </a:ext>
            </a:extLst>
          </p:cNvPr>
          <p:cNvSpPr txBox="1"/>
          <p:nvPr/>
        </p:nvSpPr>
        <p:spPr>
          <a:xfrm>
            <a:off x="251520" y="443711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All </a:t>
            </a:r>
            <a:r>
              <a:rPr lang="de-DE" dirty="0" err="1">
                <a:latin typeface="cmr12" panose="020B0500000000000000" pitchFamily="34" charset="0"/>
              </a:rPr>
              <a:t>other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methods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were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unsuccessful</a:t>
            </a:r>
            <a:r>
              <a:rPr lang="de-DE" dirty="0">
                <a:latin typeface="cmr12" panose="020B0500000000000000" pitchFamily="34" charset="0"/>
              </a:rPr>
              <a:t> (</a:t>
            </a:r>
            <a:r>
              <a:rPr lang="de-DE" dirty="0" err="1">
                <a:latin typeface="cmr12" panose="020B0500000000000000" pitchFamily="34" charset="0"/>
              </a:rPr>
              <a:t>eg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  <a:p>
            <a:r>
              <a:rPr lang="de-DE" dirty="0" err="1">
                <a:latin typeface="cmr12" panose="020B0500000000000000" pitchFamily="34" charset="0"/>
              </a:rPr>
              <a:t>Silyl</a:t>
            </a:r>
            <a:r>
              <a:rPr lang="de-DE" dirty="0">
                <a:latin typeface="cmr12" panose="020B0500000000000000" pitchFamily="34" charset="0"/>
              </a:rPr>
              <a:t>-Hilbert-Johnson, </a:t>
            </a:r>
            <a:r>
              <a:rPr lang="de-DE" dirty="0" err="1">
                <a:latin typeface="cmr12" panose="020B0500000000000000" pitchFamily="34" charset="0"/>
              </a:rPr>
              <a:t>Glycosylhydrazone</a:t>
            </a:r>
            <a:r>
              <a:rPr lang="de-DE" dirty="0">
                <a:latin typeface="cmr12" panose="020B0500000000000000" pitchFamily="34" charset="0"/>
              </a:rPr>
              <a:t>-</a:t>
            </a:r>
          </a:p>
          <a:p>
            <a:r>
              <a:rPr lang="de-DE" dirty="0">
                <a:latin typeface="cmr12" panose="020B0500000000000000" pitchFamily="34" charset="0"/>
              </a:rPr>
              <a:t>1,3-dicarbonyl </a:t>
            </a:r>
            <a:r>
              <a:rPr lang="de-DE" dirty="0" err="1">
                <a:latin typeface="cmr12" panose="020B0500000000000000" pitchFamily="34" charset="0"/>
              </a:rPr>
              <a:t>cyclocondensation</a:t>
            </a:r>
            <a:r>
              <a:rPr lang="de-DE" dirty="0">
                <a:latin typeface="cmr12" panose="020B0500000000000000" pitchFamily="34" charset="0"/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77B4F-1FF3-489A-99BD-6B8FD47DEA78}"/>
              </a:ext>
            </a:extLst>
          </p:cNvPr>
          <p:cNvSpPr txBox="1"/>
          <p:nvPr/>
        </p:nvSpPr>
        <p:spPr>
          <a:xfrm>
            <a:off x="3884953" y="6037549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mr12" panose="020B0500000000000000" pitchFamily="34" charset="0"/>
              </a:rPr>
              <a:t>N</a:t>
            </a:r>
            <a:r>
              <a:rPr lang="de-DE" sz="1400" baseline="-25000" dirty="0">
                <a:latin typeface="cmr12" panose="020B0500000000000000" pitchFamily="34" charset="0"/>
              </a:rPr>
              <a:t>2</a:t>
            </a:r>
            <a:r>
              <a:rPr lang="de-DE" sz="1400" dirty="0">
                <a:latin typeface="cmr12" panose="020B0500000000000000" pitchFamily="34" charset="0"/>
              </a:rPr>
              <a:t>-Glucuronide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E97031-DA55-4E58-9692-42E82B117D6D}"/>
              </a:ext>
            </a:extLst>
          </p:cNvPr>
          <p:cNvSpPr txBox="1"/>
          <p:nvPr/>
        </p:nvSpPr>
        <p:spPr>
          <a:xfrm>
            <a:off x="7031638" y="6037548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mr12" panose="020B0500000000000000" pitchFamily="34" charset="0"/>
              </a:rPr>
              <a:t>N</a:t>
            </a:r>
            <a:r>
              <a:rPr lang="de-DE" sz="1400" baseline="-25000" dirty="0">
                <a:latin typeface="cmr12" panose="020B0500000000000000" pitchFamily="34" charset="0"/>
              </a:rPr>
              <a:t>1</a:t>
            </a:r>
            <a:r>
              <a:rPr lang="de-DE" sz="1400" dirty="0">
                <a:latin typeface="cmr12" panose="020B0500000000000000" pitchFamily="34" charset="0"/>
              </a:rPr>
              <a:t>-Glucuronide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B6363E-5507-4D5D-80CE-B0FB5CCDCE6F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33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D3C5D2EC-F0A6-4A65-A1A3-B6D975CD166B}"/>
              </a:ext>
            </a:extLst>
          </p:cNvPr>
          <p:cNvSpPr txBox="1">
            <a:spLocks/>
          </p:cNvSpPr>
          <p:nvPr/>
        </p:nvSpPr>
        <p:spPr bwMode="auto">
          <a:xfrm>
            <a:off x="251520" y="6473603"/>
            <a:ext cx="7095669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 dirty="0">
                <a:latin typeface="cmr12" panose="020B0500000000000000" pitchFamily="34" charset="0"/>
              </a:rPr>
              <a:t>L. Göschl, G. Gmeiner, V. Enev, N. </a:t>
            </a:r>
            <a:r>
              <a:rPr lang="de-DE" sz="1200" dirty="0" err="1">
                <a:latin typeface="cmr12" panose="020B0500000000000000" pitchFamily="34" charset="0"/>
              </a:rPr>
              <a:t>Kratena</a:t>
            </a:r>
            <a:r>
              <a:rPr lang="de-DE" sz="1200" dirty="0">
                <a:latin typeface="cmr12" panose="020B0500000000000000" pitchFamily="34" charset="0"/>
              </a:rPr>
              <a:t>, P. G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rtner, G. Forsdahl, </a:t>
            </a:r>
            <a:r>
              <a:rPr lang="de-DE" sz="1200" i="1" dirty="0">
                <a:latin typeface="cmr12" panose="020B0500000000000000" pitchFamily="34" charset="0"/>
              </a:rPr>
              <a:t>Drug Test Anal.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2020</a:t>
            </a:r>
            <a:r>
              <a:rPr lang="de-DE" sz="1200" dirty="0">
                <a:latin typeface="cmr12" panose="020B0500000000000000" pitchFamily="34" charset="0"/>
              </a:rPr>
              <a:t>, 12, 1031.</a:t>
            </a:r>
          </a:p>
        </p:txBody>
      </p:sp>
    </p:spTree>
    <p:extLst>
      <p:ext uri="{BB962C8B-B14F-4D97-AF65-F5344CB8AC3E}">
        <p14:creationId xmlns:p14="http://schemas.microsoft.com/office/powerpoint/2010/main" val="1720103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1F577C1-4E3A-4EAF-AEA9-A9C7C405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" y="955675"/>
            <a:ext cx="7458508" cy="2583940"/>
          </a:xfrm>
          <a:prstGeom prst="rect">
            <a:avLst/>
          </a:prstGeom>
          <a:solidFill>
            <a:srgbClr val="5050FE"/>
          </a:solidFill>
          <a:ln>
            <a:noFill/>
          </a:ln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2063F48-60F5-439A-AFE1-985AF9B0B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25856"/>
              </p:ext>
            </p:extLst>
          </p:nvPr>
        </p:nvGraphicFramePr>
        <p:xfrm>
          <a:off x="1284470" y="1168400"/>
          <a:ext cx="2311218" cy="110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CS ChemDraw Drawing" r:id="rId4" imgW="2521840" imgH="1206630" progId="ChemDraw.Document.6.0">
                  <p:embed/>
                </p:oleObj>
              </mc:Choice>
              <mc:Fallback>
                <p:oleObj name="CS ChemDraw Drawing" r:id="rId4" imgW="2521840" imgH="1206630" progId="ChemDraw.Document.6.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E2063F48-60F5-439A-AFE1-985AF9B0B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470" y="1168400"/>
                        <a:ext cx="2311218" cy="110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33D1389A-2427-4F26-9F3F-BB4C40938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07" y="4213485"/>
            <a:ext cx="7353389" cy="2311860"/>
          </a:xfrm>
          <a:prstGeom prst="rect">
            <a:avLst/>
          </a:prstGeom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08B4C9EE-CA1E-4915-913A-9D3D9B884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11074"/>
              </p:ext>
            </p:extLst>
          </p:nvPr>
        </p:nvGraphicFramePr>
        <p:xfrm>
          <a:off x="1390950" y="4200526"/>
          <a:ext cx="2277763" cy="102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CS ChemDraw Drawing" r:id="rId7" imgW="2486736" imgH="1115100" progId="ChemDraw.Document.6.0">
                  <p:embed/>
                </p:oleObj>
              </mc:Choice>
              <mc:Fallback>
                <p:oleObj name="CS ChemDraw Drawing" r:id="rId7" imgW="2486736" imgH="1115100" progId="ChemDraw.Document.6.0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08B4C9EE-CA1E-4915-913A-9D3D9B884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0950" y="4200526"/>
                        <a:ext cx="2277763" cy="1021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0944A7B-108E-4A0E-ADC9-7073010CBBC6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34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E1FB429-FA05-4A8E-99CE-574BBE8F335E}"/>
              </a:ext>
            </a:extLst>
          </p:cNvPr>
          <p:cNvSpPr/>
          <p:nvPr/>
        </p:nvSpPr>
        <p:spPr>
          <a:xfrm>
            <a:off x="6516216" y="1770856"/>
            <a:ext cx="129803" cy="133747"/>
          </a:xfrm>
          <a:prstGeom prst="ellipse">
            <a:avLst/>
          </a:prstGeom>
          <a:solidFill>
            <a:srgbClr val="5050FE"/>
          </a:solidFill>
          <a:ln>
            <a:solidFill>
              <a:srgbClr val="505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590C82-F776-4271-998E-5E993C140BC9}"/>
              </a:ext>
            </a:extLst>
          </p:cNvPr>
          <p:cNvSpPr/>
          <p:nvPr/>
        </p:nvSpPr>
        <p:spPr>
          <a:xfrm>
            <a:off x="6602436" y="4797152"/>
            <a:ext cx="129803" cy="133747"/>
          </a:xfrm>
          <a:prstGeom prst="ellipse">
            <a:avLst/>
          </a:prstGeom>
          <a:solidFill>
            <a:srgbClr val="5050FE"/>
          </a:solidFill>
          <a:ln>
            <a:solidFill>
              <a:srgbClr val="505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BE922F9-767C-4E7F-90AB-7B948F0CB800}"/>
              </a:ext>
            </a:extLst>
          </p:cNvPr>
          <p:cNvSpPr txBox="1">
            <a:spLocks/>
          </p:cNvSpPr>
          <p:nvPr/>
        </p:nvSpPr>
        <p:spPr>
          <a:xfrm>
            <a:off x="755576" y="113166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Stanozolol</a:t>
            </a:r>
            <a:r>
              <a:rPr lang="de-DE" dirty="0">
                <a:latin typeface="cmr10" panose="020B0500000000000000" pitchFamily="34" charset="0"/>
              </a:rPr>
              <a:t> N-</a:t>
            </a:r>
            <a:r>
              <a:rPr lang="de-DE" dirty="0" err="1">
                <a:latin typeface="cmr10" panose="020B0500000000000000" pitchFamily="34" charset="0"/>
              </a:rPr>
              <a:t>Glucuronide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E41E8316-AC9C-48AE-8BC6-D586E9433277}"/>
              </a:ext>
            </a:extLst>
          </p:cNvPr>
          <p:cNvSpPr txBox="1">
            <a:spLocks/>
          </p:cNvSpPr>
          <p:nvPr/>
        </p:nvSpPr>
        <p:spPr bwMode="auto">
          <a:xfrm>
            <a:off x="251520" y="6473603"/>
            <a:ext cx="7095669" cy="3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DE" sz="1200" dirty="0">
                <a:latin typeface="cmr12" panose="020B0500000000000000" pitchFamily="34" charset="0"/>
              </a:rPr>
              <a:t>L. Göschl, G. Gmeiner, V. Enev, N. </a:t>
            </a:r>
            <a:r>
              <a:rPr lang="de-DE" sz="1200" dirty="0" err="1">
                <a:latin typeface="cmr12" panose="020B0500000000000000" pitchFamily="34" charset="0"/>
              </a:rPr>
              <a:t>Kratena</a:t>
            </a:r>
            <a:r>
              <a:rPr lang="de-DE" sz="1200" dirty="0">
                <a:latin typeface="cmr12" panose="020B0500000000000000" pitchFamily="34" charset="0"/>
              </a:rPr>
              <a:t>, P. G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rtner, G. Forsdahl, </a:t>
            </a:r>
            <a:r>
              <a:rPr lang="de-DE" sz="1200" i="1" dirty="0">
                <a:latin typeface="cmr12" panose="020B0500000000000000" pitchFamily="34" charset="0"/>
              </a:rPr>
              <a:t>Drug Test Anal.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2020</a:t>
            </a:r>
            <a:r>
              <a:rPr lang="de-DE" sz="1200" dirty="0">
                <a:latin typeface="cmr12" panose="020B0500000000000000" pitchFamily="34" charset="0"/>
              </a:rPr>
              <a:t>, 12, 1031.</a:t>
            </a:r>
          </a:p>
        </p:txBody>
      </p:sp>
    </p:spTree>
    <p:extLst>
      <p:ext uri="{BB962C8B-B14F-4D97-AF65-F5344CB8AC3E}">
        <p14:creationId xmlns:p14="http://schemas.microsoft.com/office/powerpoint/2010/main" val="1523853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D3540C1-918E-410E-A088-1514B1DFB859}"/>
              </a:ext>
            </a:extLst>
          </p:cNvPr>
          <p:cNvSpPr txBox="1">
            <a:spLocks/>
          </p:cNvSpPr>
          <p:nvPr/>
        </p:nvSpPr>
        <p:spPr>
          <a:xfrm>
            <a:off x="755576" y="113166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2" panose="020B0500000000000000" pitchFamily="34" charset="0"/>
              </a:rPr>
              <a:t>Metandienone</a:t>
            </a:r>
            <a:r>
              <a:rPr lang="de-DE" dirty="0">
                <a:latin typeface="cmr12" panose="020B0500000000000000" pitchFamily="34" charset="0"/>
              </a:rPr>
              <a:t> LTM </a:t>
            </a:r>
            <a:r>
              <a:rPr lang="de-DE" dirty="0" err="1">
                <a:latin typeface="cmr12" panose="020B0500000000000000" pitchFamily="34" charset="0"/>
              </a:rPr>
              <a:t>Glucuronide</a:t>
            </a:r>
            <a:endParaRPr lang="de-DE" dirty="0">
              <a:latin typeface="cmr12" panose="020B0500000000000000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2A54CDC-61A9-40AC-BCF2-BB6925B32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915"/>
              </p:ext>
            </p:extLst>
          </p:nvPr>
        </p:nvGraphicFramePr>
        <p:xfrm>
          <a:off x="976313" y="947738"/>
          <a:ext cx="6784975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CS ChemDraw Drawing" r:id="rId3" imgW="6229666" imgH="4070250" progId="ChemDraw.Document.6.0">
                  <p:embed/>
                </p:oleObj>
              </mc:Choice>
              <mc:Fallback>
                <p:oleObj name="CS ChemDraw Drawing" r:id="rId3" imgW="6229666" imgH="4070250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D2A54CDC-61A9-40AC-BCF2-BB6925B32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947738"/>
                        <a:ext cx="6784975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E34239B-C95F-4587-B2AD-486803E4C7C6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26035A-3D93-485B-9697-76D13688A9C6}"/>
              </a:ext>
            </a:extLst>
          </p:cNvPr>
          <p:cNvSpPr txBox="1"/>
          <p:nvPr/>
        </p:nvSpPr>
        <p:spPr>
          <a:xfrm>
            <a:off x="2020001" y="5616858"/>
            <a:ext cx="490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mr12" panose="020B0500000000000000" pitchFamily="34" charset="0"/>
              </a:rPr>
              <a:t>Concise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synthesis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of</a:t>
            </a:r>
            <a:r>
              <a:rPr lang="de-DE" dirty="0">
                <a:latin typeface="cmr12" panose="020B0500000000000000" pitchFamily="34" charset="0"/>
              </a:rPr>
              <a:t> 20OH-NorMD </a:t>
            </a:r>
            <a:r>
              <a:rPr lang="de-DE" dirty="0" err="1">
                <a:latin typeface="cmr12" panose="020B0500000000000000" pitchFamily="34" charset="0"/>
              </a:rPr>
              <a:t>metabolites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1D9395-BD5C-49FC-AE76-F94F7CE70BF0}"/>
              </a:ext>
            </a:extLst>
          </p:cNvPr>
          <p:cNvSpPr/>
          <p:nvPr/>
        </p:nvSpPr>
        <p:spPr>
          <a:xfrm>
            <a:off x="1655676" y="6400894"/>
            <a:ext cx="5832648" cy="3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latin typeface="cmr12" panose="020B0500000000000000" pitchFamily="34" charset="0"/>
              </a:rPr>
              <a:t>N. Kratena, V. S. </a:t>
            </a:r>
            <a:r>
              <a:rPr lang="de-DE" sz="1200" dirty="0" err="1">
                <a:latin typeface="cmr12" panose="020B0500000000000000" pitchFamily="34" charset="0"/>
              </a:rPr>
              <a:t>Enev</a:t>
            </a:r>
            <a:r>
              <a:rPr lang="de-DE" sz="1200" dirty="0">
                <a:latin typeface="cmr12" panose="020B0500000000000000" pitchFamily="34" charset="0"/>
              </a:rPr>
              <a:t>, G. Gmeiner, P. G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 </a:t>
            </a:r>
            <a:r>
              <a:rPr lang="de-DE" sz="1200" i="1" dirty="0">
                <a:latin typeface="cmr12" panose="020B0500000000000000" pitchFamily="34" charset="0"/>
              </a:rPr>
              <a:t>Steroids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2016</a:t>
            </a:r>
            <a:r>
              <a:rPr lang="de-DE" sz="1200" dirty="0">
                <a:latin typeface="cmr12" panose="020B0500000000000000" pitchFamily="34" charset="0"/>
              </a:rPr>
              <a:t>, 115, 75.</a:t>
            </a:r>
          </a:p>
        </p:txBody>
      </p:sp>
    </p:spTree>
    <p:extLst>
      <p:ext uri="{BB962C8B-B14F-4D97-AF65-F5344CB8AC3E}">
        <p14:creationId xmlns:p14="http://schemas.microsoft.com/office/powerpoint/2010/main" val="1914811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75CF03E-A9FA-4C99-85D9-4F64B4014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47948"/>
              </p:ext>
            </p:extLst>
          </p:nvPr>
        </p:nvGraphicFramePr>
        <p:xfrm>
          <a:off x="130175" y="1114425"/>
          <a:ext cx="8405813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S ChemDraw Drawing" r:id="rId3" imgW="7871198" imgH="4722570" progId="ChemDraw.Document.6.0">
                  <p:embed/>
                </p:oleObj>
              </mc:Choice>
              <mc:Fallback>
                <p:oleObj name="CS ChemDraw Drawing" r:id="rId3" imgW="7871198" imgH="4722570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75CF03E-A9FA-4C99-85D9-4F64B4014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" y="1114425"/>
                        <a:ext cx="8405813" cy="504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29C829BC-2C63-4EAB-B201-5E98D4530F19}"/>
              </a:ext>
            </a:extLst>
          </p:cNvPr>
          <p:cNvSpPr txBox="1">
            <a:spLocks/>
          </p:cNvSpPr>
          <p:nvPr/>
        </p:nvSpPr>
        <p:spPr>
          <a:xfrm>
            <a:off x="755576" y="113166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Metandienone</a:t>
            </a:r>
            <a:r>
              <a:rPr lang="de-DE" dirty="0">
                <a:latin typeface="cmr10" panose="020B0500000000000000" pitchFamily="34" charset="0"/>
              </a:rPr>
              <a:t> LTM </a:t>
            </a:r>
            <a:r>
              <a:rPr lang="de-DE" dirty="0" err="1">
                <a:latin typeface="cmr10" panose="020B0500000000000000" pitchFamily="34" charset="0"/>
              </a:rPr>
              <a:t>Glucuronide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D9BCE7-7A14-4C96-8A4F-D2D78D29386B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36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526AB5D-AB26-437B-84A4-0B1D704B7EC7}"/>
              </a:ext>
            </a:extLst>
          </p:cNvPr>
          <p:cNvSpPr/>
          <p:nvPr/>
        </p:nvSpPr>
        <p:spPr>
          <a:xfrm>
            <a:off x="0" y="2348880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latin typeface="cmr12" panose="020B0500000000000000" pitchFamily="34" charset="0"/>
              </a:rPr>
              <a:t>Glucuronolactone</a:t>
            </a:r>
            <a:endParaRPr lang="de-DE" sz="1400" dirty="0">
              <a:latin typeface="cmr12" panose="020B0500000000000000" pitchFamily="34" charset="0"/>
            </a:endParaRPr>
          </a:p>
          <a:p>
            <a:r>
              <a:rPr lang="de-DE" sz="1400" dirty="0">
                <a:latin typeface="cmr12" panose="020B0500000000000000" pitchFamily="34" charset="0"/>
              </a:rPr>
              <a:t>(</a:t>
            </a:r>
            <a:r>
              <a:rPr lang="de-DE" sz="1400" dirty="0" err="1">
                <a:latin typeface="cmr12" panose="020B0500000000000000" pitchFamily="34" charset="0"/>
              </a:rPr>
              <a:t>commercially</a:t>
            </a:r>
            <a:r>
              <a:rPr lang="de-DE" sz="1400" dirty="0">
                <a:latin typeface="cmr12" panose="020B0500000000000000" pitchFamily="34" charset="0"/>
              </a:rPr>
              <a:t> </a:t>
            </a:r>
            <a:r>
              <a:rPr lang="de-DE" sz="1400" dirty="0" err="1">
                <a:latin typeface="cmr12" panose="020B0500000000000000" pitchFamily="34" charset="0"/>
              </a:rPr>
              <a:t>available</a:t>
            </a:r>
            <a:r>
              <a:rPr lang="de-DE" sz="1400" dirty="0">
                <a:latin typeface="cmr12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883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E75C494-5483-4DA2-A2F7-0B35F8242BE7}"/>
              </a:ext>
            </a:extLst>
          </p:cNvPr>
          <p:cNvSpPr txBox="1">
            <a:spLocks/>
          </p:cNvSpPr>
          <p:nvPr/>
        </p:nvSpPr>
        <p:spPr>
          <a:xfrm>
            <a:off x="755576" y="113166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Metandienone</a:t>
            </a:r>
            <a:r>
              <a:rPr lang="de-DE" dirty="0">
                <a:latin typeface="cmr10" panose="020B0500000000000000" pitchFamily="34" charset="0"/>
              </a:rPr>
              <a:t> LTM </a:t>
            </a:r>
            <a:r>
              <a:rPr lang="de-DE" dirty="0" err="1">
                <a:latin typeface="cmr10" panose="020B0500000000000000" pitchFamily="34" charset="0"/>
              </a:rPr>
              <a:t>Glucuronide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FB7B22D-2083-4452-BA07-9A871F2BC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48860"/>
              </p:ext>
            </p:extLst>
          </p:nvPr>
        </p:nvGraphicFramePr>
        <p:xfrm>
          <a:off x="2544763" y="1258888"/>
          <a:ext cx="5969000" cy="471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CS ChemDraw Drawing" r:id="rId3" imgW="5476814" imgH="4324590" progId="ChemDraw.Document.6.0">
                  <p:embed/>
                </p:oleObj>
              </mc:Choice>
              <mc:Fallback>
                <p:oleObj name="CS ChemDraw Drawing" r:id="rId3" imgW="5476814" imgH="4324590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4FB7B22D-2083-4452-BA07-9A871F2BC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763" y="1258888"/>
                        <a:ext cx="5969000" cy="471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DA559E62-8A22-42D6-94EF-8A6F6B95B3B8}"/>
              </a:ext>
            </a:extLst>
          </p:cNvPr>
          <p:cNvSpPr/>
          <p:nvPr/>
        </p:nvSpPr>
        <p:spPr>
          <a:xfrm>
            <a:off x="107504" y="278092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mr12" panose="020B0500000000000000" pitchFamily="34" charset="0"/>
              </a:rPr>
              <a:t>Other </a:t>
            </a:r>
            <a:r>
              <a:rPr lang="de-DE" dirty="0" err="1">
                <a:latin typeface="cmr12" panose="020B0500000000000000" pitchFamily="34" charset="0"/>
              </a:rPr>
              <a:t>methods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investigated</a:t>
            </a:r>
            <a:r>
              <a:rPr lang="de-DE" dirty="0">
                <a:latin typeface="cmr12" panose="020B0500000000000000" pitchFamily="34" charset="0"/>
              </a:rPr>
              <a:t>: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r>
              <a:rPr lang="de-DE" dirty="0" err="1">
                <a:latin typeface="cmr12" panose="020B0500000000000000" pitchFamily="34" charset="0"/>
              </a:rPr>
              <a:t>Gluc</a:t>
            </a:r>
            <a:r>
              <a:rPr lang="de-DE" dirty="0">
                <a:latin typeface="cmr12" panose="020B0500000000000000" pitchFamily="34" charset="0"/>
              </a:rPr>
              <a:t>-Br (Hg</a:t>
            </a:r>
            <a:r>
              <a:rPr lang="de-DE" baseline="30000" dirty="0">
                <a:latin typeface="cmr12" panose="020B0500000000000000" pitchFamily="34" charset="0"/>
              </a:rPr>
              <a:t>2+</a:t>
            </a:r>
            <a:r>
              <a:rPr lang="de-DE" dirty="0">
                <a:latin typeface="cmr12" panose="020B0500000000000000" pitchFamily="34" charset="0"/>
              </a:rPr>
              <a:t>, Ag</a:t>
            </a:r>
            <a:r>
              <a:rPr lang="de-DE" baseline="30000" dirty="0">
                <a:latin typeface="cmr12" panose="020B0500000000000000" pitchFamily="34" charset="0"/>
              </a:rPr>
              <a:t>+</a:t>
            </a:r>
            <a:r>
              <a:rPr lang="de-DE" dirty="0">
                <a:latin typeface="cmr12" panose="020B0500000000000000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decomposition</a:t>
            </a:r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latin typeface="cmr12" panose="020B0500000000000000" pitchFamily="34" charset="0"/>
            </a:endParaRPr>
          </a:p>
          <a:p>
            <a:r>
              <a:rPr lang="de-DE" dirty="0" err="1">
                <a:latin typeface="cmr12" panose="020B0500000000000000" pitchFamily="34" charset="0"/>
              </a:rPr>
              <a:t>Gluc</a:t>
            </a:r>
            <a:r>
              <a:rPr lang="de-DE" dirty="0">
                <a:latin typeface="cmr12" panose="020B0500000000000000" pitchFamily="34" charset="0"/>
              </a:rPr>
              <a:t>-F (AgClO</a:t>
            </a:r>
            <a:r>
              <a:rPr lang="de-DE" baseline="-25000" dirty="0">
                <a:latin typeface="cmr12" panose="020B0500000000000000" pitchFamily="34" charset="0"/>
              </a:rPr>
              <a:t>4</a:t>
            </a:r>
            <a:r>
              <a:rPr lang="de-DE" dirty="0">
                <a:latin typeface="cmr12" panose="020B0500000000000000" pitchFamily="34" charset="0"/>
              </a:rPr>
              <a:t>/SnCl</a:t>
            </a:r>
            <a:r>
              <a:rPr lang="de-DE" baseline="-25000" dirty="0">
                <a:latin typeface="cmr12" panose="020B0500000000000000" pitchFamily="34" charset="0"/>
              </a:rPr>
              <a:t>2</a:t>
            </a:r>
            <a:r>
              <a:rPr lang="de-DE" dirty="0">
                <a:latin typeface="cmr12" panose="020B0500000000000000" pitchFamily="34" charset="0"/>
              </a:rPr>
              <a:t>)</a:t>
            </a:r>
          </a:p>
          <a:p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No</a:t>
            </a: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mr12" panose="020B0500000000000000" pitchFamily="34" charset="0"/>
                <a:sym typeface="Wingdings" panose="05000000000000000000" pitchFamily="2" charset="2"/>
              </a:rPr>
              <a:t>conversion</a:t>
            </a:r>
            <a:endParaRPr lang="de-DE" dirty="0">
              <a:latin typeface="cmr12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D2BD5F-CF8D-4DC5-9189-4C1F67F15F30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865520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2CD4465-E884-479E-9586-9F5FD056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1" y="131535"/>
            <a:ext cx="7429500" cy="1143000"/>
          </a:xfrm>
        </p:spPr>
        <p:txBody>
          <a:bodyPr/>
          <a:lstStyle/>
          <a:p>
            <a:r>
              <a:rPr lang="de-AT" sz="2800" dirty="0"/>
              <a:t>Monitoring </a:t>
            </a:r>
            <a:r>
              <a:rPr lang="de-AT" sz="2800" dirty="0" err="1"/>
              <a:t>of</a:t>
            </a:r>
            <a:r>
              <a:rPr lang="de-AT" sz="2800" dirty="0"/>
              <a:t>  </a:t>
            </a:r>
            <a:r>
              <a:rPr lang="de-AT" sz="2800" dirty="0" err="1"/>
              <a:t>microbiological</a:t>
            </a:r>
            <a:r>
              <a:rPr lang="de-AT" sz="2800" dirty="0"/>
              <a:t> </a:t>
            </a:r>
            <a:r>
              <a:rPr lang="de-AT" sz="2800" dirty="0" err="1"/>
              <a:t>degradation</a:t>
            </a:r>
            <a:endParaRPr lang="de-AT" sz="2800" dirty="0"/>
          </a:p>
        </p:txBody>
      </p:sp>
      <p:pic>
        <p:nvPicPr>
          <p:cNvPr id="1026" name="Picture 2" descr="Bildergebnis für athlete biological passport steroids">
            <a:extLst>
              <a:ext uri="{FF2B5EF4-FFF2-40B4-BE49-F238E27FC236}">
                <a16:creationId xmlns:a16="http://schemas.microsoft.com/office/drawing/2014/main" id="{BEBCE659-0559-4E04-A4AB-46B944836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2"/>
          <a:stretch/>
        </p:blipFill>
        <p:spPr bwMode="auto">
          <a:xfrm>
            <a:off x="755576" y="1452764"/>
            <a:ext cx="6192688" cy="49285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EDD0BA-8CD6-4FCF-9FB7-12699C363761}"/>
              </a:ext>
            </a:extLst>
          </p:cNvPr>
          <p:cNvSpPr txBox="1"/>
          <p:nvPr/>
        </p:nvSpPr>
        <p:spPr>
          <a:xfrm>
            <a:off x="828395" y="6425234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Steroidal module of the Athlete Biological Passport. </a:t>
            </a:r>
            <a:r>
              <a:rPr lang="en-US" sz="1100" dirty="0" err="1"/>
              <a:t>Ponzetto</a:t>
            </a:r>
            <a:r>
              <a:rPr lang="en-US" sz="1100" dirty="0"/>
              <a:t>, Federico, et al. 9, </a:t>
            </a:r>
            <a:r>
              <a:rPr lang="en-US" sz="1100" b="1" dirty="0"/>
              <a:t>2019.</a:t>
            </a:r>
            <a:endParaRPr lang="de-AT" sz="11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5FBD3F0-27E4-4237-9CB7-ECFFEA3FA067}"/>
              </a:ext>
            </a:extLst>
          </p:cNvPr>
          <p:cNvSpPr txBox="1">
            <a:spLocks/>
          </p:cNvSpPr>
          <p:nvPr/>
        </p:nvSpPr>
        <p:spPr>
          <a:xfrm>
            <a:off x="670892" y="1036866"/>
            <a:ext cx="7281192" cy="7025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AT" sz="2000" dirty="0"/>
              <a:t>Athlete Biological </a:t>
            </a:r>
            <a:r>
              <a:rPr lang="de-AT" sz="2000" dirty="0" err="1"/>
              <a:t>Passport</a:t>
            </a:r>
            <a:r>
              <a:rPr lang="de-AT" sz="2000" dirty="0"/>
              <a:t> (ABP)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358F61-9488-47D5-B1E9-CF26C7E59899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1585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DA1523-68E0-4A4D-9D91-835FC8F1C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259640"/>
            <a:ext cx="3672408" cy="5049680"/>
          </a:xfrm>
        </p:spPr>
        <p:txBody>
          <a:bodyPr/>
          <a:lstStyle/>
          <a:p>
            <a:r>
              <a:rPr lang="de-DE" sz="2000" dirty="0" err="1">
                <a:latin typeface="cmr12" panose="020B0500000000000000" pitchFamily="34" charset="0"/>
              </a:rPr>
              <a:t>Discovered</a:t>
            </a:r>
            <a:r>
              <a:rPr lang="de-DE" sz="2000" dirty="0">
                <a:latin typeface="cmr12" panose="020B0500000000000000" pitchFamily="34" charset="0"/>
              </a:rPr>
              <a:t> in 2006 </a:t>
            </a:r>
            <a:r>
              <a:rPr lang="de-DE" sz="2000" dirty="0" err="1">
                <a:latin typeface="cmr12" panose="020B0500000000000000" pitchFamily="34" charset="0"/>
              </a:rPr>
              <a:t>as</a:t>
            </a:r>
            <a:r>
              <a:rPr lang="de-DE" sz="2000" dirty="0">
                <a:latin typeface="cmr12" panose="020B0500000000000000" pitchFamily="34" charset="0"/>
              </a:rPr>
              <a:t> a LTM </a:t>
            </a:r>
            <a:r>
              <a:rPr lang="de-DE" sz="2000" dirty="0" err="1">
                <a:latin typeface="cmr12" panose="020B0500000000000000" pitchFamily="34" charset="0"/>
              </a:rPr>
              <a:t>of</a:t>
            </a:r>
            <a:r>
              <a:rPr lang="de-DE" sz="2000" dirty="0">
                <a:latin typeface="cmr12" panose="020B0500000000000000" pitchFamily="34" charset="0"/>
              </a:rPr>
              <a:t> metandienone</a:t>
            </a:r>
          </a:p>
          <a:p>
            <a:r>
              <a:rPr lang="de-DE" sz="2000" dirty="0" err="1">
                <a:latin typeface="cmr12" panose="020B0500000000000000" pitchFamily="34" charset="0"/>
              </a:rPr>
              <a:t>Rearranged</a:t>
            </a:r>
            <a:r>
              <a:rPr lang="de-DE" sz="2000" dirty="0">
                <a:latin typeface="cmr12" panose="020B0500000000000000" pitchFamily="34" charset="0"/>
              </a:rPr>
              <a:t> D-Ring </a:t>
            </a:r>
            <a:r>
              <a:rPr lang="de-DE" sz="2000" dirty="0" err="1">
                <a:latin typeface="cmr12" panose="020B0500000000000000" pitchFamily="34" charset="0"/>
              </a:rPr>
              <a:t>substituents</a:t>
            </a:r>
            <a:endParaRPr lang="de-DE" sz="2000" dirty="0">
              <a:latin typeface="cmr12" panose="020B0500000000000000" pitchFamily="34" charset="0"/>
            </a:endParaRPr>
          </a:p>
          <a:p>
            <a:r>
              <a:rPr lang="de-DE" sz="2000" dirty="0" err="1">
                <a:latin typeface="cmr12" panose="020B0500000000000000" pitchFamily="34" charset="0"/>
              </a:rPr>
              <a:t>Detection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timeframe</a:t>
            </a:r>
            <a:r>
              <a:rPr lang="de-DE" sz="2000" dirty="0">
                <a:latin typeface="cmr12" panose="020B0500000000000000" pitchFamily="34" charset="0"/>
              </a:rPr>
              <a:t>: </a:t>
            </a:r>
          </a:p>
          <a:p>
            <a:pPr marL="0" indent="0">
              <a:buNone/>
            </a:pPr>
            <a:r>
              <a:rPr lang="de-DE" sz="2000" dirty="0">
                <a:latin typeface="cmr12" panose="020B0500000000000000" pitchFamily="34" charset="0"/>
              </a:rPr>
              <a:t>	</a:t>
            </a:r>
            <a:r>
              <a:rPr lang="de-DE" sz="2000" dirty="0" err="1">
                <a:latin typeface="cmr12" panose="020B0500000000000000" pitchFamily="34" charset="0"/>
              </a:rPr>
              <a:t>up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to</a:t>
            </a:r>
            <a:r>
              <a:rPr lang="de-DE" sz="2000" dirty="0">
                <a:latin typeface="cmr12" panose="020B0500000000000000" pitchFamily="34" charset="0"/>
              </a:rPr>
              <a:t> 28d</a:t>
            </a:r>
          </a:p>
          <a:p>
            <a:pPr marL="0" indent="0">
              <a:buNone/>
            </a:pPr>
            <a:endParaRPr lang="de-DE" sz="2000" dirty="0">
              <a:latin typeface="cmr12" panose="020B0500000000000000" pitchFamily="34" charset="0"/>
            </a:endParaRP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</a:rPr>
              <a:t>later</a:t>
            </a:r>
            <a:r>
              <a:rPr lang="de-DE" sz="2000" dirty="0">
                <a:latin typeface="cmr12" panose="020B0500000000000000" pitchFamily="34" charset="0"/>
              </a:rPr>
              <a:t>:</a:t>
            </a:r>
          </a:p>
          <a:p>
            <a:r>
              <a:rPr lang="de-DE" sz="2000" dirty="0" err="1">
                <a:latin typeface="cmr12" panose="020B0500000000000000" pitchFamily="34" charset="0"/>
              </a:rPr>
              <a:t>Probably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general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for</a:t>
            </a:r>
            <a:r>
              <a:rPr lang="de-DE" sz="2000" dirty="0">
                <a:latin typeface="cmr12" panose="020B0500000000000000" pitchFamily="34" charset="0"/>
              </a:rPr>
              <a:t> 17-methyltestosterone derivatives (= 47% </a:t>
            </a:r>
            <a:r>
              <a:rPr lang="de-DE" sz="2000" dirty="0" err="1">
                <a:latin typeface="cmr12" panose="020B0500000000000000" pitchFamily="34" charset="0"/>
              </a:rPr>
              <a:t>exogenous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steroids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banned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by</a:t>
            </a:r>
            <a:r>
              <a:rPr lang="de-DE" sz="2000" dirty="0">
                <a:latin typeface="cmr12" panose="020B0500000000000000" pitchFamily="34" charset="0"/>
              </a:rPr>
              <a:t> WADA)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17996DD-0F27-4462-803E-D94D405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7429552" cy="1143008"/>
          </a:xfrm>
        </p:spPr>
        <p:txBody>
          <a:bodyPr/>
          <a:lstStyle/>
          <a:p>
            <a:r>
              <a:rPr lang="de-DE" dirty="0" err="1">
                <a:latin typeface="cmr10" panose="020B0500000000000000" pitchFamily="34" charset="0"/>
              </a:rPr>
              <a:t>Nightwatch</a:t>
            </a:r>
            <a:r>
              <a:rPr lang="de-DE" dirty="0">
                <a:latin typeface="cmr10" panose="020B0500000000000000" pitchFamily="34" charset="0"/>
              </a:rPr>
              <a:t> (</a:t>
            </a:r>
            <a:r>
              <a:rPr lang="de-DE" dirty="0" err="1">
                <a:latin typeface="cmr10" panose="020B0500000000000000" pitchFamily="34" charset="0"/>
              </a:rPr>
              <a:t>novel</a:t>
            </a:r>
            <a:r>
              <a:rPr lang="de-DE" dirty="0">
                <a:latin typeface="cmr10" panose="020B0500000000000000" pitchFamily="34" charset="0"/>
              </a:rPr>
              <a:t> LTM)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4678A54-E031-47C4-8A07-E5D80224D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35110"/>
              </p:ext>
            </p:extLst>
          </p:nvPr>
        </p:nvGraphicFramePr>
        <p:xfrm>
          <a:off x="3923928" y="1573002"/>
          <a:ext cx="4389438" cy="301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S ChemDraw Drawing" r:id="rId3" imgW="4118987" imgH="2828250" progId="ChemDraw.Document.6.0">
                  <p:embed/>
                </p:oleObj>
              </mc:Choice>
              <mc:Fallback>
                <p:oleObj name="CS ChemDraw Drawing" r:id="rId3" imgW="4118987" imgH="2828250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24678A54-E031-47C4-8A07-E5D80224D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28" y="1573002"/>
                        <a:ext cx="4389438" cy="301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6379698-168E-4AA3-8546-DF7D309299DF}"/>
              </a:ext>
            </a:extLst>
          </p:cNvPr>
          <p:cNvSpPr txBox="1"/>
          <p:nvPr/>
        </p:nvSpPr>
        <p:spPr>
          <a:xfrm>
            <a:off x="6804248" y="4562475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latin typeface="cmr12" panose="020B0500000000000000" pitchFamily="34" charset="0"/>
              </a:rPr>
              <a:t>20</a:t>
            </a:r>
            <a:r>
              <a:rPr lang="el-GR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de-DE" sz="1200" dirty="0">
                <a:latin typeface="cmr12" panose="020B0500000000000000" pitchFamily="34" charset="0"/>
              </a:rPr>
              <a:t>OH-</a:t>
            </a:r>
            <a:r>
              <a:rPr lang="de-DE" sz="1200" dirty="0" err="1">
                <a:latin typeface="cmr12" panose="020B0500000000000000" pitchFamily="34" charset="0"/>
              </a:rPr>
              <a:t>NorMD</a:t>
            </a:r>
            <a:endParaRPr lang="de-DE" sz="1200" dirty="0">
              <a:latin typeface="cmr12" panose="020B0500000000000000" pitchFamily="34" charset="0"/>
            </a:endParaRPr>
          </a:p>
          <a:p>
            <a:pPr algn="ctr"/>
            <a:r>
              <a:rPr lang="de-DE" sz="1200" dirty="0">
                <a:latin typeface="cmr12" panose="020B0500000000000000" pitchFamily="34" charset="0"/>
              </a:rPr>
              <a:t>(</a:t>
            </a:r>
            <a:r>
              <a:rPr lang="de-DE" sz="1200" dirty="0" err="1">
                <a:latin typeface="cmr12" panose="020B0500000000000000" pitchFamily="34" charset="0"/>
              </a:rPr>
              <a:t>Nightwatch</a:t>
            </a:r>
            <a:r>
              <a:rPr lang="de-DE" sz="1200" dirty="0">
                <a:latin typeface="cmr12" panose="020B0500000000000000" pitchFamily="34" charset="0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5DF158-20D0-4C53-9EFD-6E1B7C818DEC}"/>
              </a:ext>
            </a:extLst>
          </p:cNvPr>
          <p:cNvSpPr txBox="1"/>
          <p:nvPr/>
        </p:nvSpPr>
        <p:spPr>
          <a:xfrm>
            <a:off x="805159" y="6120429"/>
            <a:ext cx="7196853" cy="62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latin typeface="cmr12" panose="020B0500000000000000" pitchFamily="34" charset="0"/>
              </a:rPr>
              <a:t>Schänzer, W.; Geyer, H.; </a:t>
            </a:r>
            <a:r>
              <a:rPr lang="de-DE" sz="1200" dirty="0" err="1">
                <a:latin typeface="cmr12" panose="020B0500000000000000" pitchFamily="34" charset="0"/>
              </a:rPr>
              <a:t>Fußhöller</a:t>
            </a:r>
            <a:r>
              <a:rPr lang="de-DE" sz="1200" dirty="0">
                <a:latin typeface="cmr12" panose="020B0500000000000000" pitchFamily="34" charset="0"/>
              </a:rPr>
              <a:t>, G.; Thevis, M. et al. </a:t>
            </a:r>
            <a:r>
              <a:rPr lang="de-DE" sz="1200" i="1" dirty="0">
                <a:latin typeface="cmr12" panose="020B0500000000000000" pitchFamily="34" charset="0"/>
              </a:rPr>
              <a:t>Rapid Commun. </a:t>
            </a:r>
            <a:r>
              <a:rPr lang="de-DE" sz="1200" i="1" dirty="0" err="1">
                <a:latin typeface="cmr12" panose="020B0500000000000000" pitchFamily="34" charset="0"/>
              </a:rPr>
              <a:t>Mass</a:t>
            </a:r>
            <a:r>
              <a:rPr lang="de-DE" sz="1200" i="1" dirty="0">
                <a:latin typeface="cmr12" panose="020B0500000000000000" pitchFamily="34" charset="0"/>
              </a:rPr>
              <a:t> </a:t>
            </a:r>
            <a:r>
              <a:rPr lang="de-DE" sz="1200" i="1" dirty="0" err="1">
                <a:latin typeface="cmr12" panose="020B0500000000000000" pitchFamily="34" charset="0"/>
              </a:rPr>
              <a:t>Spectrom</a:t>
            </a:r>
            <a:r>
              <a:rPr lang="de-DE" sz="1200" i="1" dirty="0">
                <a:latin typeface="cmr12" panose="020B0500000000000000" pitchFamily="34" charset="0"/>
              </a:rPr>
              <a:t>. </a:t>
            </a:r>
            <a:r>
              <a:rPr lang="de-DE" sz="1200" b="1" dirty="0">
                <a:latin typeface="cmr12" panose="020B0500000000000000" pitchFamily="34" charset="0"/>
              </a:rPr>
              <a:t>2006</a:t>
            </a:r>
            <a:r>
              <a:rPr lang="de-DE" sz="1200" dirty="0">
                <a:latin typeface="cmr12" panose="020B0500000000000000" pitchFamily="34" charset="0"/>
              </a:rPr>
              <a:t>, 20, 2252.</a:t>
            </a:r>
          </a:p>
          <a:p>
            <a:pPr>
              <a:lnSpc>
                <a:spcPct val="150000"/>
              </a:lnSpc>
            </a:pPr>
            <a:r>
              <a:rPr lang="de-DE" sz="1200" dirty="0">
                <a:latin typeface="cmr12" panose="020B0500000000000000" pitchFamily="34" charset="0"/>
              </a:rPr>
              <a:t>N. Kratena, V. S. Enev, G. Gmeiner, P. G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 </a:t>
            </a:r>
            <a:r>
              <a:rPr lang="de-DE" sz="1200" i="1" dirty="0">
                <a:latin typeface="cmr12" panose="020B0500000000000000" pitchFamily="34" charset="0"/>
              </a:rPr>
              <a:t>Steroids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2016</a:t>
            </a:r>
            <a:r>
              <a:rPr lang="de-DE" sz="1200" dirty="0">
                <a:latin typeface="cmr12" panose="020B0500000000000000" pitchFamily="34" charset="0"/>
              </a:rPr>
              <a:t>, 115, 75.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FA1418-99F6-4A92-8692-1BCA73103D5F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1243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AF6D3-AD98-4A16-872A-34107783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5" y="125752"/>
            <a:ext cx="7429552" cy="1143008"/>
          </a:xfrm>
        </p:spPr>
        <p:txBody>
          <a:bodyPr/>
          <a:lstStyle/>
          <a:p>
            <a:r>
              <a:rPr lang="de-AT" dirty="0"/>
              <a:t>LTMs </a:t>
            </a:r>
            <a:r>
              <a:rPr lang="de-AT" dirty="0" err="1"/>
              <a:t>of</a:t>
            </a:r>
            <a:r>
              <a:rPr lang="de-AT" dirty="0"/>
              <a:t> SARMs - </a:t>
            </a:r>
            <a:r>
              <a:rPr lang="de-AT" dirty="0" err="1"/>
              <a:t>Ostarine</a:t>
            </a:r>
            <a:endParaRPr lang="de-AT" dirty="0"/>
          </a:p>
        </p:txBody>
      </p:sp>
      <p:sp>
        <p:nvSpPr>
          <p:cNvPr id="4" name="Untertitel 4">
            <a:extLst>
              <a:ext uri="{FF2B5EF4-FFF2-40B4-BE49-F238E27FC236}">
                <a16:creationId xmlns:a16="http://schemas.microsoft.com/office/drawing/2014/main" id="{1495B74C-C7B6-4E5C-84CB-53076EC9C625}"/>
              </a:ext>
            </a:extLst>
          </p:cNvPr>
          <p:cNvSpPr txBox="1">
            <a:spLocks/>
          </p:cNvSpPr>
          <p:nvPr/>
        </p:nvSpPr>
        <p:spPr bwMode="auto">
          <a:xfrm>
            <a:off x="857225" y="1284636"/>
            <a:ext cx="6676969" cy="7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Selective Androgen Receptor Modulators</a:t>
            </a:r>
            <a:endParaRPr lang="en-US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68B0DBD-1ABE-4742-802F-360B31584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5333"/>
              </p:ext>
            </p:extLst>
          </p:nvPr>
        </p:nvGraphicFramePr>
        <p:xfrm>
          <a:off x="1115616" y="2558921"/>
          <a:ext cx="2874346" cy="115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ChemDoodle OLE" r:id="rId3" imgW="2616120" imgH="1054080" progId="CHEMDOODLEOLE.ChemDoodleEmbeddedObject.1">
                  <p:embed/>
                </p:oleObj>
              </mc:Choice>
              <mc:Fallback>
                <p:oleObj name="ChemDoodle OLE" r:id="rId3" imgW="2616120" imgH="1054080" progId="CHEMDOODLEOLE.ChemDoodleEmbeddedObject.1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079DC5BA-730B-452F-A0DA-E3E75D234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558921"/>
                        <a:ext cx="2874346" cy="1158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D5C6BC46-03F7-4279-A647-5399E9845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53499"/>
              </p:ext>
            </p:extLst>
          </p:nvPr>
        </p:nvGraphicFramePr>
        <p:xfrm>
          <a:off x="4667639" y="2564904"/>
          <a:ext cx="3069690" cy="115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ChemDoodle OLE" r:id="rId5" imgW="2793960" imgH="1054080" progId="CHEMDOODLEOLE.ChemDoodleEmbeddedObject.1">
                  <p:embed/>
                </p:oleObj>
              </mc:Choice>
              <mc:Fallback>
                <p:oleObj name="ChemDoodle OLE" r:id="rId5" imgW="2793960" imgH="1054080" progId="CHEMDOODLEOLE.ChemDoodleEmbeddedObject.1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1D6B50D4-7158-4F79-8CD7-4EAD1D8B8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639" y="2564904"/>
                        <a:ext cx="3069690" cy="115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442F169-21DE-43DE-9311-4542FC07A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35167"/>
              </p:ext>
            </p:extLst>
          </p:nvPr>
        </p:nvGraphicFramePr>
        <p:xfrm>
          <a:off x="4678917" y="4848425"/>
          <a:ext cx="2944112" cy="124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ChemDoodle OLE" r:id="rId7" imgW="2679840" imgH="1130400" progId="CHEMDOODLEOLE.ChemDoodleEmbeddedObject.1">
                  <p:embed/>
                </p:oleObj>
              </mc:Choice>
              <mc:Fallback>
                <p:oleObj name="ChemDoodle OLE" r:id="rId7" imgW="2679840" imgH="1130400" progId="CHEMDOODLEOLE.ChemDoodleEmbeddedObject.1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3AFB88F6-B53A-40B6-9D51-D5B6C1E45E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8917" y="4848425"/>
                        <a:ext cx="2944112" cy="124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8C4E04F-34B1-4C4B-8B80-A69F1FA5D924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427189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2E7C2-105F-4EA2-B980-9E2529A7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 err="1">
                <a:latin typeface="cmr10" panose="020B0500000000000000" pitchFamily="34" charset="0"/>
              </a:rPr>
              <a:t>Acknowledgements</a:t>
            </a:r>
            <a:endParaRPr lang="de-DE" dirty="0">
              <a:latin typeface="cmr10" panose="020B0500000000000000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A33B2-C84C-4E65-A800-A90E0273D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96751"/>
            <a:ext cx="3746126" cy="3554419"/>
          </a:xfrm>
        </p:spPr>
        <p:txBody>
          <a:bodyPr/>
          <a:lstStyle/>
          <a:p>
            <a:r>
              <a:rPr lang="de-DE" dirty="0">
                <a:latin typeface="cmr12" panose="020B0500000000000000" pitchFamily="34" charset="0"/>
              </a:rPr>
              <a:t>Seibersdorf Laboratories</a:t>
            </a:r>
          </a:p>
          <a:p>
            <a:r>
              <a:rPr lang="de-DE" dirty="0">
                <a:latin typeface="cmr12" panose="020B0500000000000000" pitchFamily="34" charset="0"/>
              </a:rPr>
              <a:t>Dr. Günter Gmeiner</a:t>
            </a:r>
          </a:p>
          <a:p>
            <a:r>
              <a:rPr lang="de-DE" dirty="0">
                <a:latin typeface="cmr12" panose="020B0500000000000000" pitchFamily="34" charset="0"/>
              </a:rPr>
              <a:t>Lorenz Götschl</a:t>
            </a:r>
          </a:p>
          <a:p>
            <a:r>
              <a:rPr lang="de-DE" dirty="0">
                <a:latin typeface="cmr12" panose="020B0500000000000000" pitchFamily="34" charset="0"/>
              </a:rPr>
              <a:t>Prof. Guro </a:t>
            </a:r>
            <a:r>
              <a:rPr lang="de-DE" dirty="0" err="1">
                <a:latin typeface="cmr12" panose="020B0500000000000000" pitchFamily="34" charset="0"/>
              </a:rPr>
              <a:t>Fohrsdahl</a:t>
            </a:r>
            <a:endParaRPr lang="de-DE" dirty="0">
              <a:latin typeface="cmr12" panose="020B0500000000000000" pitchFamily="34" charset="0"/>
            </a:endParaRPr>
          </a:p>
          <a:p>
            <a:pPr marL="0" indent="0">
              <a:buNone/>
            </a:pPr>
            <a:endParaRPr lang="de-DE" dirty="0">
              <a:latin typeface="cmr12" panose="020B0500000000000000" pitchFamily="34" charset="0"/>
            </a:endParaRP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816D3D20-D855-432C-8F91-4EBA7AF286E6}"/>
              </a:ext>
            </a:extLst>
          </p:cNvPr>
          <p:cNvSpPr txBox="1">
            <a:spLocks/>
          </p:cNvSpPr>
          <p:nvPr/>
        </p:nvSpPr>
        <p:spPr bwMode="auto">
          <a:xfrm>
            <a:off x="755576" y="1196752"/>
            <a:ext cx="4608512" cy="35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mr12" panose="020B0500000000000000" pitchFamily="34" charset="0"/>
              </a:rPr>
              <a:t>TU Wien</a:t>
            </a:r>
          </a:p>
          <a:p>
            <a:r>
              <a:rPr lang="de-DE" dirty="0">
                <a:latin typeface="cmr12" panose="020B0500000000000000" pitchFamily="34" charset="0"/>
              </a:rPr>
              <a:t>Dr. Valentin Enev</a:t>
            </a:r>
          </a:p>
          <a:p>
            <a:r>
              <a:rPr lang="de-DE" dirty="0">
                <a:latin typeface="cmr12" panose="020B0500000000000000" pitchFamily="34" charset="0"/>
              </a:rPr>
              <a:t>Dr. Nicolas </a:t>
            </a:r>
            <a:r>
              <a:rPr lang="de-DE" dirty="0" err="1">
                <a:latin typeface="cmr12" panose="020B0500000000000000" pitchFamily="34" charset="0"/>
              </a:rPr>
              <a:t>Kratena</a:t>
            </a:r>
            <a:endParaRPr lang="de-DE" dirty="0">
              <a:latin typeface="cmr12" panose="020B0500000000000000" pitchFamily="34" charset="0"/>
            </a:endParaRPr>
          </a:p>
          <a:p>
            <a:r>
              <a:rPr lang="de-DE" dirty="0">
                <a:latin typeface="cmr12" panose="020B0500000000000000" pitchFamily="34" charset="0"/>
              </a:rPr>
              <a:t>DI. Michael Steinacher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r>
              <a:rPr lang="de-DE" dirty="0">
                <a:latin typeface="cmr12" panose="020B0500000000000000" pitchFamily="34" charset="0"/>
              </a:rPr>
              <a:t>Prof. Christian Hametner (NMR)</a:t>
            </a:r>
          </a:p>
          <a:p>
            <a:r>
              <a:rPr lang="de-DE" dirty="0">
                <a:latin typeface="cmr12" panose="020B0500000000000000" pitchFamily="34" charset="0"/>
              </a:rPr>
              <a:t>Prof. Matthias Weil (X-Ray)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endParaRPr lang="de-DE" dirty="0">
              <a:latin typeface="cmr12" panose="020B0500000000000000" pitchFamily="34" charset="0"/>
            </a:endParaRPr>
          </a:p>
          <a:p>
            <a:endParaRPr lang="de-DE" dirty="0">
              <a:latin typeface="cmr12" panose="020B0500000000000000" pitchFamily="34" charset="0"/>
            </a:endParaRPr>
          </a:p>
          <a:p>
            <a:endParaRPr lang="de-DE" dirty="0">
              <a:latin typeface="cmr12" panose="020B0500000000000000" pitchFamily="34" charset="0"/>
            </a:endParaRPr>
          </a:p>
          <a:p>
            <a:endParaRPr lang="de-DE" dirty="0">
              <a:latin typeface="cmr12" panose="020B0500000000000000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latin typeface="cmr12" panose="020B0500000000000000" pitchFamily="34" charset="0"/>
            </a:endParaRPr>
          </a:p>
        </p:txBody>
      </p:sp>
      <p:pic>
        <p:nvPicPr>
          <p:cNvPr id="6" name="Picture 2" descr="https://www.seibersdorf-laboratories.at/fileadmin/templates/2013/img/logo.jpg">
            <a:extLst>
              <a:ext uri="{FF2B5EF4-FFF2-40B4-BE49-F238E27FC236}">
                <a16:creationId xmlns:a16="http://schemas.microsoft.com/office/drawing/2014/main" id="{3E8D27B3-030E-4257-8E56-59B4D207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707" y="5572714"/>
            <a:ext cx="1478285" cy="674037"/>
          </a:xfrm>
          <a:prstGeom prst="rect">
            <a:avLst/>
          </a:prstGeom>
          <a:noFill/>
        </p:spPr>
      </p:pic>
      <p:pic>
        <p:nvPicPr>
          <p:cNvPr id="35842" name="Picture 2" descr="WADA">
            <a:extLst>
              <a:ext uri="{FF2B5EF4-FFF2-40B4-BE49-F238E27FC236}">
                <a16:creationId xmlns:a16="http://schemas.microsoft.com/office/drawing/2014/main" id="{7A9E21BB-555B-41E5-9391-C90FB10E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" y="5633694"/>
            <a:ext cx="1794248" cy="5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9C59FC-1616-4CB7-AA97-D0AAF2AA6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35" y="5492006"/>
            <a:ext cx="885949" cy="885949"/>
          </a:xfrm>
          <a:prstGeom prst="rect">
            <a:avLst/>
          </a:prstGeom>
        </p:spPr>
      </p:pic>
      <p:pic>
        <p:nvPicPr>
          <p:cNvPr id="9" name="Picture 4" descr="https://www.ias.tuwien.ac.at/fileadmin/IAS/iasimg/logos/Logo_new/Logo_Blue_White_Background_Large.jpg">
            <a:extLst>
              <a:ext uri="{FF2B5EF4-FFF2-40B4-BE49-F238E27FC236}">
                <a16:creationId xmlns:a16="http://schemas.microsoft.com/office/drawing/2014/main" id="{C7192CBE-ACAC-45CA-968A-FEAE5D0C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18" y="5466757"/>
            <a:ext cx="885950" cy="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1002A6B-26BC-46F3-82E2-F2A1B51E3497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89841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804E9-1968-418E-91C6-BE923FD4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920" y="1124744"/>
            <a:ext cx="5485336" cy="1143008"/>
          </a:xfrm>
        </p:spPr>
        <p:txBody>
          <a:bodyPr/>
          <a:lstStyle/>
          <a:p>
            <a:r>
              <a:rPr lang="de-DE" dirty="0" err="1">
                <a:latin typeface="cmr12" panose="020B0500000000000000" pitchFamily="34" charset="0"/>
              </a:rPr>
              <a:t>Thanks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for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your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attention</a:t>
            </a:r>
            <a:endParaRPr lang="de-DE" dirty="0">
              <a:latin typeface="cmr12" panose="020B0500000000000000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F4A927-C373-402F-991D-FCA5124B53E0}"/>
              </a:ext>
            </a:extLst>
          </p:cNvPr>
          <p:cNvSpPr txBox="1"/>
          <p:nvPr/>
        </p:nvSpPr>
        <p:spPr>
          <a:xfrm>
            <a:off x="8676456" y="63813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41</a:t>
            </a:r>
          </a:p>
        </p:txBody>
      </p:sp>
      <p:pic>
        <p:nvPicPr>
          <p:cNvPr id="36866" name="59D9D3D3-FE7B-4B5D-A823-3949544EE0F0">
            <a:extLst>
              <a:ext uri="{FF2B5EF4-FFF2-40B4-BE49-F238E27FC236}">
                <a16:creationId xmlns:a16="http://schemas.microsoft.com/office/drawing/2014/main" id="{6F1B63B5-8ECC-4643-82EE-5453486A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35616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B2F5FC0F-14D5-4EF5-ADDF-4D549722CA78">
            <a:extLst>
              <a:ext uri="{FF2B5EF4-FFF2-40B4-BE49-F238E27FC236}">
                <a16:creationId xmlns:a16="http://schemas.microsoft.com/office/drawing/2014/main" id="{7F39F3FF-ACF8-4CCF-B9F8-73C8E50F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1695"/>
            <a:ext cx="4655840" cy="26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Ähnliches Foto">
            <a:extLst>
              <a:ext uri="{FF2B5EF4-FFF2-40B4-BE49-F238E27FC236}">
                <a16:creationId xmlns:a16="http://schemas.microsoft.com/office/drawing/2014/main" id="{1A0AFA8E-8C0C-4CAC-994F-E36F9050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7" y="4509121"/>
            <a:ext cx="2734192" cy="20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7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55889-C980-47CF-9EC2-DB5A7445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64" y="148254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Phase 1 LTM </a:t>
            </a:r>
            <a:r>
              <a:rPr lang="de-DE" dirty="0" err="1">
                <a:latin typeface="cmr10" panose="020B0500000000000000" pitchFamily="34" charset="0"/>
              </a:rPr>
              <a:t>targets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9BC9BF03-2F41-4FFC-A261-BBB4C8BFA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354960"/>
              </p:ext>
            </p:extLst>
          </p:nvPr>
        </p:nvGraphicFramePr>
        <p:xfrm>
          <a:off x="4316413" y="1258888"/>
          <a:ext cx="3965575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S ChemDraw Drawing" r:id="rId3" imgW="3815569" imgH="3931470" progId="ChemDraw.Document.6.0">
                  <p:embed/>
                </p:oleObj>
              </mc:Choice>
              <mc:Fallback>
                <p:oleObj name="CS ChemDraw Drawing" r:id="rId3" imgW="3815569" imgH="3931470" progId="ChemDraw.Document.6.0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9BC9BF03-2F41-4FFC-A261-BBB4C8BFA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413" y="1258888"/>
                        <a:ext cx="3965575" cy="408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8FF0D0F0-A356-418D-A095-999488045C4B}"/>
              </a:ext>
            </a:extLst>
          </p:cNvPr>
          <p:cNvSpPr txBox="1"/>
          <p:nvPr/>
        </p:nvSpPr>
        <p:spPr>
          <a:xfrm>
            <a:off x="3895724" y="2522501"/>
            <a:ext cx="2335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cmr12" panose="020B0500000000000000" pitchFamily="34" charset="0"/>
              </a:rPr>
              <a:t>dehydrochlormethyltestosterone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BB5CE0D-AF91-4966-ADF1-2959F4F8FA29}"/>
              </a:ext>
            </a:extLst>
          </p:cNvPr>
          <p:cNvSpPr/>
          <p:nvPr/>
        </p:nvSpPr>
        <p:spPr>
          <a:xfrm>
            <a:off x="6731893" y="2522501"/>
            <a:ext cx="1002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oxandrolone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7C37E9A-76C2-4918-B5F4-348052E557D5}"/>
              </a:ext>
            </a:extLst>
          </p:cNvPr>
          <p:cNvSpPr txBox="1"/>
          <p:nvPr/>
        </p:nvSpPr>
        <p:spPr>
          <a:xfrm>
            <a:off x="4373067" y="3950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M3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9794F29-BFD3-4761-A0BC-DBC7231953FB}"/>
              </a:ext>
            </a:extLst>
          </p:cNvPr>
          <p:cNvSpPr/>
          <p:nvPr/>
        </p:nvSpPr>
        <p:spPr>
          <a:xfrm>
            <a:off x="6910627" y="3941196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>
                <a:latin typeface="cmr12" panose="020B0500000000000000" pitchFamily="34" charset="0"/>
              </a:rPr>
              <a:t>Ox</a:t>
            </a:r>
            <a:r>
              <a:rPr lang="de-DE" sz="1200" b="1" dirty="0">
                <a:latin typeface="cmr12" panose="020B0500000000000000" pitchFamily="34" charset="0"/>
              </a:rPr>
              <a:t> M2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95A100A-8E4D-453E-B64F-98A039C66641}"/>
              </a:ext>
            </a:extLst>
          </p:cNvPr>
          <p:cNvSpPr txBox="1"/>
          <p:nvPr/>
        </p:nvSpPr>
        <p:spPr>
          <a:xfrm>
            <a:off x="4427984" y="5378299"/>
            <a:ext cx="43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M4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D0525-2F4F-494F-AA0D-F974480E76DB}"/>
              </a:ext>
            </a:extLst>
          </p:cNvPr>
          <p:cNvSpPr txBox="1"/>
          <p:nvPr/>
        </p:nvSpPr>
        <p:spPr>
          <a:xfrm>
            <a:off x="6910627" y="537829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latin typeface="cmr12" panose="020B0500000000000000" pitchFamily="34" charset="0"/>
              </a:rPr>
              <a:t>Ox</a:t>
            </a:r>
            <a:r>
              <a:rPr lang="de-DE" sz="1200" b="1" dirty="0">
                <a:latin typeface="cmr12" panose="020B0500000000000000" pitchFamily="34" charset="0"/>
              </a:rPr>
              <a:t> M1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813C95-2420-425F-8D2E-E8864DA84E31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F6D41C6-989A-4DBC-A933-25A96A803CC2}"/>
              </a:ext>
            </a:extLst>
          </p:cNvPr>
          <p:cNvSpPr txBox="1"/>
          <p:nvPr/>
        </p:nvSpPr>
        <p:spPr>
          <a:xfrm>
            <a:off x="1259632" y="5805264"/>
            <a:ext cx="8348981" cy="120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>
                <a:latin typeface="cmr12" panose="020B0500000000000000" pitchFamily="34" charset="0"/>
              </a:rPr>
              <a:t>Sobolevsky T, Rodchenkov G</a:t>
            </a:r>
            <a:r>
              <a:rPr lang="de-DE" sz="1200" i="1" dirty="0">
                <a:latin typeface="cmr12" panose="020B0500000000000000" pitchFamily="34" charset="0"/>
              </a:rPr>
              <a:t> J. Steroid </a:t>
            </a:r>
            <a:r>
              <a:rPr lang="de-DE" sz="1200" i="1" dirty="0" err="1">
                <a:latin typeface="cmr12" panose="020B0500000000000000" pitchFamily="34" charset="0"/>
              </a:rPr>
              <a:t>Biochem</a:t>
            </a:r>
            <a:r>
              <a:rPr lang="de-DE" sz="1200" i="1" dirty="0">
                <a:latin typeface="cmr12" panose="020B0500000000000000" pitchFamily="34" charset="0"/>
              </a:rPr>
              <a:t>. Mol. </a:t>
            </a:r>
            <a:r>
              <a:rPr lang="de-DE" sz="1200" i="1" dirty="0" err="1">
                <a:latin typeface="cmr12" panose="020B0500000000000000" pitchFamily="34" charset="0"/>
              </a:rPr>
              <a:t>Biol</a:t>
            </a:r>
            <a:r>
              <a:rPr lang="de-DE" sz="1200" dirty="0">
                <a:latin typeface="cmr12" panose="020B0500000000000000" pitchFamily="34" charset="0"/>
              </a:rPr>
              <a:t>., </a:t>
            </a:r>
            <a:r>
              <a:rPr lang="de-DE" sz="1200" b="1" dirty="0">
                <a:latin typeface="cmr12" panose="020B0500000000000000" pitchFamily="34" charset="0"/>
              </a:rPr>
              <a:t>2012</a:t>
            </a:r>
            <a:r>
              <a:rPr lang="de-DE" sz="1200" dirty="0">
                <a:latin typeface="cmr12" panose="020B0500000000000000" pitchFamily="34" charset="0"/>
              </a:rPr>
              <a:t>, 128, 121.</a:t>
            </a:r>
          </a:p>
          <a:p>
            <a:pPr>
              <a:lnSpc>
                <a:spcPct val="150000"/>
              </a:lnSpc>
            </a:pPr>
            <a:r>
              <a:rPr lang="de-DE" sz="1200" dirty="0" err="1">
                <a:latin typeface="cmr12" panose="020B0500000000000000" pitchFamily="34" charset="0"/>
              </a:rPr>
              <a:t>Guddat</a:t>
            </a:r>
            <a:r>
              <a:rPr lang="de-DE" sz="1200" dirty="0">
                <a:latin typeface="cmr12" panose="020B0500000000000000" pitchFamily="34" charset="0"/>
              </a:rPr>
              <a:t> S, </a:t>
            </a:r>
            <a:r>
              <a:rPr lang="de-DE" sz="1200" dirty="0" err="1">
                <a:latin typeface="cmr12" panose="020B0500000000000000" pitchFamily="34" charset="0"/>
              </a:rPr>
              <a:t>Fußhöller</a:t>
            </a:r>
            <a:r>
              <a:rPr lang="de-DE" sz="1200" dirty="0">
                <a:latin typeface="cmr12" panose="020B0500000000000000" pitchFamily="34" charset="0"/>
              </a:rPr>
              <a:t> G, </a:t>
            </a:r>
            <a:r>
              <a:rPr lang="de-DE" sz="1200" dirty="0" err="1">
                <a:latin typeface="cmr12" panose="020B0500000000000000" pitchFamily="34" charset="0"/>
              </a:rPr>
              <a:t>Beuck</a:t>
            </a:r>
            <a:r>
              <a:rPr lang="de-DE" sz="1200" dirty="0">
                <a:latin typeface="cmr12" panose="020B0500000000000000" pitchFamily="34" charset="0"/>
              </a:rPr>
              <a:t> S, et al. </a:t>
            </a:r>
            <a:r>
              <a:rPr lang="de-DE" sz="1200" i="1" dirty="0">
                <a:latin typeface="cmr12" panose="020B0500000000000000" pitchFamily="34" charset="0"/>
              </a:rPr>
              <a:t>Anal Bioanal Chem</a:t>
            </a:r>
            <a:r>
              <a:rPr lang="de-DE" sz="1200" dirty="0">
                <a:latin typeface="cmr12" panose="020B0500000000000000" pitchFamily="34" charset="0"/>
              </a:rPr>
              <a:t>. </a:t>
            </a:r>
            <a:r>
              <a:rPr lang="de-DE" sz="1200" b="1" dirty="0">
                <a:latin typeface="cmr12" panose="020B0500000000000000" pitchFamily="34" charset="0"/>
              </a:rPr>
              <a:t>2013</a:t>
            </a:r>
            <a:r>
              <a:rPr lang="de-DE" sz="1200" dirty="0">
                <a:latin typeface="cmr12" panose="020B0500000000000000" pitchFamily="34" charset="0"/>
              </a:rPr>
              <a:t>, 405, 8285.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200" dirty="0" err="1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Polet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 V. </a:t>
            </a:r>
            <a:r>
              <a:rPr lang="en-US" sz="1200" dirty="0" err="1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Gansbeke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Geldof, K. Deventer, P. Van </a:t>
            </a:r>
            <a:r>
              <a:rPr lang="en-US" sz="1200" dirty="0" err="1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Eenoo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Test. Anal.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n-US" sz="1200" dirty="0">
                <a:latin typeface="cmr12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9, 1673.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cmr12" panose="020B0500000000000000" pitchFamily="34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F87D0ED-50FE-4973-AC2D-9319FA2FD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13897"/>
              </p:ext>
            </p:extLst>
          </p:nvPr>
        </p:nvGraphicFramePr>
        <p:xfrm>
          <a:off x="595313" y="1258888"/>
          <a:ext cx="3486150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5" imgW="3486399" imgH="2770470" progId="ChemDraw.Document.6.0">
                  <p:embed/>
                </p:oleObj>
              </mc:Choice>
              <mc:Fallback>
                <p:oleObj name="CS ChemDraw Drawing" r:id="rId5" imgW="3486399" imgH="2770470" progId="ChemDraw.Document.6.0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F87D0ED-50FE-4973-AC2D-9319FA2FD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313" y="1258888"/>
                        <a:ext cx="3486150" cy="277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E4B22AF2-AC50-40FC-98DC-C9DBDF0B7D48}"/>
              </a:ext>
            </a:extLst>
          </p:cNvPr>
          <p:cNvSpPr/>
          <p:nvPr/>
        </p:nvSpPr>
        <p:spPr>
          <a:xfrm>
            <a:off x="2393254" y="2524191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latin typeface="cmr12" panose="020B0500000000000000" pitchFamily="34" charset="0"/>
              </a:rPr>
              <a:t>oxymetholone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8E3DC4-436D-40CE-A38D-ACD02369E661}"/>
              </a:ext>
            </a:extLst>
          </p:cNvPr>
          <p:cNvSpPr/>
          <p:nvPr/>
        </p:nvSpPr>
        <p:spPr>
          <a:xfrm>
            <a:off x="719259" y="2522501"/>
            <a:ext cx="108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latin typeface="cmr12" panose="020B0500000000000000" pitchFamily="34" charset="0"/>
              </a:rPr>
              <a:t>oxymesterone</a:t>
            </a:r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2DA74B0B-4061-46E3-A774-1AC822DA6E08}"/>
              </a:ext>
            </a:extLst>
          </p:cNvPr>
          <p:cNvSpPr txBox="1"/>
          <p:nvPr/>
        </p:nvSpPr>
        <p:spPr>
          <a:xfrm>
            <a:off x="1054580" y="3950400"/>
            <a:ext cx="75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OxyM9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12B98A3-36D2-4494-AE4A-8BBB4DD66C17}"/>
              </a:ext>
            </a:extLst>
          </p:cNvPr>
          <p:cNvSpPr txBox="1"/>
          <p:nvPr/>
        </p:nvSpPr>
        <p:spPr>
          <a:xfrm>
            <a:off x="2723365" y="3941195"/>
            <a:ext cx="82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OXM M2</a:t>
            </a:r>
          </a:p>
        </p:txBody>
      </p:sp>
    </p:spTree>
    <p:extLst>
      <p:ext uri="{BB962C8B-B14F-4D97-AF65-F5344CB8AC3E}">
        <p14:creationId xmlns:p14="http://schemas.microsoft.com/office/powerpoint/2010/main" val="165545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4793440-0FFC-40ED-B23A-68F15EE1D26A}"/>
              </a:ext>
            </a:extLst>
          </p:cNvPr>
          <p:cNvSpPr txBox="1">
            <a:spLocks/>
          </p:cNvSpPr>
          <p:nvPr/>
        </p:nvSpPr>
        <p:spPr>
          <a:xfrm>
            <a:off x="857224" y="148254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Retrosynthetic</a:t>
            </a:r>
            <a:r>
              <a:rPr lang="de-DE" dirty="0">
                <a:latin typeface="cmr10" panose="020B0500000000000000" pitchFamily="34" charset="0"/>
              </a:rPr>
              <a:t> </a:t>
            </a:r>
            <a:r>
              <a:rPr lang="de-DE" dirty="0" err="1">
                <a:latin typeface="cmr10" panose="020B0500000000000000" pitchFamily="34" charset="0"/>
              </a:rPr>
              <a:t>analysis</a:t>
            </a:r>
            <a:endParaRPr lang="de-DE" dirty="0">
              <a:latin typeface="cmr10" panose="020B0500000000000000" pitchFamily="34" charset="0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AAA4302-D4F5-4E62-87CE-A4A0E075A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55363"/>
              </p:ext>
            </p:extLst>
          </p:nvPr>
        </p:nvGraphicFramePr>
        <p:xfrm>
          <a:off x="2378540" y="1745562"/>
          <a:ext cx="6108700" cy="401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S ChemDraw Drawing" r:id="rId3" imgW="5964535" imgH="3920940" progId="ChemDraw.Document.6.0">
                  <p:embed/>
                </p:oleObj>
              </mc:Choice>
              <mc:Fallback>
                <p:oleObj name="CS ChemDraw Drawing" r:id="rId3" imgW="5964535" imgH="3920940" progId="ChemDraw.Document.6.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FAAA4302-D4F5-4E62-87CE-A4A0E075A3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8540" y="1745562"/>
                        <a:ext cx="6108700" cy="401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3">
            <a:extLst>
              <a:ext uri="{FF2B5EF4-FFF2-40B4-BE49-F238E27FC236}">
                <a16:creationId xmlns:a16="http://schemas.microsoft.com/office/drawing/2014/main" id="{4E4E27C5-E54F-4E65-BBD6-9D0170DAF820}"/>
              </a:ext>
            </a:extLst>
          </p:cNvPr>
          <p:cNvSpPr txBox="1"/>
          <p:nvPr/>
        </p:nvSpPr>
        <p:spPr>
          <a:xfrm>
            <a:off x="2627784" y="355929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17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sz="12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-CH</a:t>
            </a:r>
            <a:r>
              <a:rPr lang="de-DE" sz="12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de-DE" sz="12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OH </a:t>
            </a:r>
            <a:endParaRPr lang="de-DE" sz="1200" b="1" dirty="0">
              <a:latin typeface="cmr12" panose="020B0500000000000000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F74AD37-E3FC-49D8-B256-43A63B2A6B91}"/>
              </a:ext>
            </a:extLst>
          </p:cNvPr>
          <p:cNvSpPr txBox="1"/>
          <p:nvPr/>
        </p:nvSpPr>
        <p:spPr>
          <a:xfrm>
            <a:off x="2627784" y="4941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mr12" panose="020B0500000000000000" pitchFamily="34" charset="0"/>
              </a:rPr>
              <a:t>17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-CH</a:t>
            </a:r>
            <a:r>
              <a:rPr lang="de-DE" sz="1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OH</a:t>
            </a:r>
          </a:p>
          <a:p>
            <a:endParaRPr lang="de-DE" sz="1200" b="1" dirty="0">
              <a:latin typeface="cmr12" panose="020B0500000000000000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A0165A7-31A1-407B-97FE-4A5A9ADF5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551" y="1094474"/>
            <a:ext cx="3672408" cy="528685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</a:rPr>
              <a:t>Biomimetic</a:t>
            </a:r>
            <a:r>
              <a:rPr lang="de-DE" sz="2000" dirty="0">
                <a:latin typeface="cmr12" panose="020B0500000000000000" pitchFamily="34" charset="0"/>
              </a:rPr>
              <a:t> Wagner-Meerwein</a:t>
            </a: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</a:rPr>
              <a:t>rearrangement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to</a:t>
            </a:r>
            <a:r>
              <a:rPr lang="de-DE" sz="2000" dirty="0">
                <a:latin typeface="cmr12" panose="020B0500000000000000" pitchFamily="34" charset="0"/>
              </a:rPr>
              <a:t> </a:t>
            </a:r>
            <a:r>
              <a:rPr lang="de-DE" sz="2000" dirty="0" err="1">
                <a:latin typeface="cmr12" panose="020B0500000000000000" pitchFamily="34" charset="0"/>
              </a:rPr>
              <a:t>install</a:t>
            </a:r>
            <a:r>
              <a:rPr lang="de-DE" sz="2000" dirty="0">
                <a:latin typeface="cmr12" panose="020B0500000000000000" pitchFamily="34" charset="0"/>
              </a:rPr>
              <a:t> C-17</a:t>
            </a: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</a:rPr>
              <a:t>functionalities</a:t>
            </a:r>
            <a:r>
              <a:rPr lang="de-DE" sz="2000" dirty="0">
                <a:latin typeface="cmr12" panose="020B0500000000000000" pitchFamily="34" charset="0"/>
              </a:rPr>
              <a:t>.</a:t>
            </a:r>
          </a:p>
          <a:p>
            <a:pPr marL="0" indent="0">
              <a:buNone/>
            </a:pPr>
            <a:endParaRPr lang="de-DE" sz="2000" dirty="0">
              <a:latin typeface="cmr12" panose="020B0500000000000000" pitchFamily="34" charset="0"/>
            </a:endParaRP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</a:rPr>
              <a:t>Conditions</a:t>
            </a:r>
            <a:r>
              <a:rPr lang="de-DE" sz="2000" dirty="0">
                <a:latin typeface="cmr12" panose="020B0500000000000000" pitchFamily="34" charset="0"/>
              </a:rPr>
              <a:t>:</a:t>
            </a:r>
          </a:p>
          <a:p>
            <a:pPr marL="0" indent="0">
              <a:buNone/>
            </a:pPr>
            <a:r>
              <a:rPr lang="de-DE" sz="2000" b="1" dirty="0">
                <a:latin typeface="cmr12" panose="020B0500000000000000" pitchFamily="34" charset="0"/>
              </a:rPr>
              <a:t>17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de-DE" sz="2000" b="1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TMSOTf/</a:t>
            </a:r>
            <a:r>
              <a:rPr lang="de-DE" sz="2000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lut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</a:p>
          <a:p>
            <a:pPr marL="0" indent="0">
              <a:buNone/>
            </a:pPr>
            <a:endParaRPr lang="de-DE" sz="2000" dirty="0">
              <a:latin typeface="cmr12" panose="020B0500000000000000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17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r>
              <a:rPr lang="de-DE" sz="2000" b="1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AcOH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</a:p>
          <a:p>
            <a:pPr marL="0" indent="0">
              <a:buNone/>
            </a:pP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</a:p>
          <a:p>
            <a:pPr marL="0" indent="0">
              <a:buNone/>
            </a:pPr>
            <a:r>
              <a:rPr lang="de-DE" sz="2000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Zn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de-DE" sz="2000" dirty="0" err="1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OTf</a:t>
            </a:r>
            <a:r>
              <a:rPr lang="de-DE" sz="2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de-DE" sz="2000" baseline="-25000" dirty="0">
                <a:latin typeface="cmr12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endParaRPr lang="de-DE" sz="2000" b="1" dirty="0">
              <a:latin typeface="cmr12" panose="020B0500000000000000" pitchFamily="34" charset="0"/>
            </a:endParaRPr>
          </a:p>
          <a:p>
            <a:pPr marL="0" indent="0">
              <a:buNone/>
            </a:pPr>
            <a:endParaRPr lang="de-DE" sz="2000" dirty="0">
              <a:latin typeface="cmr12" panose="020B0500000000000000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C9F0B0-E421-43CB-9000-A71B2BF765FC}"/>
              </a:ext>
            </a:extLst>
          </p:cNvPr>
          <p:cNvSpPr/>
          <p:nvPr/>
        </p:nvSpPr>
        <p:spPr>
          <a:xfrm>
            <a:off x="5988503" y="1499782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9D1671-4173-427D-9C3D-79FD86C9B0E8}"/>
              </a:ext>
            </a:extLst>
          </p:cNvPr>
          <p:cNvSpPr/>
          <p:nvPr/>
        </p:nvSpPr>
        <p:spPr>
          <a:xfrm>
            <a:off x="5652060" y="1501639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0F5AD65-B657-4E5E-8A73-D37997F56D21}"/>
              </a:ext>
            </a:extLst>
          </p:cNvPr>
          <p:cNvSpPr/>
          <p:nvPr/>
        </p:nvSpPr>
        <p:spPr>
          <a:xfrm>
            <a:off x="5652060" y="4538519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de-DE" sz="1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006BD7-6B02-4458-B6E0-010A2176ACD9}"/>
              </a:ext>
            </a:extLst>
          </p:cNvPr>
          <p:cNvSpPr/>
          <p:nvPr/>
        </p:nvSpPr>
        <p:spPr>
          <a:xfrm>
            <a:off x="5991709" y="4538519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F14AA57-DBA3-4CAF-B000-8C7216B63734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808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0011CF-57D3-446C-B536-B0660D86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68759"/>
            <a:ext cx="97275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F6EEAC-36DC-4E34-A173-76246FD769B8}"/>
              </a:ext>
            </a:extLst>
          </p:cNvPr>
          <p:cNvSpPr txBox="1">
            <a:spLocks/>
          </p:cNvSpPr>
          <p:nvPr/>
        </p:nvSpPr>
        <p:spPr>
          <a:xfrm>
            <a:off x="894650" y="109544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Ox</a:t>
            </a:r>
            <a:r>
              <a:rPr lang="de-DE" dirty="0">
                <a:latin typeface="cmr10" panose="020B0500000000000000" pitchFamily="34" charset="0"/>
              </a:rPr>
              <a:t> M2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6BD0FA-AAA3-4DD0-932C-24A3E5D70244}"/>
              </a:ext>
            </a:extLst>
          </p:cNvPr>
          <p:cNvSpPr txBox="1"/>
          <p:nvPr/>
        </p:nvSpPr>
        <p:spPr>
          <a:xfrm>
            <a:off x="1125725" y="534699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cmr12" panose="020B0500000000000000" pitchFamily="34" charset="0"/>
              </a:rPr>
              <a:t>Synthetic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b="1" dirty="0" err="1">
                <a:latin typeface="cmr12" panose="020B0500000000000000" pitchFamily="34" charset="0"/>
              </a:rPr>
              <a:t>Ox</a:t>
            </a:r>
            <a:r>
              <a:rPr lang="de-DE" b="1" dirty="0">
                <a:latin typeface="cmr12" panose="020B0500000000000000" pitchFamily="34" charset="0"/>
              </a:rPr>
              <a:t> M2 </a:t>
            </a:r>
            <a:r>
              <a:rPr lang="de-DE" dirty="0" err="1">
                <a:latin typeface="cmr12" panose="020B0500000000000000" pitchFamily="34" charset="0"/>
              </a:rPr>
              <a:t>found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to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correspond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to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metabolite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found</a:t>
            </a:r>
            <a:r>
              <a:rPr lang="de-DE" dirty="0">
                <a:latin typeface="cmr12" panose="020B0500000000000000" pitchFamily="34" charset="0"/>
              </a:rPr>
              <a:t> in </a:t>
            </a:r>
            <a:r>
              <a:rPr lang="de-DE" dirty="0" err="1">
                <a:latin typeface="cmr12" panose="020B0500000000000000" pitchFamily="34" charset="0"/>
              </a:rPr>
              <a:t>excretion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studies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for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oxandrolone</a:t>
            </a:r>
            <a:r>
              <a:rPr lang="de-DE" dirty="0">
                <a:latin typeface="cmr12" panose="020B0500000000000000" pitchFamily="34" charset="0"/>
              </a:rPr>
              <a:t>. Material was </a:t>
            </a:r>
            <a:r>
              <a:rPr lang="de-DE" dirty="0" err="1">
                <a:latin typeface="cmr12" panose="020B0500000000000000" pitchFamily="34" charset="0"/>
              </a:rPr>
              <a:t>passed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over</a:t>
            </a:r>
            <a:r>
              <a:rPr lang="de-DE" dirty="0">
                <a:latin typeface="cmr12" panose="020B0500000000000000" pitchFamily="34" charset="0"/>
              </a:rPr>
              <a:t> </a:t>
            </a:r>
            <a:r>
              <a:rPr lang="de-DE" dirty="0" err="1">
                <a:latin typeface="cmr12" panose="020B0500000000000000" pitchFamily="34" charset="0"/>
              </a:rPr>
              <a:t>to</a:t>
            </a:r>
            <a:r>
              <a:rPr lang="de-DE" dirty="0">
                <a:latin typeface="cmr12" panose="020B0500000000000000" pitchFamily="34" charset="0"/>
              </a:rPr>
              <a:t> WADA </a:t>
            </a:r>
            <a:r>
              <a:rPr lang="de-DE" dirty="0" err="1">
                <a:latin typeface="cmr12" panose="020B0500000000000000" pitchFamily="34" charset="0"/>
              </a:rPr>
              <a:t>for</a:t>
            </a:r>
            <a:r>
              <a:rPr lang="de-DE" dirty="0">
                <a:latin typeface="cmr12" panose="020B0500000000000000" pitchFamily="34" charset="0"/>
              </a:rPr>
              <a:t> anti-doping </a:t>
            </a:r>
            <a:r>
              <a:rPr lang="de-DE" dirty="0" err="1">
                <a:latin typeface="cmr12" panose="020B0500000000000000" pitchFamily="34" charset="0"/>
              </a:rPr>
              <a:t>efforts</a:t>
            </a:r>
            <a:r>
              <a:rPr lang="de-DE" dirty="0">
                <a:latin typeface="cmr12" panose="020B0500000000000000" pitchFamily="34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D40528-2484-4864-813E-17EF2B51F25D}"/>
              </a:ext>
            </a:extLst>
          </p:cNvPr>
          <p:cNvSpPr txBox="1"/>
          <p:nvPr/>
        </p:nvSpPr>
        <p:spPr>
          <a:xfrm>
            <a:off x="249979" y="6468079"/>
            <a:ext cx="617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N. Kratena, B. Stöger, M. Weil, V.S. Enev, P. G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 </a:t>
            </a:r>
            <a:r>
              <a:rPr lang="de-DE" sz="1200" i="1" dirty="0" err="1">
                <a:latin typeface="cmr12" panose="020B0500000000000000" pitchFamily="34" charset="0"/>
              </a:rPr>
              <a:t>Tetrahedron</a:t>
            </a:r>
            <a:r>
              <a:rPr lang="de-DE" sz="1200" i="1" dirty="0">
                <a:latin typeface="cmr12" panose="020B0500000000000000" pitchFamily="34" charset="0"/>
              </a:rPr>
              <a:t> </a:t>
            </a:r>
            <a:r>
              <a:rPr lang="de-DE" sz="1200" i="1" dirty="0" err="1">
                <a:latin typeface="cmr12" panose="020B0500000000000000" pitchFamily="34" charset="0"/>
              </a:rPr>
              <a:t>Lett</a:t>
            </a:r>
            <a:r>
              <a:rPr lang="de-DE" sz="1200" i="1" dirty="0">
                <a:latin typeface="cmr12" panose="020B0500000000000000" pitchFamily="34" charset="0"/>
              </a:rPr>
              <a:t>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2017</a:t>
            </a:r>
            <a:r>
              <a:rPr lang="de-DE" sz="1200" dirty="0">
                <a:latin typeface="cmr12" panose="020B0500000000000000" pitchFamily="34" charset="0"/>
              </a:rPr>
              <a:t>, 58, 1316.</a:t>
            </a:r>
          </a:p>
          <a:p>
            <a:endParaRPr lang="de-DE" sz="1200" dirty="0">
              <a:latin typeface="cmr12" panose="020B0500000000000000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AB14DC3-D425-4959-8666-1EAEB9313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1156"/>
              </p:ext>
            </p:extLst>
          </p:nvPr>
        </p:nvGraphicFramePr>
        <p:xfrm>
          <a:off x="246063" y="1125538"/>
          <a:ext cx="8166100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S ChemDraw Drawing" r:id="rId3" imgW="9586990" imgH="4586760" progId="ChemDraw.Document.6.0">
                  <p:embed/>
                </p:oleObj>
              </mc:Choice>
              <mc:Fallback>
                <p:oleObj name="CS ChemDraw Drawing" r:id="rId3" imgW="9586990" imgH="4586760" progId="ChemDraw.Document.6.0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9AB14DC3-D425-4959-8666-1EAEB9313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1125538"/>
                        <a:ext cx="8166100" cy="390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F6523BD2-FBCF-426F-A411-DE55B39A4D4B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385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6795ED-CCA4-4024-B0B3-C47CBD939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504875"/>
              </p:ext>
            </p:extLst>
          </p:nvPr>
        </p:nvGraphicFramePr>
        <p:xfrm>
          <a:off x="1258888" y="1403350"/>
          <a:ext cx="6540500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S ChemDraw Drawing" r:id="rId4" imgW="5088224" imgH="2988090" progId="ChemDraw.Document.6.0">
                  <p:embed/>
                </p:oleObj>
              </mc:Choice>
              <mc:Fallback>
                <p:oleObj name="CS ChemDraw Drawing" r:id="rId4" imgW="5088224" imgH="2988090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36795ED-CCA4-4024-B0B3-C47CBD939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1403350"/>
                        <a:ext cx="6540500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1698A9D-8C01-416E-9597-BE03446527E7}"/>
              </a:ext>
            </a:extLst>
          </p:cNvPr>
          <p:cNvSpPr txBox="1"/>
          <p:nvPr/>
        </p:nvSpPr>
        <p:spPr>
          <a:xfrm>
            <a:off x="508920" y="2990731"/>
            <a:ext cx="4770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cmr12" panose="020B0500000000000000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Other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dehydrating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agents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Martin‘s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sulfuran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cmr12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(3:1) </a:t>
            </a:r>
          </a:p>
          <a:p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Burgess‘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reagent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cmr12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(2:1) </a:t>
            </a:r>
          </a:p>
          <a:p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but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lower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mr12" panose="020B0500000000000000" pitchFamily="34" charset="0"/>
                <a:cs typeface="Times New Roman" panose="02020603050405020304" pitchFamily="18" charset="0"/>
              </a:rPr>
              <a:t>yields</a:t>
            </a:r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dirty="0">
              <a:latin typeface="cmr12" panose="020B0500000000000000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cmr12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de-DE" dirty="0">
              <a:latin typeface="cmr12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F60CCC-3A9C-4EE0-8709-AADCCC985D54}"/>
              </a:ext>
            </a:extLst>
          </p:cNvPr>
          <p:cNvSpPr txBox="1">
            <a:spLocks/>
          </p:cNvSpPr>
          <p:nvPr/>
        </p:nvSpPr>
        <p:spPr>
          <a:xfrm>
            <a:off x="894650" y="109544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err="1">
                <a:latin typeface="cmr10" panose="020B0500000000000000" pitchFamily="34" charset="0"/>
              </a:rPr>
              <a:t>Ox</a:t>
            </a:r>
            <a:r>
              <a:rPr lang="de-DE" dirty="0">
                <a:latin typeface="cmr10" panose="020B0500000000000000" pitchFamily="34" charset="0"/>
              </a:rPr>
              <a:t> M1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6D631E-86A6-4A13-B945-FFFC52C14630}"/>
              </a:ext>
            </a:extLst>
          </p:cNvPr>
          <p:cNvSpPr txBox="1"/>
          <p:nvPr/>
        </p:nvSpPr>
        <p:spPr>
          <a:xfrm>
            <a:off x="251520" y="6471364"/>
            <a:ext cx="617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N. Kratena, B. Stöger, M. Weil, V.S. Enev, P. G</a:t>
            </a:r>
            <a:r>
              <a:rPr lang="de-D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de-DE" sz="1200" dirty="0">
                <a:latin typeface="cmr12" panose="020B0500000000000000" pitchFamily="34" charset="0"/>
              </a:rPr>
              <a:t>rtner </a:t>
            </a:r>
            <a:r>
              <a:rPr lang="de-DE" sz="1200" i="1" dirty="0" err="1">
                <a:latin typeface="cmr12" panose="020B0500000000000000" pitchFamily="34" charset="0"/>
              </a:rPr>
              <a:t>Tetrahedron</a:t>
            </a:r>
            <a:r>
              <a:rPr lang="de-DE" sz="1200" i="1" dirty="0">
                <a:latin typeface="cmr12" panose="020B0500000000000000" pitchFamily="34" charset="0"/>
              </a:rPr>
              <a:t> </a:t>
            </a:r>
            <a:r>
              <a:rPr lang="de-DE" sz="1200" i="1" dirty="0" err="1">
                <a:latin typeface="cmr12" panose="020B0500000000000000" pitchFamily="34" charset="0"/>
              </a:rPr>
              <a:t>Lett</a:t>
            </a:r>
            <a:r>
              <a:rPr lang="de-DE" sz="1200" i="1" dirty="0">
                <a:latin typeface="cmr12" panose="020B0500000000000000" pitchFamily="34" charset="0"/>
              </a:rPr>
              <a:t>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2017</a:t>
            </a:r>
            <a:r>
              <a:rPr lang="de-DE" sz="1200" dirty="0">
                <a:latin typeface="cmr12" panose="020B0500000000000000" pitchFamily="34" charset="0"/>
              </a:rPr>
              <a:t>, 58, 1316.</a:t>
            </a:r>
          </a:p>
          <a:p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D3EAC1-2572-43AB-AFEA-F083DCC7C5EC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0355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3D7A-CBBD-4FAB-A2C4-AB859A8A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16632"/>
            <a:ext cx="7429552" cy="1143008"/>
          </a:xfrm>
        </p:spPr>
        <p:txBody>
          <a:bodyPr/>
          <a:lstStyle/>
          <a:p>
            <a:r>
              <a:rPr lang="de-DE" dirty="0">
                <a:latin typeface="cmr10" panose="020B0500000000000000" pitchFamily="34" charset="0"/>
              </a:rPr>
              <a:t>DHCMT M3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765D702E-0B46-4011-A5CC-01E5DDEC2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64122"/>
              </p:ext>
            </p:extLst>
          </p:nvPr>
        </p:nvGraphicFramePr>
        <p:xfrm>
          <a:off x="206375" y="1109663"/>
          <a:ext cx="5689600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S ChemDraw Drawing" r:id="rId3" imgW="5339907" imgH="1589220" progId="ChemDraw.Document.6.0">
                  <p:embed/>
                </p:oleObj>
              </mc:Choice>
              <mc:Fallback>
                <p:oleObj name="CS ChemDraw Drawing" r:id="rId3" imgW="5339907" imgH="1589220" progId="ChemDraw.Document.6.0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765D702E-0B46-4011-A5CC-01E5DDEC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" y="1109663"/>
                        <a:ext cx="5689600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05B00EB-FC0A-42E2-B38F-D42803A20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32940"/>
              </p:ext>
            </p:extLst>
          </p:nvPr>
        </p:nvGraphicFramePr>
        <p:xfrm>
          <a:off x="4067944" y="1430337"/>
          <a:ext cx="4275138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S ChemDraw Drawing" r:id="rId5" imgW="3817249" imgH="3853980" progId="ChemDraw.Document.6.0">
                  <p:embed/>
                </p:oleObj>
              </mc:Choice>
              <mc:Fallback>
                <p:oleObj name="CS ChemDraw Drawing" r:id="rId5" imgW="3817249" imgH="3853980" progId="ChemDraw.Document.6.0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005B00EB-FC0A-42E2-B38F-D42803A20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1430337"/>
                        <a:ext cx="4275138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7">
            <a:extLst>
              <a:ext uri="{FF2B5EF4-FFF2-40B4-BE49-F238E27FC236}">
                <a16:creationId xmlns:a16="http://schemas.microsoft.com/office/drawing/2014/main" id="{C5D6C5B8-6C44-4B25-A49F-509B6B15694C}"/>
              </a:ext>
            </a:extLst>
          </p:cNvPr>
          <p:cNvSpPr txBox="1"/>
          <p:nvPr/>
        </p:nvSpPr>
        <p:spPr>
          <a:xfrm>
            <a:off x="107504" y="3427313"/>
            <a:ext cx="3490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mr12" panose="020B0500000000000000" pitchFamily="34" charset="0"/>
              </a:rPr>
              <a:t>First two putative </a:t>
            </a:r>
            <a:r>
              <a:rPr lang="de-DE" dirty="0" err="1">
                <a:latin typeface="cmr12" panose="020B0500000000000000" pitchFamily="34" charset="0"/>
              </a:rPr>
              <a:t>metabolites</a:t>
            </a:r>
            <a:endParaRPr lang="de-DE" dirty="0">
              <a:latin typeface="cmr12" panose="020B0500000000000000" pitchFamily="34" charset="0"/>
            </a:endParaRPr>
          </a:p>
          <a:p>
            <a:r>
              <a:rPr lang="de-DE" dirty="0">
                <a:latin typeface="cmr12" panose="020B0500000000000000" pitchFamily="34" charset="0"/>
              </a:rPr>
              <a:t>    </a:t>
            </a:r>
            <a:r>
              <a:rPr lang="de-DE" b="1" dirty="0">
                <a:latin typeface="cmr12" panose="020B0500000000000000" pitchFamily="34" charset="0"/>
              </a:rPr>
              <a:t>M3-A</a:t>
            </a:r>
            <a:r>
              <a:rPr lang="de-DE" dirty="0">
                <a:latin typeface="cmr12" panose="020B0500000000000000" pitchFamily="34" charset="0"/>
              </a:rPr>
              <a:t> and </a:t>
            </a:r>
            <a:r>
              <a:rPr lang="de-DE" b="1" dirty="0">
                <a:latin typeface="cmr12" panose="020B0500000000000000" pitchFamily="34" charset="0"/>
              </a:rPr>
              <a:t>M3-B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cmr12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mr12" panose="020B0500000000000000" pitchFamily="34" charset="0"/>
              </a:rPr>
              <a:t>Similiar MS data but different</a:t>
            </a:r>
          </a:p>
          <a:p>
            <a:r>
              <a:rPr lang="de-DE" dirty="0">
                <a:latin typeface="cmr12" panose="020B0500000000000000" pitchFamily="34" charset="0"/>
              </a:rPr>
              <a:t>    retention times (HPLC/GC)</a:t>
            </a:r>
          </a:p>
          <a:p>
            <a:endParaRPr lang="de-DE" dirty="0">
              <a:latin typeface="cmr12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latin typeface="cmr12" panose="020B0500000000000000" pitchFamily="34" charset="0"/>
                <a:sym typeface="Wingdings" panose="05000000000000000000" pitchFamily="2" charset="2"/>
              </a:rPr>
              <a:t>Possibly stereoisomers</a:t>
            </a:r>
          </a:p>
          <a:p>
            <a:endParaRPr lang="de-DE" dirty="0">
              <a:latin typeface="cmr12" panose="020B05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D9C1E1-626E-45EC-8B7A-D0AA2AA705F7}"/>
              </a:ext>
            </a:extLst>
          </p:cNvPr>
          <p:cNvSpPr txBox="1"/>
          <p:nvPr/>
        </p:nvSpPr>
        <p:spPr>
          <a:xfrm>
            <a:off x="755576" y="6510535"/>
            <a:ext cx="7217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cmr12" panose="020B0500000000000000" pitchFamily="34" charset="0"/>
              </a:rPr>
              <a:t>N. Kratena, S.M. Pilz, M. Weil, G. Gmeiner, V.S. Enev, P. Gärtner </a:t>
            </a:r>
            <a:r>
              <a:rPr lang="de-DE" sz="1200" i="1" dirty="0">
                <a:latin typeface="cmr12" panose="020B0500000000000000" pitchFamily="34" charset="0"/>
              </a:rPr>
              <a:t>Org. </a:t>
            </a:r>
            <a:r>
              <a:rPr lang="de-DE" sz="1200" i="1" dirty="0" err="1">
                <a:latin typeface="cmr12" panose="020B0500000000000000" pitchFamily="34" charset="0"/>
              </a:rPr>
              <a:t>Biomol</a:t>
            </a:r>
            <a:r>
              <a:rPr lang="de-DE" sz="1200" i="1" dirty="0">
                <a:latin typeface="cmr12" panose="020B0500000000000000" pitchFamily="34" charset="0"/>
              </a:rPr>
              <a:t>. Chem.</a:t>
            </a:r>
            <a:r>
              <a:rPr lang="de-DE" sz="1200" dirty="0">
                <a:latin typeface="cmr12" panose="020B0500000000000000" pitchFamily="34" charset="0"/>
              </a:rPr>
              <a:t>, </a:t>
            </a:r>
            <a:r>
              <a:rPr lang="de-DE" sz="1200" b="1" dirty="0">
                <a:latin typeface="cmr12" panose="020B0500000000000000" pitchFamily="34" charset="0"/>
              </a:rPr>
              <a:t>2018</a:t>
            </a:r>
            <a:r>
              <a:rPr lang="de-DE" sz="1200" dirty="0">
                <a:latin typeface="cmr12" panose="020B0500000000000000" pitchFamily="34" charset="0"/>
              </a:rPr>
              <a:t>, 16, 2508</a:t>
            </a:r>
          </a:p>
          <a:p>
            <a:endParaRPr lang="de-DE" sz="1200" dirty="0">
              <a:latin typeface="cmr12" panose="020B0500000000000000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422C1D-3A02-4342-81D3-9CCDC2904976}"/>
              </a:ext>
            </a:extLst>
          </p:cNvPr>
          <p:cNvSpPr txBox="1"/>
          <p:nvPr/>
        </p:nvSpPr>
        <p:spPr>
          <a:xfrm>
            <a:off x="8748464" y="638132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mr12" panose="020B05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8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TU_Powerpoint_Vorlage_logo</Template>
  <TotalTime>0</TotalTime>
  <Words>2209</Words>
  <Application>Microsoft Office PowerPoint</Application>
  <PresentationFormat>Bildschirmpräsentation (4:3)</PresentationFormat>
  <Paragraphs>464</Paragraphs>
  <Slides>42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42</vt:i4>
      </vt:variant>
    </vt:vector>
  </HeadingPairs>
  <TitlesOfParts>
    <vt:vector size="60" baseType="lpstr">
      <vt:lpstr>Adobe Garamond Pro</vt:lpstr>
      <vt:lpstr>Arial</vt:lpstr>
      <vt:lpstr>Arial Narrow</vt:lpstr>
      <vt:lpstr>Calibri</vt:lpstr>
      <vt:lpstr>Cambria Math</vt:lpstr>
      <vt:lpstr>CharisSIL</vt:lpstr>
      <vt:lpstr>cmr10</vt:lpstr>
      <vt:lpstr>cmr12</vt:lpstr>
      <vt:lpstr>Quicksand</vt:lpstr>
      <vt:lpstr>Symbol</vt:lpstr>
      <vt:lpstr>Times New Roman</vt:lpstr>
      <vt:lpstr>Wingdings</vt:lpstr>
      <vt:lpstr>Titel mit weißem Rahmen und dunklem Logo</vt:lpstr>
      <vt:lpstr>Inhalt_blauer_Rahmen</vt:lpstr>
      <vt:lpstr>Inhalt_weißer_Rahmen</vt:lpstr>
      <vt:lpstr>CS ChemDraw Drawing</vt:lpstr>
      <vt:lpstr>MDLDrawObject Class</vt:lpstr>
      <vt:lpstr>ChemDoodle OLE</vt:lpstr>
      <vt:lpstr>Synthesis of Steroid Long-Term  Metabolites used in Doping Analysis</vt:lpstr>
      <vt:lpstr>Introduction</vt:lpstr>
      <vt:lpstr>PowerPoint-Präsentation</vt:lpstr>
      <vt:lpstr>Nightwatch (novel LTM)</vt:lpstr>
      <vt:lpstr>Phase 1 LTM targets</vt:lpstr>
      <vt:lpstr>PowerPoint-Präsentation</vt:lpstr>
      <vt:lpstr>PowerPoint-Präsentation</vt:lpstr>
      <vt:lpstr>PowerPoint-Präsentation</vt:lpstr>
      <vt:lpstr>DHCMT M3</vt:lpstr>
      <vt:lpstr>DHCMT M3</vt:lpstr>
      <vt:lpstr>DHCMT M3</vt:lpstr>
      <vt:lpstr>M3-H authenticity</vt:lpstr>
      <vt:lpstr>Comparison of 8 stereoisomers</vt:lpstr>
      <vt:lpstr>DHCMT M4</vt:lpstr>
      <vt:lpstr>DHCMT M4 and Oxymesterone</vt:lpstr>
      <vt:lpstr>Oxymetholone</vt:lpstr>
      <vt:lpstr>PowerPoint-Präsentation</vt:lpstr>
      <vt:lpstr>PowerPoint-Präsentation</vt:lpstr>
      <vt:lpstr>AAS – Trenbolone - Metabolism</vt:lpstr>
      <vt:lpstr>AAS – Trenbolone - Detection</vt:lpstr>
      <vt:lpstr>AAS – Trenbolone – Synthesis I</vt:lpstr>
      <vt:lpstr>AAS – Trenbolone – Synthesis II</vt:lpstr>
      <vt:lpstr>AAS – Trenbolone – Synthesis III</vt:lpstr>
      <vt:lpstr>AAS – Trenbolone – Synthesis IV</vt:lpstr>
      <vt:lpstr>AAS – Trenbolone – Synthesis V</vt:lpstr>
      <vt:lpstr>AAS – Trenbolone – Summary</vt:lpstr>
      <vt:lpstr>DHCMT long-term metabolite glucuronides</vt:lpstr>
      <vt:lpstr>Derviatization experiments</vt:lpstr>
      <vt:lpstr>Parallel reaction monitoring</vt:lpstr>
      <vt:lpstr>Fractionation and Confirmation</vt:lpstr>
      <vt:lpstr>Comparison of relative abundances</vt:lpstr>
      <vt:lpstr>Results of derivatization experiment </vt:lpstr>
      <vt:lpstr>Phase 2 LTM targets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Monitoring of  microbiological degradation</vt:lpstr>
      <vt:lpstr>LTMs of SARMs - Ostarine</vt:lpstr>
      <vt:lpstr>Acknowledgements</vt:lpstr>
      <vt:lpstr>Thanks for your attention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Steroid Long-Term Metabolites</dc:title>
  <dc:creator>Mann von Welt .</dc:creator>
  <cp:lastModifiedBy>Gärtner, Peter</cp:lastModifiedBy>
  <cp:revision>557</cp:revision>
  <dcterms:created xsi:type="dcterms:W3CDTF">2018-09-20T13:22:01Z</dcterms:created>
  <dcterms:modified xsi:type="dcterms:W3CDTF">2022-03-07T09:50:36Z</dcterms:modified>
</cp:coreProperties>
</file>