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4463" r:id="rId1"/>
  </p:sldMasterIdLst>
  <p:notesMasterIdLst>
    <p:notesMasterId r:id="rId41"/>
  </p:notesMasterIdLst>
  <p:handoutMasterIdLst>
    <p:handoutMasterId r:id="rId42"/>
  </p:handoutMasterIdLst>
  <p:sldIdLst>
    <p:sldId id="256" r:id="rId2"/>
    <p:sldId id="741" r:id="rId3"/>
    <p:sldId id="777" r:id="rId4"/>
    <p:sldId id="736" r:id="rId5"/>
    <p:sldId id="738" r:id="rId6"/>
    <p:sldId id="737" r:id="rId7"/>
    <p:sldId id="739" r:id="rId8"/>
    <p:sldId id="779" r:id="rId9"/>
    <p:sldId id="780" r:id="rId10"/>
    <p:sldId id="750" r:id="rId11"/>
    <p:sldId id="749" r:id="rId12"/>
    <p:sldId id="754" r:id="rId13"/>
    <p:sldId id="740" r:id="rId14"/>
    <p:sldId id="768" r:id="rId15"/>
    <p:sldId id="752" r:id="rId16"/>
    <p:sldId id="753" r:id="rId17"/>
    <p:sldId id="757" r:id="rId18"/>
    <p:sldId id="764" r:id="rId19"/>
    <p:sldId id="758" r:id="rId20"/>
    <p:sldId id="765" r:id="rId21"/>
    <p:sldId id="756" r:id="rId22"/>
    <p:sldId id="748" r:id="rId23"/>
    <p:sldId id="759" r:id="rId24"/>
    <p:sldId id="755" r:id="rId25"/>
    <p:sldId id="746" r:id="rId26"/>
    <p:sldId id="747" r:id="rId27"/>
    <p:sldId id="760" r:id="rId28"/>
    <p:sldId id="766" r:id="rId29"/>
    <p:sldId id="761" r:id="rId30"/>
    <p:sldId id="767" r:id="rId31"/>
    <p:sldId id="763" r:id="rId32"/>
    <p:sldId id="771" r:id="rId33"/>
    <p:sldId id="744" r:id="rId34"/>
    <p:sldId id="745" r:id="rId35"/>
    <p:sldId id="770" r:id="rId36"/>
    <p:sldId id="769" r:id="rId37"/>
    <p:sldId id="772" r:id="rId38"/>
    <p:sldId id="774" r:id="rId39"/>
    <p:sldId id="773" r:id="rId40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48">
          <p15:clr>
            <a:srgbClr val="A4A3A4"/>
          </p15:clr>
        </p15:guide>
        <p15:guide id="2" pos="58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5D6"/>
    <a:srgbClr val="FB74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5ABB26-0587-4C30-8999-92F81FD0307C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9C7853C-536D-4A76-A0AE-DD22124D55A5}" styleName="Designformatvorlage 1 - Akz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Designformatvorlage 1 - Akz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89"/>
    <p:restoredTop sz="82688" autoAdjust="0"/>
  </p:normalViewPr>
  <p:slideViewPr>
    <p:cSldViewPr snapToGrid="0" snapToObjects="1">
      <p:cViewPr varScale="1">
        <p:scale>
          <a:sx n="91" d="100"/>
          <a:sy n="91" d="100"/>
        </p:scale>
        <p:origin x="2622" y="90"/>
      </p:cViewPr>
      <p:guideLst>
        <p:guide orient="horz" pos="1548"/>
        <p:guide pos="58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6B9B9C82-8985-D8E7-BD35-9D86548242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3079E70-94D2-7FD5-370D-B1CB12424C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8345DC6-5716-475E-BE0D-9A104499B1E1}" type="datetimeFigureOut">
              <a:rPr lang="de-DE"/>
              <a:pPr>
                <a:defRPr/>
              </a:pPr>
              <a:t>15.09.2025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1DE83D1-F254-C209-4DC4-BE91E952D60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4A402A8-0A2C-AB71-D9D1-F33A1784BB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B74994B-E9AB-44C2-BD0D-4EE4C27AD1D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3E21ECB9-588A-5725-16A9-B9F2E76643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2A49B9D-CEA2-C6FC-2CD8-512C97F886D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032CF65-F1DB-4D20-B2DC-F04041F25430}" type="datetimeFigureOut">
              <a:rPr lang="de-DE"/>
              <a:pPr>
                <a:defRPr/>
              </a:pPr>
              <a:t>15.09.2025</a:t>
            </a:fld>
            <a:endParaRPr lang="de-DE"/>
          </a:p>
        </p:txBody>
      </p:sp>
      <p:sp>
        <p:nvSpPr>
          <p:cNvPr id="4" name="Folienbildplatzhalter 3">
            <a:extLst>
              <a:ext uri="{FF2B5EF4-FFF2-40B4-BE49-F238E27FC236}">
                <a16:creationId xmlns:a16="http://schemas.microsoft.com/office/drawing/2014/main" id="{834E54D3-EAF2-1825-7F4E-1F72C49D77A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>
            <a:extLst>
              <a:ext uri="{FF2B5EF4-FFF2-40B4-BE49-F238E27FC236}">
                <a16:creationId xmlns:a16="http://schemas.microsoft.com/office/drawing/2014/main" id="{3A2C6FB9-E1EC-F438-0A12-FAFF1240B0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
Zweite Ebene
Dritte Ebene
Vierte Ebene
Fünfte Ebene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59EE6D9-E741-94AD-5573-12377D06738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C7855CF-8EF6-11C0-EB49-B489CEC435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2316423-3D93-4DE9-BA2E-857BEBA367C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49D209-5DCC-9472-B3C9-D75FA29FD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D40031B-035E-5AF4-E776-7F647C67B8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392843BF-95B9-6453-8247-745308F1A3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err="1"/>
              <a:t>WoS</a:t>
            </a:r>
            <a:r>
              <a:rPr lang="de-AT" dirty="0"/>
              <a:t>: 2585</a:t>
            </a:r>
          </a:p>
          <a:p>
            <a:r>
              <a:rPr lang="de-AT" dirty="0" err="1"/>
              <a:t>OpenAlex</a:t>
            </a:r>
            <a:r>
              <a:rPr lang="de-AT" dirty="0"/>
              <a:t>: 2844</a:t>
            </a:r>
          </a:p>
          <a:p>
            <a:r>
              <a:rPr lang="de-AT" dirty="0"/>
              <a:t>Scopus: 3151</a:t>
            </a:r>
          </a:p>
          <a:p>
            <a:r>
              <a:rPr lang="de-AT" dirty="0" err="1"/>
              <a:t>Dimensions</a:t>
            </a:r>
            <a:r>
              <a:rPr lang="de-AT" dirty="0"/>
              <a:t>: 3182</a:t>
            </a:r>
          </a:p>
          <a:p>
            <a:endParaRPr lang="de-AT" dirty="0"/>
          </a:p>
          <a:p>
            <a:endParaRPr lang="de-AT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EC0A057-FDC5-B725-761B-3F8344FAE1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316423-3D93-4DE9-BA2E-857BEBA367C8}" type="slidenum">
              <a:rPr lang="de-DE" altLang="de-DE" smtClean="0"/>
              <a:pPr>
                <a:defRPr/>
              </a:pPr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653213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err="1"/>
              <a:t>WoS</a:t>
            </a:r>
            <a:r>
              <a:rPr lang="de-AT" dirty="0"/>
              <a:t>: 2585</a:t>
            </a:r>
          </a:p>
          <a:p>
            <a:r>
              <a:rPr lang="de-AT" dirty="0" err="1"/>
              <a:t>OpenAlex</a:t>
            </a:r>
            <a:r>
              <a:rPr lang="de-AT" dirty="0"/>
              <a:t>: 2844</a:t>
            </a:r>
          </a:p>
          <a:p>
            <a:r>
              <a:rPr lang="de-AT" dirty="0"/>
              <a:t>Scopus: 3151</a:t>
            </a:r>
          </a:p>
          <a:p>
            <a:r>
              <a:rPr lang="de-AT" dirty="0" err="1"/>
              <a:t>Dimensions</a:t>
            </a:r>
            <a:r>
              <a:rPr lang="de-AT" dirty="0"/>
              <a:t>: 3182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316423-3D93-4DE9-BA2E-857BEBA367C8}" type="slidenum">
              <a:rPr lang="de-DE" altLang="de-DE" smtClean="0"/>
              <a:pPr>
                <a:defRPr/>
              </a:pPr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676668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BC290F-AB9E-AF12-5243-7A86064D5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51AC6B5A-240E-D085-63B3-911D725CE0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CA593B2-FD93-9B84-A348-E77AC54852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err="1"/>
              <a:t>OpenAlex</a:t>
            </a:r>
            <a:r>
              <a:rPr lang="de-AT" dirty="0"/>
              <a:t>: +47%</a:t>
            </a:r>
          </a:p>
          <a:p>
            <a:r>
              <a:rPr lang="de-AT" dirty="0" err="1"/>
              <a:t>Dimensions</a:t>
            </a:r>
            <a:r>
              <a:rPr lang="de-AT" dirty="0"/>
              <a:t>: +27%</a:t>
            </a:r>
          </a:p>
          <a:p>
            <a:r>
              <a:rPr lang="de-AT" dirty="0"/>
              <a:t>Scopus: +13%</a:t>
            </a:r>
          </a:p>
          <a:p>
            <a:r>
              <a:rPr lang="de-AT" dirty="0" err="1"/>
              <a:t>WoS</a:t>
            </a:r>
            <a:r>
              <a:rPr lang="de-AT" dirty="0"/>
              <a:t>: +7%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7379808-AC83-2DD4-72A0-25DD9CB93E4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316423-3D93-4DE9-BA2E-857BEBA367C8}" type="slidenum">
              <a:rPr lang="de-DE" altLang="de-DE" smtClean="0"/>
              <a:pPr>
                <a:defRPr/>
              </a:pPr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28636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66E17D-8C74-D281-1C34-28F7476D6B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7732269-DFE9-537C-4113-86EB2182B0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0CD22B75-936E-1DE4-8B8C-0920F6D604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err="1"/>
              <a:t>Avg</a:t>
            </a:r>
            <a:r>
              <a:rPr lang="de-AT" dirty="0"/>
              <a:t> </a:t>
            </a:r>
            <a:r>
              <a:rPr lang="de-AT" dirty="0" err="1"/>
              <a:t>difference</a:t>
            </a:r>
            <a:r>
              <a:rPr lang="de-AT" dirty="0"/>
              <a:t> = 406,5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2D48704-3012-76D7-C8FB-FB26086027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316423-3D93-4DE9-BA2E-857BEBA367C8}" type="slidenum">
              <a:rPr lang="de-DE" altLang="de-DE" smtClean="0"/>
              <a:pPr>
                <a:defRPr/>
              </a:pPr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654578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>
                <a:solidFill>
                  <a:schemeClr val="tx1"/>
                </a:solidFill>
              </a:rPr>
              <a:t>Vienna University of Technology (166)</a:t>
            </a:r>
          </a:p>
          <a:p>
            <a:r>
              <a:rPr lang="de-AT" dirty="0">
                <a:solidFill>
                  <a:schemeClr val="tx1"/>
                </a:solidFill>
              </a:rPr>
              <a:t>Technical University of Vienna (96)</a:t>
            </a:r>
          </a:p>
          <a:p>
            <a:r>
              <a:rPr lang="de-AT" dirty="0">
                <a:solidFill>
                  <a:schemeClr val="tx1"/>
                </a:solidFill>
              </a:rPr>
              <a:t>TU Vienna (26)</a:t>
            </a:r>
          </a:p>
          <a:p>
            <a:r>
              <a:rPr lang="de-AT" dirty="0">
                <a:solidFill>
                  <a:schemeClr val="tx1"/>
                </a:solidFill>
              </a:rPr>
              <a:t>TU Wien (Vienna University of Technology) (26)</a:t>
            </a:r>
          </a:p>
          <a:p>
            <a:r>
              <a:rPr lang="de-AT" dirty="0">
                <a:solidFill>
                  <a:schemeClr val="tx1"/>
                </a:solidFill>
              </a:rPr>
              <a:t>Technische Universität Wien (TU Wien) (18)</a:t>
            </a:r>
          </a:p>
          <a:p>
            <a:r>
              <a:rPr lang="de-AT" dirty="0">
                <a:solidFill>
                  <a:schemeClr val="tx1"/>
                </a:solidFill>
              </a:rPr>
              <a:t>Technische Univ. Wien (14)</a:t>
            </a:r>
          </a:p>
          <a:p>
            <a:r>
              <a:rPr lang="de-AT" dirty="0" err="1">
                <a:solidFill>
                  <a:schemeClr val="tx1"/>
                </a:solidFill>
              </a:rPr>
              <a:t>TUWien</a:t>
            </a:r>
            <a:r>
              <a:rPr lang="de-AT" dirty="0">
                <a:solidFill>
                  <a:schemeClr val="tx1"/>
                </a:solidFill>
              </a:rPr>
              <a:t> (8)</a:t>
            </a:r>
          </a:p>
          <a:p>
            <a:r>
              <a:rPr lang="de-AT" dirty="0">
                <a:solidFill>
                  <a:schemeClr val="tx1"/>
                </a:solidFill>
              </a:rPr>
              <a:t>University of Technology Vienna (6)</a:t>
            </a:r>
          </a:p>
          <a:p>
            <a:r>
              <a:rPr lang="de-AT" dirty="0">
                <a:solidFill>
                  <a:schemeClr val="tx1"/>
                </a:solidFill>
              </a:rPr>
              <a:t>TU Wien – Vienna University of Technology (4)</a:t>
            </a:r>
          </a:p>
          <a:p>
            <a:r>
              <a:rPr lang="de-AT" dirty="0">
                <a:solidFill>
                  <a:schemeClr val="tx1"/>
                </a:solidFill>
              </a:rPr>
              <a:t>TU Wein (2)</a:t>
            </a:r>
          </a:p>
          <a:p>
            <a:r>
              <a:rPr lang="de-AT" dirty="0">
                <a:solidFill>
                  <a:schemeClr val="tx1"/>
                </a:solidFill>
              </a:rPr>
              <a:t>TU WIEN (2)</a:t>
            </a:r>
          </a:p>
          <a:p>
            <a:r>
              <a:rPr lang="de-AT" dirty="0">
                <a:solidFill>
                  <a:schemeClr val="tx1"/>
                </a:solidFill>
              </a:rPr>
              <a:t>Technological University of Vienna (2)</a:t>
            </a:r>
          </a:p>
          <a:p>
            <a:r>
              <a:rPr lang="de-AT" dirty="0">
                <a:solidFill>
                  <a:schemeClr val="tx1"/>
                </a:solidFill>
              </a:rPr>
              <a:t>Tu Wien University (2)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316423-3D93-4DE9-BA2E-857BEBA367C8}" type="slidenum">
              <a:rPr lang="de-DE" altLang="de-DE" smtClean="0"/>
              <a:pPr>
                <a:defRPr/>
              </a:pPr>
              <a:t>18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34478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hyperlink" Target="https://creativecommons.org/licenses/by/4.0/deed.de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12">
            <a:extLst>
              <a:ext uri="{FF2B5EF4-FFF2-40B4-BE49-F238E27FC236}">
                <a16:creationId xmlns:a16="http://schemas.microsoft.com/office/drawing/2014/main" id="{D3A0CAB0-C622-124E-9C76-1722E89B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567" y="3695703"/>
            <a:ext cx="7269396" cy="1208088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E025370-DC22-0443-B766-1BE74AD3E7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9800" y="2837712"/>
            <a:ext cx="7269163" cy="676275"/>
          </a:xfrm>
          <a:prstGeom prst="rect">
            <a:avLst/>
          </a:prstGeom>
        </p:spPr>
        <p:txBody>
          <a:bodyPr lIns="0" tIns="0" rIns="0" bIns="0" anchor="b"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E852126F-8064-FB42-9E09-2BF675CEFD9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9800" y="4797334"/>
            <a:ext cx="7269163" cy="536575"/>
          </a:xfrm>
          <a:prstGeom prst="rect">
            <a:avLst/>
          </a:prstGeom>
        </p:spPr>
        <p:txBody>
          <a:bodyPr lIns="0" tIns="0" rIns="0" bIns="0" anchor="b"/>
          <a:lstStyle/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20007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ufzählungen (r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ED0E44E7-301B-AD4A-96D4-9448D3F49B5E}"/>
              </a:ext>
            </a:extLst>
          </p:cNvPr>
          <p:cNvSpPr/>
          <p:nvPr userDrawn="1"/>
        </p:nvSpPr>
        <p:spPr>
          <a:xfrm>
            <a:off x="0" y="1058863"/>
            <a:ext cx="9144000" cy="4830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" name="Textplatzhalter 16">
            <a:extLst>
              <a:ext uri="{FF2B5EF4-FFF2-40B4-BE49-F238E27FC236}">
                <a16:creationId xmlns:a16="http://schemas.microsoft.com/office/drawing/2014/main" id="{1E8C5752-13CF-164B-985F-8E8A4A3E62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4278" y="2188860"/>
            <a:ext cx="7968144" cy="3705784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lnSpc>
                <a:spcPts val="3000"/>
              </a:lnSpc>
              <a:buFontTx/>
              <a:buBlip>
                <a:blip r:embed="rId2"/>
              </a:buBlip>
              <a:defRPr sz="2500"/>
            </a:lvl1pPr>
            <a:lvl2pPr marL="800100" indent="-342900">
              <a:lnSpc>
                <a:spcPts val="3000"/>
              </a:lnSpc>
              <a:buFontTx/>
              <a:buBlip>
                <a:blip r:embed="rId2"/>
              </a:buBlip>
              <a:defRPr/>
            </a:lvl2pPr>
            <a:lvl3pPr marL="1257300" indent="-342900">
              <a:lnSpc>
                <a:spcPts val="3000"/>
              </a:lnSpc>
              <a:buFontTx/>
              <a:buBlip>
                <a:blip r:embed="rId2"/>
              </a:buBlip>
              <a:defRPr/>
            </a:lvl3pPr>
            <a:lvl4pPr marL="1600200" indent="-228600">
              <a:lnSpc>
                <a:spcPts val="3000"/>
              </a:lnSpc>
              <a:buFontTx/>
              <a:buBlip>
                <a:blip r:embed="rId2"/>
              </a:buBlip>
              <a:defRPr/>
            </a:lvl4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7" name="Textplatzhalter 19">
            <a:extLst>
              <a:ext uri="{FF2B5EF4-FFF2-40B4-BE49-F238E27FC236}">
                <a16:creationId xmlns:a16="http://schemas.microsoft.com/office/drawing/2014/main" id="{80E185C5-F3E5-3E49-BBDD-08A555E7AB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21222" y="245624"/>
            <a:ext cx="7981200" cy="813600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ts val="3200"/>
              </a:lnSpc>
              <a:buNone/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17E0F3-49C8-EA45-87AE-A79311C7037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7847013" y="6272213"/>
            <a:ext cx="1065212" cy="5969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9DFF2566-CC2B-BC4B-A943-A5A2339EBB78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7741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 (Folie ro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12">
            <a:extLst>
              <a:ext uri="{FF2B5EF4-FFF2-40B4-BE49-F238E27FC236}">
                <a16:creationId xmlns:a16="http://schemas.microsoft.com/office/drawing/2014/main" id="{D3A0CAB0-C622-124E-9C76-1722E89BB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567" y="3695703"/>
            <a:ext cx="7269396" cy="1208088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AD8EA22-F6F1-D643-B8BD-B09DA5EB8F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696200" y="6272213"/>
            <a:ext cx="1065213" cy="5969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84BB3822-7517-AC41-99F3-F5D80647FB1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8074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A8B36E21-6AEF-9147-B244-2BFC060FDE11}"/>
              </a:ext>
            </a:extLst>
          </p:cNvPr>
          <p:cNvSpPr/>
          <p:nvPr userDrawn="1"/>
        </p:nvSpPr>
        <p:spPr>
          <a:xfrm>
            <a:off x="0" y="1058863"/>
            <a:ext cx="9144000" cy="4830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" name="Textplatzhalter 16">
            <a:extLst>
              <a:ext uri="{FF2B5EF4-FFF2-40B4-BE49-F238E27FC236}">
                <a16:creationId xmlns:a16="http://schemas.microsoft.com/office/drawing/2014/main" id="{1E8C5752-13CF-164B-985F-8E8A4A3E62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5038" y="1478742"/>
            <a:ext cx="7273925" cy="42839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52000" indent="-2520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500">
                <a:solidFill>
                  <a:schemeClr val="tx1"/>
                </a:solidFill>
              </a:defRPr>
            </a:lvl1pPr>
            <a:lvl2pPr marL="503238" indent="-2520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200">
                <a:solidFill>
                  <a:schemeClr val="tx1"/>
                </a:solidFill>
              </a:defRPr>
            </a:lvl2pPr>
            <a:lvl3pPr marL="755650" indent="-2520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06475" indent="-2520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4pPr>
            <a:lvl5pPr marL="1258888" indent="-2520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itelplatzhalter 12">
            <a:extLst>
              <a:ext uri="{FF2B5EF4-FFF2-40B4-BE49-F238E27FC236}">
                <a16:creationId xmlns:a16="http://schemas.microsoft.com/office/drawing/2014/main" id="{AA6F4B51-CFAA-B04C-8BE4-530DBB40D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567" y="49237"/>
            <a:ext cx="7365534" cy="1021385"/>
          </a:xfrm>
          <a:prstGeom prst="rect">
            <a:avLst/>
          </a:prstGeom>
        </p:spPr>
        <p:txBody>
          <a:bodyPr/>
          <a:lstStyle>
            <a:lvl1pPr>
              <a:lnSpc>
                <a:spcPts val="32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423C8-6738-594B-8ECB-FE91C105C32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7696200" y="6272213"/>
            <a:ext cx="1065213" cy="5969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59BFBD2D-2DD7-0049-9E31-EAAFE16659B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3294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tertitel (blau)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BCAFDB2A-2DCF-E045-8F2C-52D18D4516FE}"/>
              </a:ext>
            </a:extLst>
          </p:cNvPr>
          <p:cNvSpPr/>
          <p:nvPr userDrawn="1"/>
        </p:nvSpPr>
        <p:spPr>
          <a:xfrm>
            <a:off x="0" y="1058863"/>
            <a:ext cx="9144000" cy="4830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09B42BA-E76B-614F-AACC-8DFC7B4B1583}"/>
              </a:ext>
            </a:extLst>
          </p:cNvPr>
          <p:cNvSpPr/>
          <p:nvPr userDrawn="1"/>
        </p:nvSpPr>
        <p:spPr>
          <a:xfrm>
            <a:off x="-5464175" y="2122488"/>
            <a:ext cx="2286000" cy="3587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7" name="Titelplatzhalter 12">
            <a:extLst>
              <a:ext uri="{FF2B5EF4-FFF2-40B4-BE49-F238E27FC236}">
                <a16:creationId xmlns:a16="http://schemas.microsoft.com/office/drawing/2014/main" id="{7D631C0C-E6AF-7E42-BB31-3060529C46EE}"/>
              </a:ext>
            </a:extLst>
          </p:cNvPr>
          <p:cNvSpPr txBox="1">
            <a:spLocks/>
          </p:cNvSpPr>
          <p:nvPr userDrawn="1"/>
        </p:nvSpPr>
        <p:spPr>
          <a:xfrm>
            <a:off x="939800" y="360363"/>
            <a:ext cx="7264400" cy="708025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 rtl="0" eaLnBrk="0" fontAlgn="b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800" b="1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algn="l" rtl="0" eaLnBrk="0" fontAlgn="b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algn="l" rtl="0" eaLnBrk="0" fontAlgn="b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algn="l" rtl="0" eaLnBrk="0" fontAlgn="b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457200" algn="l" rtl="0" fontAlgn="b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914400" algn="l" rtl="0" fontAlgn="b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1371600" algn="l" rtl="0" fontAlgn="b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1828800" algn="l" rtl="0" fontAlgn="b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endParaRPr lang="de-DE" dirty="0">
              <a:solidFill>
                <a:schemeClr val="bg1"/>
              </a:solidFill>
            </a:endParaRPr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2F7A34B7-B786-514C-A6EA-567193E937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9567" y="2486711"/>
            <a:ext cx="7264633" cy="327374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52000" indent="-25200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</a:defRPr>
            </a:lvl1pPr>
            <a:lvl2pPr marL="503238" indent="-25200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 sz="2200">
                <a:solidFill>
                  <a:schemeClr val="tx1"/>
                </a:solidFill>
              </a:defRPr>
            </a:lvl2pPr>
            <a:lvl3pPr marL="755650" indent="-25200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006475" indent="-25200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4pPr>
            <a:lvl5pPr marL="1258888" indent="-25200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1" name="Titelplatzhalter 12">
            <a:extLst>
              <a:ext uri="{FF2B5EF4-FFF2-40B4-BE49-F238E27FC236}">
                <a16:creationId xmlns:a16="http://schemas.microsoft.com/office/drawing/2014/main" id="{529D8C0B-FD5F-9E4A-B3FD-6178252FE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567" y="49237"/>
            <a:ext cx="7365534" cy="1021385"/>
          </a:xfrm>
          <a:prstGeom prst="rect">
            <a:avLst/>
          </a:prstGeom>
        </p:spPr>
        <p:txBody>
          <a:bodyPr/>
          <a:lstStyle>
            <a:lvl1pPr>
              <a:lnSpc>
                <a:spcPts val="32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B4C35E9-4E68-BB41-8C83-6CFA8B7F37D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39800" y="1534414"/>
            <a:ext cx="7269163" cy="5969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ts val="2800"/>
              </a:lnSpc>
              <a:buNone/>
              <a:defRPr sz="25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2092DD6-8133-5548-8BD5-5670D37F16E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7696200" y="6272213"/>
            <a:ext cx="1065213" cy="5969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F0E20BBD-6B87-3F43-9DCA-B4015F57D8D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5914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tertitel (schwarz)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1846802A-20BB-1E45-8686-456939DEF952}"/>
              </a:ext>
            </a:extLst>
          </p:cNvPr>
          <p:cNvSpPr/>
          <p:nvPr userDrawn="1"/>
        </p:nvSpPr>
        <p:spPr>
          <a:xfrm>
            <a:off x="0" y="1058863"/>
            <a:ext cx="9144000" cy="4830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5" name="Textplatzhalter 16">
            <a:extLst>
              <a:ext uri="{FF2B5EF4-FFF2-40B4-BE49-F238E27FC236}">
                <a16:creationId xmlns:a16="http://schemas.microsoft.com/office/drawing/2014/main" id="{1E8C5752-13CF-164B-985F-8E8A4A3E62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34278" y="2188860"/>
            <a:ext cx="7274685" cy="357383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52000" indent="-25200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</a:defRPr>
            </a:lvl1pPr>
            <a:lvl2pPr marL="504000" indent="-25200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</a:defRPr>
            </a:lvl2pPr>
            <a:lvl3pPr marL="756000" indent="-25200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008000" indent="-25200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  <a:lvl5pPr marL="1260000" indent="-25200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itelplatzhalter 12">
            <a:extLst>
              <a:ext uri="{FF2B5EF4-FFF2-40B4-BE49-F238E27FC236}">
                <a16:creationId xmlns:a16="http://schemas.microsoft.com/office/drawing/2014/main" id="{AA6F4B51-CFAA-B04C-8BE4-530DBB40D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567" y="49237"/>
            <a:ext cx="7365534" cy="1021385"/>
          </a:xfrm>
          <a:prstGeom prst="rect">
            <a:avLst/>
          </a:prstGeom>
        </p:spPr>
        <p:txBody>
          <a:bodyPr/>
          <a:lstStyle>
            <a:lvl1pPr>
              <a:lnSpc>
                <a:spcPts val="32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9" name="Textplatzhalter 2">
            <a:extLst>
              <a:ext uri="{FF2B5EF4-FFF2-40B4-BE49-F238E27FC236}">
                <a16:creationId xmlns:a16="http://schemas.microsoft.com/office/drawing/2014/main" id="{37F45FFD-6401-5B4C-84E3-C470F41B2C1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39800" y="1494946"/>
            <a:ext cx="7269163" cy="5969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ts val="2600"/>
              </a:lnSpc>
              <a:buNone/>
              <a:defRPr sz="2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4DE75B9-5E7B-8646-BEB4-46717F30F0D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7696200" y="6272213"/>
            <a:ext cx="1065213" cy="5969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DE485296-F67F-0C4B-B477-BAFCAE11768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4272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6C177113-ADFD-A640-9439-C201D9AAD04F}"/>
              </a:ext>
            </a:extLst>
          </p:cNvPr>
          <p:cNvSpPr/>
          <p:nvPr userDrawn="1"/>
        </p:nvSpPr>
        <p:spPr>
          <a:xfrm>
            <a:off x="0" y="1058863"/>
            <a:ext cx="9144000" cy="4830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2F7A34B7-B786-514C-A6EA-567193E937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44702" y="1478743"/>
            <a:ext cx="3420000" cy="42839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52000" indent="-25200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</a:defRPr>
            </a:lvl1pPr>
            <a:lvl2pPr marL="504000" indent="-2520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</a:defRPr>
            </a:lvl2pPr>
            <a:lvl3pPr marL="756000" indent="-2520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008000" indent="-2520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88C0D4A-71CA-FE44-B5F3-E5B64C51CB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88963" y="1478743"/>
            <a:ext cx="3420000" cy="42839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52000" indent="-25200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</a:defRPr>
            </a:lvl1pPr>
            <a:lvl2pPr marL="504000" indent="-252000">
              <a:buClr>
                <a:schemeClr val="tx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</a:defRPr>
            </a:lvl2pPr>
            <a:lvl3pPr marL="756000" indent="-252000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008000" indent="-252000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8" name="Titelplatzhalter 12">
            <a:extLst>
              <a:ext uri="{FF2B5EF4-FFF2-40B4-BE49-F238E27FC236}">
                <a16:creationId xmlns:a16="http://schemas.microsoft.com/office/drawing/2014/main" id="{F8DC3E69-0055-7742-8CA4-8F1AA3C8B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567" y="91440"/>
            <a:ext cx="7365534" cy="979182"/>
          </a:xfrm>
          <a:prstGeom prst="rect">
            <a:avLst/>
          </a:prstGeom>
        </p:spPr>
        <p:txBody>
          <a:bodyPr/>
          <a:lstStyle>
            <a:lvl1pPr>
              <a:lnSpc>
                <a:spcPts val="32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95EC8-9CAE-B24B-9B31-49E40668AF8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7696200" y="6272213"/>
            <a:ext cx="1065213" cy="5969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CACBC77D-2996-994D-8F3C-ACB9CCDC26E9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2694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tertitel (blau) &amp; Tex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D83862B-DBB8-F244-9515-3C5FF19EDBD5}"/>
              </a:ext>
            </a:extLst>
          </p:cNvPr>
          <p:cNvSpPr/>
          <p:nvPr userDrawn="1"/>
        </p:nvSpPr>
        <p:spPr>
          <a:xfrm>
            <a:off x="0" y="1058863"/>
            <a:ext cx="9144000" cy="48307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9" name="Titelplatzhalter 12">
            <a:extLst>
              <a:ext uri="{FF2B5EF4-FFF2-40B4-BE49-F238E27FC236}">
                <a16:creationId xmlns:a16="http://schemas.microsoft.com/office/drawing/2014/main" id="{E711A462-5D60-824F-946C-EE9948586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567" y="91440"/>
            <a:ext cx="7365534" cy="979182"/>
          </a:xfrm>
          <a:prstGeom prst="rect">
            <a:avLst/>
          </a:prstGeom>
        </p:spPr>
        <p:txBody>
          <a:bodyPr/>
          <a:lstStyle>
            <a:lvl1pPr>
              <a:lnSpc>
                <a:spcPts val="3200"/>
              </a:lnSpc>
              <a:spcBef>
                <a:spcPts val="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8" name="Textplatzhalter 2">
            <a:extLst>
              <a:ext uri="{FF2B5EF4-FFF2-40B4-BE49-F238E27FC236}">
                <a16:creationId xmlns:a16="http://schemas.microsoft.com/office/drawing/2014/main" id="{18B0B62A-A545-3A46-BEDD-935FA84CCC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39800" y="1534414"/>
            <a:ext cx="7269163" cy="5969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lnSpc>
                <a:spcPts val="2800"/>
              </a:lnSpc>
              <a:buNone/>
              <a:defRPr sz="25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platzhalter 25">
            <a:extLst>
              <a:ext uri="{FF2B5EF4-FFF2-40B4-BE49-F238E27FC236}">
                <a16:creationId xmlns:a16="http://schemas.microsoft.com/office/drawing/2014/main" id="{6CB33409-F996-E243-806B-F160670DB9B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44702" y="2457449"/>
            <a:ext cx="3420000" cy="33052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52000" indent="-25200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</a:defRPr>
            </a:lvl1pPr>
            <a:lvl2pPr marL="504000" indent="-2520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</a:defRPr>
            </a:lvl2pPr>
            <a:lvl3pPr marL="756000" indent="-2520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008000" indent="-25200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BD05D4F7-5349-9646-A3FC-6D851ABCDE0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88963" y="2457449"/>
            <a:ext cx="3420000" cy="3305245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252000" indent="-252000">
              <a:lnSpc>
                <a:spcPct val="10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2500">
                <a:solidFill>
                  <a:schemeClr val="tx1"/>
                </a:solidFill>
              </a:defRPr>
            </a:lvl1pPr>
            <a:lvl2pPr marL="504000" indent="-252000">
              <a:buClr>
                <a:schemeClr val="tx1"/>
              </a:buClr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</a:defRPr>
            </a:lvl2pPr>
            <a:lvl3pPr marL="756000" indent="-252000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3pPr>
            <a:lvl4pPr marL="1008000" indent="-252000">
              <a:buClr>
                <a:schemeClr val="tx1"/>
              </a:buClr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B0DA7E2-3BC8-A34B-A649-3C32FF65949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7696200" y="6272213"/>
            <a:ext cx="1065213" cy="59690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fld id="{1B5D1BF2-0BC3-7047-8A24-6E30B68F14F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4407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deut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6">
            <a:hlinkClick r:id="rId2"/>
            <a:extLst>
              <a:ext uri="{FF2B5EF4-FFF2-40B4-BE49-F238E27FC236}">
                <a16:creationId xmlns:a16="http://schemas.microsoft.com/office/drawing/2014/main" id="{8F25D374-C377-3545-A4AC-A7C40BE503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6083300"/>
            <a:ext cx="823912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11A35C6-59C3-744C-9652-52429B3939AE}"/>
              </a:ext>
            </a:extLst>
          </p:cNvPr>
          <p:cNvSpPr txBox="1"/>
          <p:nvPr userDrawn="1"/>
        </p:nvSpPr>
        <p:spPr>
          <a:xfrm>
            <a:off x="6035675" y="6086475"/>
            <a:ext cx="2771775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AT" sz="650" dirty="0"/>
              <a:t>Dieses Werk ist unter der Creative-</a:t>
            </a:r>
            <a:r>
              <a:rPr lang="de-AT" sz="650" dirty="0" err="1"/>
              <a:t>Commons</a:t>
            </a:r>
            <a:r>
              <a:rPr lang="de-AT" sz="650" dirty="0"/>
              <a:t>-Lizenz Namensnennung </a:t>
            </a:r>
          </a:p>
          <a:p>
            <a:pPr>
              <a:defRPr/>
            </a:pPr>
            <a:r>
              <a:rPr lang="de-AT" sz="650" dirty="0"/>
              <a:t>4.0 </a:t>
            </a:r>
            <a:r>
              <a:rPr lang="en-US" sz="650" dirty="0" err="1"/>
              <a:t>lizenziert</a:t>
            </a:r>
            <a:r>
              <a:rPr lang="en-US" sz="650" dirty="0"/>
              <a:t>. https://creativecommons.org/licenses/by/4.0/</a:t>
            </a:r>
            <a:r>
              <a:rPr lang="en-US" sz="650" dirty="0" err="1"/>
              <a:t>deed.de</a:t>
            </a:r>
            <a:endParaRPr lang="de-AT" sz="65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DED87F1-6512-9D42-A4F7-1EF713246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447" y="2782658"/>
            <a:ext cx="7254516" cy="1235053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A9BEBAD-E254-0842-9416-AF457ED3CB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56213" y="3470223"/>
            <a:ext cx="3459290" cy="1501597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marL="0" marR="0" indent="0" algn="l" defTabSz="914400" rtl="0" eaLnBrk="0" fontAlgn="base" latinLnBrk="0" hangingPunct="0">
              <a:lnSpc>
                <a:spcPts val="2200"/>
              </a:lnSpc>
              <a:spcBef>
                <a:spcPts val="0"/>
              </a:spcBef>
              <a:spcAft>
                <a:spcPct val="0"/>
              </a:spcAft>
              <a:buClrTx/>
              <a:buSzPct val="220000"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  <a:lvl2pPr marL="342000" indent="-342000">
              <a:lnSpc>
                <a:spcPts val="2200"/>
              </a:lnSpc>
              <a:buSzPct val="220000"/>
              <a:buFontTx/>
              <a:buBlip>
                <a:blip r:embed="rId4"/>
              </a:buBlip>
              <a:defRPr sz="1800">
                <a:solidFill>
                  <a:schemeClr val="bg1"/>
                </a:solidFill>
              </a:defRPr>
            </a:lvl2pPr>
            <a:lvl3pPr marL="342000" indent="-342000">
              <a:lnSpc>
                <a:spcPts val="2200"/>
              </a:lnSpc>
              <a:buSzPct val="220000"/>
              <a:buFontTx/>
              <a:buBlip>
                <a:blip r:embed="rId4"/>
              </a:buBlip>
              <a:defRPr sz="1800">
                <a:solidFill>
                  <a:schemeClr val="bg1"/>
                </a:solidFill>
              </a:defRPr>
            </a:lvl3pPr>
            <a:lvl4pPr marL="0" indent="-228600">
              <a:lnSpc>
                <a:spcPts val="2200"/>
              </a:lnSpc>
              <a:buSzPct val="220000"/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4pPr>
            <a:lvl5pPr marL="0" indent="-230400">
              <a:buSzPct val="220000"/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5pPr>
            <a:lvl6pPr marL="0" indent="-228600">
              <a:buSzPct val="220000"/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83447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engsl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6">
            <a:hlinkClick r:id="rId2"/>
            <a:extLst>
              <a:ext uri="{FF2B5EF4-FFF2-40B4-BE49-F238E27FC236}">
                <a16:creationId xmlns:a16="http://schemas.microsoft.com/office/drawing/2014/main" id="{CAE03F22-1D70-E14C-9A63-109D24BB97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6083300"/>
            <a:ext cx="823912" cy="28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B6B3AA69-500D-7346-9DA8-380DDD044B09}"/>
              </a:ext>
            </a:extLst>
          </p:cNvPr>
          <p:cNvSpPr txBox="1"/>
          <p:nvPr userDrawn="1"/>
        </p:nvSpPr>
        <p:spPr>
          <a:xfrm>
            <a:off x="6035675" y="6086475"/>
            <a:ext cx="2986088" cy="292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650" dirty="0"/>
              <a:t>This work is licensed under the Creative Commons Attribution 4.0 International License</a:t>
            </a:r>
            <a:r>
              <a:rPr lang="de-AT" sz="650" dirty="0"/>
              <a:t>. </a:t>
            </a:r>
            <a:r>
              <a:rPr lang="en-US" sz="650" dirty="0"/>
              <a:t>https://</a:t>
            </a:r>
            <a:r>
              <a:rPr lang="en-US" sz="650" dirty="0" err="1"/>
              <a:t>creativecommons.org</a:t>
            </a:r>
            <a:r>
              <a:rPr lang="en-US" sz="650" dirty="0"/>
              <a:t>/licenses/by/4.0</a:t>
            </a:r>
            <a:endParaRPr lang="de-AT" sz="65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DED87F1-6512-9D42-A4F7-1EF713246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4447" y="2786254"/>
            <a:ext cx="7254516" cy="1235053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A9BEBAD-E254-0842-9416-AF457ED3CB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56213" y="3560165"/>
            <a:ext cx="3459290" cy="1411656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 anchorCtr="0">
            <a:noAutofit/>
          </a:bodyPr>
          <a:lstStyle>
            <a:lvl1pPr marL="0" marR="0" indent="0" algn="l" defTabSz="914400" rtl="0" eaLnBrk="0" fontAlgn="base" latinLnBrk="0" hangingPunct="0">
              <a:lnSpc>
                <a:spcPts val="2200"/>
              </a:lnSpc>
              <a:spcBef>
                <a:spcPts val="0"/>
              </a:spcBef>
              <a:spcAft>
                <a:spcPct val="0"/>
              </a:spcAft>
              <a:buClrTx/>
              <a:buSzPct val="220000"/>
              <a:buFontTx/>
              <a:buNone/>
              <a:tabLst/>
              <a:defRPr sz="1800">
                <a:solidFill>
                  <a:schemeClr val="bg1"/>
                </a:solidFill>
              </a:defRPr>
            </a:lvl1pPr>
            <a:lvl2pPr marL="342000" indent="-342000">
              <a:lnSpc>
                <a:spcPts val="2200"/>
              </a:lnSpc>
              <a:buSzPct val="220000"/>
              <a:buFontTx/>
              <a:buBlip>
                <a:blip r:embed="rId4"/>
              </a:buBlip>
              <a:defRPr sz="1800">
                <a:solidFill>
                  <a:schemeClr val="bg1"/>
                </a:solidFill>
              </a:defRPr>
            </a:lvl2pPr>
            <a:lvl3pPr marL="342000" indent="-342000">
              <a:lnSpc>
                <a:spcPts val="2200"/>
              </a:lnSpc>
              <a:buSzPct val="220000"/>
              <a:buFontTx/>
              <a:buBlip>
                <a:blip r:embed="rId4"/>
              </a:buBlip>
              <a:defRPr sz="1800">
                <a:solidFill>
                  <a:schemeClr val="bg1"/>
                </a:solidFill>
              </a:defRPr>
            </a:lvl3pPr>
            <a:lvl4pPr marL="0" indent="-228600">
              <a:lnSpc>
                <a:spcPts val="2200"/>
              </a:lnSpc>
              <a:buSzPct val="220000"/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4pPr>
            <a:lvl5pPr marL="0" indent="-230400">
              <a:buSzPct val="220000"/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5pPr>
            <a:lvl6pPr marL="0" indent="-228600">
              <a:buSzPct val="220000"/>
              <a:buFontTx/>
              <a:buBlip>
                <a:blip r:embed="rId7"/>
              </a:buBlip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de-DE" alt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47534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61FA1A55-F2BF-0745-A171-49F57D1FB9E3}"/>
              </a:ext>
            </a:extLst>
          </p:cNvPr>
          <p:cNvSpPr/>
          <p:nvPr userDrawn="1"/>
        </p:nvSpPr>
        <p:spPr>
          <a:xfrm>
            <a:off x="0" y="0"/>
            <a:ext cx="9144000" cy="569436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1027" name="Grafik 8">
            <a:extLst>
              <a:ext uri="{FF2B5EF4-FFF2-40B4-BE49-F238E27FC236}">
                <a16:creationId xmlns:a16="http://schemas.microsoft.com/office/drawing/2014/main" id="{5EC0DC61-C3E8-2549-BDD1-9CFB20C534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013450"/>
            <a:ext cx="277812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elplatzhalter 12">
            <a:extLst>
              <a:ext uri="{FF2B5EF4-FFF2-40B4-BE49-F238E27FC236}">
                <a16:creationId xmlns:a16="http://schemas.microsoft.com/office/drawing/2014/main" id="{D9E5390A-AA4C-1840-AE6D-2C72B9350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3686175"/>
            <a:ext cx="7269163" cy="12080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e-DE" dirty="0"/>
              <a:t>TU Wien Bibliothek</a:t>
            </a:r>
          </a:p>
        </p:txBody>
      </p:sp>
    </p:spTree>
    <p:extLst>
      <p:ext uri="{BB962C8B-B14F-4D97-AF65-F5344CB8AC3E}">
        <p14:creationId xmlns:p14="http://schemas.microsoft.com/office/powerpoint/2010/main" val="3054223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4" r:id="rId1"/>
    <p:sldLayoutId id="2147484465" r:id="rId2"/>
    <p:sldLayoutId id="2147484466" r:id="rId3"/>
    <p:sldLayoutId id="2147484467" r:id="rId4"/>
    <p:sldLayoutId id="2147484468" r:id="rId5"/>
    <p:sldLayoutId id="2147484469" r:id="rId6"/>
    <p:sldLayoutId id="2147484470" r:id="rId7"/>
    <p:sldLayoutId id="2147484471" r:id="rId8"/>
    <p:sldLayoutId id="2147484472" r:id="rId9"/>
    <p:sldLayoutId id="2147484478" r:id="rId10"/>
  </p:sldLayoutIdLst>
  <p:hf hdr="0" ftr="0" dt="0"/>
  <p:txStyles>
    <p:titleStyle>
      <a:lvl1pPr algn="l" rtl="0" eaLnBrk="1" fontAlgn="b" hangingPunct="1">
        <a:lnSpc>
          <a:spcPct val="90000"/>
        </a:lnSpc>
        <a:spcBef>
          <a:spcPct val="0"/>
        </a:spcBef>
        <a:spcAft>
          <a:spcPct val="0"/>
        </a:spcAft>
        <a:defRPr sz="4400" b="1" kern="1200" cap="all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2pPr>
      <a:lvl3pPr algn="l" rtl="0" eaLnBrk="1" fontAlgn="b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3pPr>
      <a:lvl4pPr algn="l" rtl="0" eaLnBrk="1" fontAlgn="b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4pPr>
      <a:lvl5pPr algn="l" rtl="0" eaLnBrk="1" fontAlgn="b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5pPr>
      <a:lvl6pPr marL="457200" algn="l" rtl="0" eaLnBrk="1" fontAlgn="b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6pPr>
      <a:lvl7pPr marL="914400" algn="l" rtl="0" eaLnBrk="1" fontAlgn="b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7pPr>
      <a:lvl8pPr marL="1371600" algn="l" rtl="0" eaLnBrk="1" fontAlgn="b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8pPr>
      <a:lvl9pPr marL="1828800" algn="l" rtl="0" eaLnBrk="1" fontAlgn="b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Arial" panose="020B0604020202020204" pitchFamily="34" charset="0"/>
        </a:defRPr>
      </a:lvl9pPr>
    </p:titleStyle>
    <p:bodyStyle>
      <a:lvl1pPr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defRPr sz="20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837631-C68D-5D44-8B84-71BA4213B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3695700"/>
            <a:ext cx="7269163" cy="1208088"/>
          </a:xfrm>
        </p:spPr>
        <p:txBody>
          <a:bodyPr/>
          <a:lstStyle/>
          <a:p>
            <a:pPr>
              <a:defRPr/>
            </a:pPr>
            <a:r>
              <a:rPr lang="de-DE" dirty="0"/>
              <a:t>MISATTRIBUTED AFFILIATIONS</a:t>
            </a:r>
            <a:br>
              <a:rPr lang="de-DE" dirty="0"/>
            </a:br>
            <a:br>
              <a:rPr lang="de-DE" dirty="0"/>
            </a:br>
            <a:r>
              <a:rPr lang="de-DE" sz="3200" dirty="0"/>
              <a:t>COMPARATIVE ANALYSIS OF OPENALEX WITH THREE ESTABLISHED PROPRIETARY DATABASES</a:t>
            </a:r>
            <a:endParaRPr lang="de-DE" dirty="0"/>
          </a:p>
        </p:txBody>
      </p:sp>
      <p:sp>
        <p:nvSpPr>
          <p:cNvPr id="12291" name="Textplatzhalter 3">
            <a:extLst>
              <a:ext uri="{FF2B5EF4-FFF2-40B4-BE49-F238E27FC236}">
                <a16:creationId xmlns:a16="http://schemas.microsoft.com/office/drawing/2014/main" id="{A134EAF8-33E3-7FD4-1C64-639994981CF8}"/>
              </a:ext>
            </a:extLst>
          </p:cNvPr>
          <p:cNvSpPr>
            <a:spLocks noGrp="1" noChangeArrowheads="1"/>
          </p:cNvSpPr>
          <p:nvPr>
            <p:ph type="body" sz="quarter" idx="11"/>
          </p:nvPr>
        </p:nvSpPr>
        <p:spPr bwMode="auto">
          <a:xfrm>
            <a:off x="939800" y="4934055"/>
            <a:ext cx="7269163" cy="5365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</a:bodyPr>
          <a:lstStyle/>
          <a:p>
            <a:r>
              <a:rPr lang="de-DE" altLang="de-DE" dirty="0"/>
              <a:t>10 September 2025 (SOAD, Zürich)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83D8F5-F699-DD92-B1EC-54C51DA054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9800" y="243716"/>
            <a:ext cx="7269163" cy="676275"/>
          </a:xfrm>
        </p:spPr>
        <p:txBody>
          <a:bodyPr/>
          <a:lstStyle/>
          <a:p>
            <a:r>
              <a:rPr lang="de-AT" dirty="0"/>
              <a:t>Andreas Pacher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5C6E7-6649-404A-3C86-257971290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28089CF-2227-47BF-C6B0-B6D8616F84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AT" dirty="0"/>
              <a:t>FALSE POSITIVES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FE23E1D-6C92-57F1-7204-303DCAF432B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FF2566-CC2B-BC4B-A943-A5A2339EBB78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pic>
        <p:nvPicPr>
          <p:cNvPr id="8" name="Grafik 7" descr="Ein Bild, das Screenshot, Farbigkeit, Quadrat, Rechteck enthält.&#10;&#10;KI-generierte Inhalte können fehlerhaft sein.">
            <a:extLst>
              <a:ext uri="{FF2B5EF4-FFF2-40B4-BE49-F238E27FC236}">
                <a16:creationId xmlns:a16="http://schemas.microsoft.com/office/drawing/2014/main" id="{FDD305C7-DD0E-9A2B-9C3F-B3706656F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26" y="1133569"/>
            <a:ext cx="7733757" cy="483359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688B09D0-C579-4537-651E-6DDCAA3A415F}"/>
              </a:ext>
            </a:extLst>
          </p:cNvPr>
          <p:cNvSpPr txBox="1"/>
          <p:nvPr/>
        </p:nvSpPr>
        <p:spPr>
          <a:xfrm>
            <a:off x="2319690" y="2224727"/>
            <a:ext cx="678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/>
              <a:t>423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2F63B6B9-0A8D-A9AB-5B7F-F43708D28A86}"/>
              </a:ext>
            </a:extLst>
          </p:cNvPr>
          <p:cNvSpPr txBox="1"/>
          <p:nvPr/>
        </p:nvSpPr>
        <p:spPr>
          <a:xfrm>
            <a:off x="4007964" y="2044130"/>
            <a:ext cx="678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/>
              <a:t>402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24B40EE0-9902-BB33-078B-41BD1B9E0327}"/>
              </a:ext>
            </a:extLst>
          </p:cNvPr>
          <p:cNvSpPr txBox="1"/>
          <p:nvPr/>
        </p:nvSpPr>
        <p:spPr>
          <a:xfrm>
            <a:off x="5723642" y="2383248"/>
            <a:ext cx="678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/>
              <a:t>269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207ECA7D-2723-3C75-9057-8832D981D598}"/>
              </a:ext>
            </a:extLst>
          </p:cNvPr>
          <p:cNvSpPr txBox="1"/>
          <p:nvPr/>
        </p:nvSpPr>
        <p:spPr>
          <a:xfrm>
            <a:off x="7421344" y="2229359"/>
            <a:ext cx="678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/>
              <a:t>96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D5EC1C2-5B87-FF5E-2450-AC08C09BAA3A}"/>
              </a:ext>
            </a:extLst>
          </p:cNvPr>
          <p:cNvSpPr txBox="1"/>
          <p:nvPr/>
        </p:nvSpPr>
        <p:spPr>
          <a:xfrm>
            <a:off x="2394409" y="3943712"/>
            <a:ext cx="678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b="1" dirty="0">
                <a:solidFill>
                  <a:schemeClr val="bg1">
                    <a:lumMod val="95000"/>
                  </a:schemeClr>
                </a:solidFill>
              </a:rPr>
              <a:t>351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6FE5E81-8AF5-993D-0A2E-6E6E824A89D3}"/>
              </a:ext>
            </a:extLst>
          </p:cNvPr>
          <p:cNvSpPr txBox="1"/>
          <p:nvPr/>
        </p:nvSpPr>
        <p:spPr>
          <a:xfrm>
            <a:off x="4007964" y="3635935"/>
            <a:ext cx="678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b="1" dirty="0">
                <a:solidFill>
                  <a:schemeClr val="bg1">
                    <a:lumMod val="95000"/>
                  </a:schemeClr>
                </a:solidFill>
              </a:rPr>
              <a:t>849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D508F83-4AC1-B913-54F4-455246C5B878}"/>
              </a:ext>
            </a:extLst>
          </p:cNvPr>
          <p:cNvSpPr txBox="1"/>
          <p:nvPr/>
        </p:nvSpPr>
        <p:spPr>
          <a:xfrm>
            <a:off x="5838335" y="4277289"/>
            <a:ext cx="678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b="1" dirty="0">
                <a:solidFill>
                  <a:schemeClr val="bg1">
                    <a:lumMod val="95000"/>
                  </a:schemeClr>
                </a:solidFill>
              </a:rPr>
              <a:t>59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4573D8B-3953-3949-7A49-E00E4FA80667}"/>
              </a:ext>
            </a:extLst>
          </p:cNvPr>
          <p:cNvSpPr txBox="1"/>
          <p:nvPr/>
        </p:nvSpPr>
        <p:spPr>
          <a:xfrm>
            <a:off x="7507648" y="4330292"/>
            <a:ext cx="678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b="1" dirty="0">
                <a:solidFill>
                  <a:schemeClr val="bg1">
                    <a:lumMod val="95000"/>
                  </a:schemeClr>
                </a:solidFill>
              </a:rPr>
              <a:t>22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8C06863-4C89-ADCF-D0A9-4DB0FB553E6A}"/>
              </a:ext>
            </a:extLst>
          </p:cNvPr>
          <p:cNvSpPr txBox="1"/>
          <p:nvPr/>
        </p:nvSpPr>
        <p:spPr>
          <a:xfrm>
            <a:off x="2441541" y="3125856"/>
            <a:ext cx="678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/>
              <a:t>76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4A2250BC-2FB2-3F61-2DCB-6EDF0638B72B}"/>
              </a:ext>
            </a:extLst>
          </p:cNvPr>
          <p:cNvSpPr txBox="1"/>
          <p:nvPr/>
        </p:nvSpPr>
        <p:spPr>
          <a:xfrm>
            <a:off x="4035368" y="2540983"/>
            <a:ext cx="678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/>
              <a:t>82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6650FFFC-CAD4-4932-A124-AEB0D27C0B3E}"/>
              </a:ext>
            </a:extLst>
          </p:cNvPr>
          <p:cNvSpPr txBox="1"/>
          <p:nvPr/>
        </p:nvSpPr>
        <p:spPr>
          <a:xfrm>
            <a:off x="5810751" y="3864747"/>
            <a:ext cx="678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/>
              <a:t>60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0B066470-3032-D7B9-9E81-9D7E4E229A27}"/>
              </a:ext>
            </a:extLst>
          </p:cNvPr>
          <p:cNvSpPr txBox="1"/>
          <p:nvPr/>
        </p:nvSpPr>
        <p:spPr>
          <a:xfrm>
            <a:off x="7507648" y="3943711"/>
            <a:ext cx="678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/>
              <a:t>24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8F90EF5-5BD8-D1A7-6F5B-663559D819A3}"/>
              </a:ext>
            </a:extLst>
          </p:cNvPr>
          <p:cNvSpPr txBox="1"/>
          <p:nvPr/>
        </p:nvSpPr>
        <p:spPr>
          <a:xfrm>
            <a:off x="7483280" y="3433633"/>
            <a:ext cx="678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/>
              <a:t>39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37CA5F19-EA8C-DC2A-D6B4-DD2E48213D32}"/>
              </a:ext>
            </a:extLst>
          </p:cNvPr>
          <p:cNvSpPr txBox="1"/>
          <p:nvPr/>
        </p:nvSpPr>
        <p:spPr>
          <a:xfrm>
            <a:off x="5773708" y="3556970"/>
            <a:ext cx="678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/>
              <a:t>23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3EEEFE64-36CE-2F4D-7C01-13EB00F02B71}"/>
              </a:ext>
            </a:extLst>
          </p:cNvPr>
          <p:cNvCxnSpPr/>
          <p:nvPr/>
        </p:nvCxnSpPr>
        <p:spPr>
          <a:xfrm flipV="1">
            <a:off x="1630837" y="1574276"/>
            <a:ext cx="1743959" cy="1480009"/>
          </a:xfrm>
          <a:prstGeom prst="line">
            <a:avLst/>
          </a:prstGeom>
          <a:ln w="76200">
            <a:solidFill>
              <a:schemeClr val="accent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54C074E7-9399-C7E1-DA58-E5257ECB5D7C}"/>
              </a:ext>
            </a:extLst>
          </p:cNvPr>
          <p:cNvCxnSpPr>
            <a:cxnSpLocks/>
          </p:cNvCxnSpPr>
          <p:nvPr/>
        </p:nvCxnSpPr>
        <p:spPr>
          <a:xfrm>
            <a:off x="1451728" y="1649691"/>
            <a:ext cx="1923068" cy="1319752"/>
          </a:xfrm>
          <a:prstGeom prst="line">
            <a:avLst/>
          </a:prstGeom>
          <a:ln w="76200">
            <a:solidFill>
              <a:schemeClr val="accent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B2FC2987-3BA6-E4B8-5C7E-50D7F4B1B55F}"/>
              </a:ext>
            </a:extLst>
          </p:cNvPr>
          <p:cNvCxnSpPr/>
          <p:nvPr/>
        </p:nvCxnSpPr>
        <p:spPr>
          <a:xfrm flipV="1">
            <a:off x="5138968" y="1725398"/>
            <a:ext cx="1743959" cy="1480009"/>
          </a:xfrm>
          <a:prstGeom prst="line">
            <a:avLst/>
          </a:prstGeom>
          <a:ln w="76200">
            <a:solidFill>
              <a:schemeClr val="accent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BFF61D42-94FF-2540-60EE-512E617E310E}"/>
              </a:ext>
            </a:extLst>
          </p:cNvPr>
          <p:cNvCxnSpPr>
            <a:cxnSpLocks/>
          </p:cNvCxnSpPr>
          <p:nvPr/>
        </p:nvCxnSpPr>
        <p:spPr>
          <a:xfrm>
            <a:off x="4959859" y="1800813"/>
            <a:ext cx="1923068" cy="1319752"/>
          </a:xfrm>
          <a:prstGeom prst="line">
            <a:avLst/>
          </a:prstGeom>
          <a:ln w="76200">
            <a:solidFill>
              <a:schemeClr val="accent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0B06184A-B9E7-A403-30C4-81DD12B4F83C}"/>
              </a:ext>
            </a:extLst>
          </p:cNvPr>
          <p:cNvCxnSpPr/>
          <p:nvPr/>
        </p:nvCxnSpPr>
        <p:spPr>
          <a:xfrm flipV="1">
            <a:off x="6858668" y="1533474"/>
            <a:ext cx="1743959" cy="1480009"/>
          </a:xfrm>
          <a:prstGeom prst="line">
            <a:avLst/>
          </a:prstGeom>
          <a:ln w="76200">
            <a:solidFill>
              <a:schemeClr val="accent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F818698F-D51E-0E87-7630-26774D940117}"/>
              </a:ext>
            </a:extLst>
          </p:cNvPr>
          <p:cNvCxnSpPr>
            <a:cxnSpLocks/>
          </p:cNvCxnSpPr>
          <p:nvPr/>
        </p:nvCxnSpPr>
        <p:spPr>
          <a:xfrm>
            <a:off x="6679559" y="1608889"/>
            <a:ext cx="1923068" cy="1319752"/>
          </a:xfrm>
          <a:prstGeom prst="line">
            <a:avLst/>
          </a:prstGeom>
          <a:ln w="76200">
            <a:solidFill>
              <a:schemeClr val="accent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04EC4C9B-E83D-153E-9106-7FEB9947CEFD}"/>
              </a:ext>
            </a:extLst>
          </p:cNvPr>
          <p:cNvCxnSpPr>
            <a:cxnSpLocks/>
          </p:cNvCxnSpPr>
          <p:nvPr/>
        </p:nvCxnSpPr>
        <p:spPr>
          <a:xfrm flipV="1">
            <a:off x="3536837" y="1689127"/>
            <a:ext cx="1440503" cy="952057"/>
          </a:xfrm>
          <a:prstGeom prst="line">
            <a:avLst/>
          </a:prstGeom>
          <a:ln w="76200">
            <a:solidFill>
              <a:schemeClr val="accent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DEFD489A-7618-199A-476C-849467DD03BD}"/>
              </a:ext>
            </a:extLst>
          </p:cNvPr>
          <p:cNvCxnSpPr>
            <a:cxnSpLocks/>
          </p:cNvCxnSpPr>
          <p:nvPr/>
        </p:nvCxnSpPr>
        <p:spPr>
          <a:xfrm>
            <a:off x="3536837" y="1725398"/>
            <a:ext cx="1440503" cy="830944"/>
          </a:xfrm>
          <a:prstGeom prst="line">
            <a:avLst/>
          </a:prstGeom>
          <a:ln w="76200">
            <a:solidFill>
              <a:schemeClr val="accent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lipse 37">
            <a:extLst>
              <a:ext uri="{FF2B5EF4-FFF2-40B4-BE49-F238E27FC236}">
                <a16:creationId xmlns:a16="http://schemas.microsoft.com/office/drawing/2014/main" id="{BC5FB770-97BC-9C84-75B8-6D527873393B}"/>
              </a:ext>
            </a:extLst>
          </p:cNvPr>
          <p:cNvSpPr/>
          <p:nvPr/>
        </p:nvSpPr>
        <p:spPr>
          <a:xfrm>
            <a:off x="5723642" y="3433633"/>
            <a:ext cx="498049" cy="43901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0BF9B4BD-6E19-EA22-4E85-E3AB53C708B8}"/>
              </a:ext>
            </a:extLst>
          </p:cNvPr>
          <p:cNvSpPr/>
          <p:nvPr/>
        </p:nvSpPr>
        <p:spPr>
          <a:xfrm>
            <a:off x="7404933" y="3366524"/>
            <a:ext cx="498049" cy="43901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FC239C4D-5581-DAA6-5A01-1B4045693613}"/>
              </a:ext>
            </a:extLst>
          </p:cNvPr>
          <p:cNvSpPr txBox="1"/>
          <p:nvPr/>
        </p:nvSpPr>
        <p:spPr>
          <a:xfrm>
            <a:off x="7869058" y="3341300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b="1" dirty="0"/>
              <a:t>?</a:t>
            </a:r>
            <a:endParaRPr lang="de-AT" b="1" dirty="0"/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8371712E-5D0D-611A-E0D8-96CFA8145AF3}"/>
              </a:ext>
            </a:extLst>
          </p:cNvPr>
          <p:cNvSpPr txBox="1"/>
          <p:nvPr/>
        </p:nvSpPr>
        <p:spPr>
          <a:xfrm>
            <a:off x="6150116" y="3366524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b="1" dirty="0"/>
              <a:t>?</a:t>
            </a:r>
            <a:endParaRPr lang="de-AT" b="1" dirty="0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B66E0E55-F14E-8E80-BA56-2593F593D8D0}"/>
              </a:ext>
            </a:extLst>
          </p:cNvPr>
          <p:cNvSpPr/>
          <p:nvPr/>
        </p:nvSpPr>
        <p:spPr>
          <a:xfrm>
            <a:off x="2234153" y="3013483"/>
            <a:ext cx="678730" cy="530996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9B8CDCDF-B84A-253E-9D55-674C53E21E89}"/>
              </a:ext>
            </a:extLst>
          </p:cNvPr>
          <p:cNvSpPr/>
          <p:nvPr/>
        </p:nvSpPr>
        <p:spPr>
          <a:xfrm>
            <a:off x="3877114" y="2450031"/>
            <a:ext cx="678730" cy="530996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05D1C6C0-11C5-2F03-7621-EB6851706B93}"/>
              </a:ext>
            </a:extLst>
          </p:cNvPr>
          <p:cNvSpPr/>
          <p:nvPr/>
        </p:nvSpPr>
        <p:spPr>
          <a:xfrm>
            <a:off x="5704861" y="3820572"/>
            <a:ext cx="568803" cy="439018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D86A57CD-5732-CBE6-BD0C-8682A1C09658}"/>
              </a:ext>
            </a:extLst>
          </p:cNvPr>
          <p:cNvSpPr/>
          <p:nvPr/>
        </p:nvSpPr>
        <p:spPr>
          <a:xfrm>
            <a:off x="7366330" y="3864747"/>
            <a:ext cx="568803" cy="439018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EC2E72DF-FE34-ABC0-2539-E201C4394240}"/>
              </a:ext>
            </a:extLst>
          </p:cNvPr>
          <p:cNvSpPr txBox="1"/>
          <p:nvPr/>
        </p:nvSpPr>
        <p:spPr>
          <a:xfrm>
            <a:off x="2623307" y="5701623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 err="1">
                <a:solidFill>
                  <a:schemeClr val="bg2">
                    <a:lumMod val="75000"/>
                  </a:schemeClr>
                </a:solidFill>
              </a:rPr>
              <a:t>false</a:t>
            </a:r>
            <a:r>
              <a:rPr lang="de-AT" b="1" dirty="0">
                <a:solidFill>
                  <a:schemeClr val="bg2">
                    <a:lumMod val="75000"/>
                  </a:schemeClr>
                </a:solidFill>
              </a:rPr>
              <a:t> positives</a:t>
            </a:r>
          </a:p>
        </p:txBody>
      </p:sp>
      <p:cxnSp>
        <p:nvCxnSpPr>
          <p:cNvPr id="48" name="Gerade Verbindung mit Pfeil 47">
            <a:extLst>
              <a:ext uri="{FF2B5EF4-FFF2-40B4-BE49-F238E27FC236}">
                <a16:creationId xmlns:a16="http://schemas.microsoft.com/office/drawing/2014/main" id="{C98EBA04-A81D-63F2-2121-7DFF0CB12F26}"/>
              </a:ext>
            </a:extLst>
          </p:cNvPr>
          <p:cNvCxnSpPr>
            <a:stCxn id="42" idx="4"/>
            <a:endCxn id="46" idx="0"/>
          </p:cNvCxnSpPr>
          <p:nvPr/>
        </p:nvCxnSpPr>
        <p:spPr>
          <a:xfrm>
            <a:off x="2573518" y="3544479"/>
            <a:ext cx="937212" cy="2157144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>
            <a:extLst>
              <a:ext uri="{FF2B5EF4-FFF2-40B4-BE49-F238E27FC236}">
                <a16:creationId xmlns:a16="http://schemas.microsoft.com/office/drawing/2014/main" id="{3A716A80-64D7-7138-A270-1F89AE518D06}"/>
              </a:ext>
            </a:extLst>
          </p:cNvPr>
          <p:cNvCxnSpPr>
            <a:cxnSpLocks/>
            <a:stCxn id="43" idx="4"/>
            <a:endCxn id="46" idx="0"/>
          </p:cNvCxnSpPr>
          <p:nvPr/>
        </p:nvCxnSpPr>
        <p:spPr>
          <a:xfrm flipH="1">
            <a:off x="3510730" y="2981027"/>
            <a:ext cx="705749" cy="2720596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>
            <a:extLst>
              <a:ext uri="{FF2B5EF4-FFF2-40B4-BE49-F238E27FC236}">
                <a16:creationId xmlns:a16="http://schemas.microsoft.com/office/drawing/2014/main" id="{C008801B-7605-9263-C5D8-BF8573B9450A}"/>
              </a:ext>
            </a:extLst>
          </p:cNvPr>
          <p:cNvCxnSpPr>
            <a:cxnSpLocks/>
            <a:stCxn id="44" idx="4"/>
          </p:cNvCxnSpPr>
          <p:nvPr/>
        </p:nvCxnSpPr>
        <p:spPr>
          <a:xfrm flipH="1">
            <a:off x="3510730" y="4259590"/>
            <a:ext cx="2478533" cy="1442033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54">
            <a:extLst>
              <a:ext uri="{FF2B5EF4-FFF2-40B4-BE49-F238E27FC236}">
                <a16:creationId xmlns:a16="http://schemas.microsoft.com/office/drawing/2014/main" id="{4D342788-71C0-1B09-69D7-FD7B6F9D2268}"/>
              </a:ext>
            </a:extLst>
          </p:cNvPr>
          <p:cNvCxnSpPr>
            <a:cxnSpLocks/>
            <a:stCxn id="45" idx="4"/>
            <a:endCxn id="46" idx="0"/>
          </p:cNvCxnSpPr>
          <p:nvPr/>
        </p:nvCxnSpPr>
        <p:spPr>
          <a:xfrm flipH="1">
            <a:off x="3510730" y="4303765"/>
            <a:ext cx="4140002" cy="1397858"/>
          </a:xfrm>
          <a:prstGeom prst="straightConnector1">
            <a:avLst/>
          </a:prstGeom>
          <a:ln w="38100">
            <a:solidFill>
              <a:schemeClr val="bg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62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/>
      <p:bldP spid="41" grpId="0"/>
      <p:bldP spid="42" grpId="0" animBg="1"/>
      <p:bldP spid="43" grpId="0" animBg="1"/>
      <p:bldP spid="44" grpId="0" animBg="1"/>
      <p:bldP spid="45" grpId="0" animBg="1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4B3306A-D8DD-08A8-267A-B2883781062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7928" y="1434716"/>
            <a:ext cx="7968144" cy="3705784"/>
          </a:xfrm>
        </p:spPr>
        <p:txBody>
          <a:bodyPr/>
          <a:lstStyle/>
          <a:p>
            <a:pPr marL="0" indent="0">
              <a:buNone/>
            </a:pPr>
            <a:r>
              <a:rPr lang="de-AT" b="1" dirty="0">
                <a:solidFill>
                  <a:schemeClr val="tx1"/>
                </a:solidFill>
              </a:rPr>
              <a:t>Most </a:t>
            </a:r>
            <a:r>
              <a:rPr lang="de-AT" b="1" dirty="0" err="1">
                <a:solidFill>
                  <a:schemeClr val="tx1"/>
                </a:solidFill>
              </a:rPr>
              <a:t>erroneous</a:t>
            </a:r>
            <a:r>
              <a:rPr lang="de-AT" b="1" dirty="0">
                <a:solidFill>
                  <a:schemeClr val="tx1"/>
                </a:solidFill>
              </a:rPr>
              <a:t> </a:t>
            </a:r>
            <a:r>
              <a:rPr lang="de-AT" b="1" dirty="0" err="1">
                <a:solidFill>
                  <a:schemeClr val="tx1"/>
                </a:solidFill>
              </a:rPr>
              <a:t>attributions</a:t>
            </a:r>
            <a:r>
              <a:rPr lang="de-AT" b="1" dirty="0">
                <a:solidFill>
                  <a:schemeClr val="tx1"/>
                </a:solidFill>
              </a:rPr>
              <a:t> </a:t>
            </a:r>
            <a:r>
              <a:rPr lang="de-AT" b="1" dirty="0" err="1">
                <a:solidFill>
                  <a:schemeClr val="tx1"/>
                </a:solidFill>
              </a:rPr>
              <a:t>to</a:t>
            </a:r>
            <a:r>
              <a:rPr lang="de-AT" b="1" dirty="0">
                <a:solidFill>
                  <a:schemeClr val="tx1"/>
                </a:solidFill>
              </a:rPr>
              <a:t> TU Wien</a:t>
            </a:r>
          </a:p>
          <a:p>
            <a:pPr marL="0" indent="0">
              <a:buNone/>
            </a:pPr>
            <a:endParaRPr lang="de-AT" dirty="0">
              <a:solidFill>
                <a:schemeClr val="tx1"/>
              </a:solidFill>
            </a:endParaRPr>
          </a:p>
          <a:p>
            <a:endParaRPr lang="de-AT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AT" b="1" dirty="0">
                <a:solidFill>
                  <a:schemeClr val="bg2">
                    <a:lumMod val="75000"/>
                  </a:schemeClr>
                </a:solidFill>
              </a:rPr>
              <a:t>1. </a:t>
            </a:r>
            <a:r>
              <a:rPr lang="de-AT" dirty="0">
                <a:solidFill>
                  <a:schemeClr val="tx1"/>
                </a:solidFill>
              </a:rPr>
              <a:t>Web of Science (98)</a:t>
            </a:r>
          </a:p>
          <a:p>
            <a:pPr marL="0" indent="0">
              <a:buNone/>
            </a:pPr>
            <a:r>
              <a:rPr lang="de-AT" b="1" dirty="0">
                <a:solidFill>
                  <a:schemeClr val="bg2">
                    <a:lumMod val="75000"/>
                  </a:schemeClr>
                </a:solidFill>
              </a:rPr>
              <a:t>2. </a:t>
            </a:r>
            <a:r>
              <a:rPr lang="de-AT" dirty="0">
                <a:solidFill>
                  <a:schemeClr val="tx1"/>
                </a:solidFill>
              </a:rPr>
              <a:t>Scopus (56)</a:t>
            </a:r>
          </a:p>
          <a:p>
            <a:pPr marL="0" indent="0">
              <a:buNone/>
            </a:pPr>
            <a:r>
              <a:rPr lang="de-AT" b="1" dirty="0">
                <a:solidFill>
                  <a:schemeClr val="bg2">
                    <a:lumMod val="75000"/>
                  </a:schemeClr>
                </a:solidFill>
              </a:rPr>
              <a:t>3.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Dimensions</a:t>
            </a:r>
            <a:r>
              <a:rPr lang="de-AT" dirty="0">
                <a:solidFill>
                  <a:schemeClr val="tx1"/>
                </a:solidFill>
              </a:rPr>
              <a:t> (35)</a:t>
            </a:r>
          </a:p>
          <a:p>
            <a:pPr marL="0" indent="0">
              <a:buNone/>
            </a:pPr>
            <a:r>
              <a:rPr lang="de-AT" b="1" dirty="0">
                <a:solidFill>
                  <a:schemeClr val="bg2">
                    <a:lumMod val="75000"/>
                  </a:schemeClr>
                </a:solidFill>
              </a:rPr>
              <a:t>4.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OpenAlex</a:t>
            </a:r>
            <a:r>
              <a:rPr lang="de-AT" dirty="0">
                <a:solidFill>
                  <a:schemeClr val="tx1"/>
                </a:solidFill>
              </a:rPr>
              <a:t> (30)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B3B8353-BD89-7205-AA0F-0C0F834F716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AT" dirty="0"/>
              <a:t>FALSE POSITIVES (BY DATABASE)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05172DC-4D2C-1D54-0F6F-2A4AB2BB3BB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FF2566-CC2B-BC4B-A943-A5A2339EBB78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453E4E2-B3A5-3D5F-95A3-BD00FA616FD0}"/>
              </a:ext>
            </a:extLst>
          </p:cNvPr>
          <p:cNvSpPr txBox="1"/>
          <p:nvPr/>
        </p:nvSpPr>
        <p:spPr>
          <a:xfrm>
            <a:off x="5143146" y="2634798"/>
            <a:ext cx="37068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solidFill>
                  <a:schemeClr val="tx2">
                    <a:lumMod val="75000"/>
                  </a:schemeClr>
                </a:solidFill>
              </a:rPr>
              <a:t>FH Technikum Wien: 27</a:t>
            </a:r>
          </a:p>
          <a:p>
            <a:r>
              <a:rPr lang="de-AT" dirty="0">
                <a:solidFill>
                  <a:schemeClr val="tx2">
                    <a:lumMod val="75000"/>
                  </a:schemeClr>
                </a:solidFill>
              </a:rPr>
              <a:t>JKU: 6</a:t>
            </a:r>
          </a:p>
          <a:p>
            <a:r>
              <a:rPr lang="de-AT" dirty="0">
                <a:solidFill>
                  <a:schemeClr val="tx2">
                    <a:lumMod val="75000"/>
                  </a:schemeClr>
                </a:solidFill>
              </a:rPr>
              <a:t>Uni Wien: 3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5D787DB-CFA3-54F3-E145-622CB5EACF99}"/>
              </a:ext>
            </a:extLst>
          </p:cNvPr>
          <p:cNvSpPr txBox="1"/>
          <p:nvPr/>
        </p:nvSpPr>
        <p:spPr>
          <a:xfrm>
            <a:off x="5993568" y="3819759"/>
            <a:ext cx="3706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solidFill>
                  <a:schemeClr val="tx2">
                    <a:lumMod val="75000"/>
                  </a:schemeClr>
                </a:solidFill>
              </a:rPr>
              <a:t>Uni Wien: 14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B1B1759-1CD9-17A1-A2D5-E77C3E949152}"/>
              </a:ext>
            </a:extLst>
          </p:cNvPr>
          <p:cNvSpPr txBox="1"/>
          <p:nvPr/>
        </p:nvSpPr>
        <p:spPr>
          <a:xfrm>
            <a:off x="5437110" y="4497386"/>
            <a:ext cx="3706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>
                <a:solidFill>
                  <a:schemeClr val="tx2">
                    <a:lumMod val="75000"/>
                  </a:schemeClr>
                </a:solidFill>
              </a:rPr>
              <a:t>TU Graz: 4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F9F4A96B-9F3E-A8FA-4E81-7E9EEE73A57A}"/>
              </a:ext>
            </a:extLst>
          </p:cNvPr>
          <p:cNvCxnSpPr>
            <a:cxnSpLocks/>
          </p:cNvCxnSpPr>
          <p:nvPr/>
        </p:nvCxnSpPr>
        <p:spPr>
          <a:xfrm flipV="1">
            <a:off x="3930978" y="2919558"/>
            <a:ext cx="1158341" cy="1885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E4220168-E75E-CD03-EB45-DF5986460CC5}"/>
              </a:ext>
            </a:extLst>
          </p:cNvPr>
          <p:cNvCxnSpPr>
            <a:cxnSpLocks/>
          </p:cNvCxnSpPr>
          <p:nvPr/>
        </p:nvCxnSpPr>
        <p:spPr>
          <a:xfrm>
            <a:off x="3930978" y="3148304"/>
            <a:ext cx="115834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45619B55-001F-5B69-7AC7-6DAA8624D7E0}"/>
              </a:ext>
            </a:extLst>
          </p:cNvPr>
          <p:cNvCxnSpPr>
            <a:cxnSpLocks/>
          </p:cNvCxnSpPr>
          <p:nvPr/>
        </p:nvCxnSpPr>
        <p:spPr>
          <a:xfrm>
            <a:off x="3930978" y="3216795"/>
            <a:ext cx="1158341" cy="19796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E35BBD53-7A46-6B05-D2CB-A5EEDF8262A2}"/>
              </a:ext>
            </a:extLst>
          </p:cNvPr>
          <p:cNvCxnSpPr>
            <a:cxnSpLocks/>
            <a:endCxn id="6" idx="1"/>
          </p:cNvCxnSpPr>
          <p:nvPr/>
        </p:nvCxnSpPr>
        <p:spPr>
          <a:xfrm>
            <a:off x="2785241" y="3707280"/>
            <a:ext cx="3208327" cy="29714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DB74AB6D-7817-B945-56ED-9851EAC13D9F}"/>
              </a:ext>
            </a:extLst>
          </p:cNvPr>
          <p:cNvCxnSpPr>
            <a:cxnSpLocks/>
            <a:endCxn id="7" idx="1"/>
          </p:cNvCxnSpPr>
          <p:nvPr/>
        </p:nvCxnSpPr>
        <p:spPr>
          <a:xfrm>
            <a:off x="3307939" y="4266273"/>
            <a:ext cx="2129171" cy="41577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2807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AC25AA2-1D1B-19A3-F52E-6A155FC60BF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AT" dirty="0"/>
              <a:t>TYPOLOGY OF FALASE POSITIVES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04C2C7E-FCF1-0F8E-F8E1-5F74E55FAAF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FF2566-CC2B-BC4B-A943-A5A2339EBB78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C16F2C8D-C1C6-17CC-1275-1259E4E8DA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550821"/>
              </p:ext>
            </p:extLst>
          </p:nvPr>
        </p:nvGraphicFramePr>
        <p:xfrm>
          <a:off x="414779" y="1538402"/>
          <a:ext cx="8625525" cy="333756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001083">
                  <a:extLst>
                    <a:ext uri="{9D8B030D-6E8A-4147-A177-3AD203B41FA5}">
                      <a16:colId xmlns:a16="http://schemas.microsoft.com/office/drawing/2014/main" val="490650814"/>
                    </a:ext>
                  </a:extLst>
                </a:gridCol>
                <a:gridCol w="1670320">
                  <a:extLst>
                    <a:ext uri="{9D8B030D-6E8A-4147-A177-3AD203B41FA5}">
                      <a16:colId xmlns:a16="http://schemas.microsoft.com/office/drawing/2014/main" val="1714196339"/>
                    </a:ext>
                  </a:extLst>
                </a:gridCol>
                <a:gridCol w="3954122">
                  <a:extLst>
                    <a:ext uri="{9D8B030D-6E8A-4147-A177-3AD203B41FA5}">
                      <a16:colId xmlns:a16="http://schemas.microsoft.com/office/drawing/2014/main" val="37247493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AT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Correct</a:t>
                      </a:r>
                      <a:r>
                        <a:rPr lang="de-AT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 </a:t>
                      </a:r>
                      <a:r>
                        <a:rPr lang="de-AT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affiliation</a:t>
                      </a:r>
                      <a:endParaRPr lang="de-A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DOIs </a:t>
                      </a:r>
                      <a:r>
                        <a:rPr lang="de-AT" dirty="0" err="1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affected</a:t>
                      </a:r>
                      <a:endParaRPr lang="de-AT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rPr>
                        <a:t>Databases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06713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b="1" dirty="0"/>
                        <a:t>FH Technikum Wien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Web of Science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0157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b="1" dirty="0"/>
                        <a:t>Uni Wien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all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2099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b="1" dirty="0"/>
                        <a:t>JKU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Web of Science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2719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b="1" dirty="0"/>
                        <a:t>TU Graz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Dimensions</a:t>
                      </a:r>
                      <a:endParaRPr lang="de-AT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62567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b="1" dirty="0"/>
                        <a:t>FH Campus Wien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OpenAlex</a:t>
                      </a:r>
                      <a:r>
                        <a:rPr lang="de-AT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, Scopus, Web of Science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154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b="1" dirty="0"/>
                        <a:t>AIT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Dimensions</a:t>
                      </a:r>
                      <a:endParaRPr lang="de-AT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83862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b="1" dirty="0"/>
                        <a:t>BOKU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AT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OpenAlex</a:t>
                      </a:r>
                      <a:endParaRPr lang="de-AT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8190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AT" b="1" dirty="0"/>
                        <a:t>IT:U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AT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Scopus and Web of Science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23744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5741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C8D8B02-CE15-E279-91DA-4FB3F169C7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AT" dirty="0"/>
              <a:t>EXAMPLE: BOKU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E2B76CD-5812-E757-D433-67C672096B3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FF2566-CC2B-BC4B-A943-A5A2339EBB78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  <p:pic>
        <p:nvPicPr>
          <p:cNvPr id="6" name="Grafik 5" descr="Ein Bild, das Text, Screenshot, Schrift, Zahl enthält.&#10;&#10;KI-generierte Inhalte können fehlerhaft sein.">
            <a:extLst>
              <a:ext uri="{FF2B5EF4-FFF2-40B4-BE49-F238E27FC236}">
                <a16:creationId xmlns:a16="http://schemas.microsoft.com/office/drawing/2014/main" id="{E5CC9315-FD2C-BA86-2A96-74AC7F13B1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4594"/>
          <a:stretch>
            <a:fillRect/>
          </a:stretch>
        </p:blipFill>
        <p:spPr>
          <a:xfrm>
            <a:off x="88995" y="1059224"/>
            <a:ext cx="4202291" cy="53220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Grafik 7" descr="Ein Bild, das Text, Screenshot, Schrift, Dokument enthält.&#10;&#10;KI-generierte Inhalte können fehlerhaft sein.">
            <a:extLst>
              <a:ext uri="{FF2B5EF4-FFF2-40B4-BE49-F238E27FC236}">
                <a16:creationId xmlns:a16="http://schemas.microsoft.com/office/drawing/2014/main" id="{407A99DA-7F79-6833-2B58-FBF6CAFEC1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8237"/>
          <a:stretch>
            <a:fillRect/>
          </a:stretch>
        </p:blipFill>
        <p:spPr>
          <a:xfrm>
            <a:off x="4434066" y="1150635"/>
            <a:ext cx="4620939" cy="28274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Grafik 9" descr="Ein Bild, das Text, Screenshot, Schrift, Zahl enthält.&#10;&#10;KI-generierte Inhalte können fehlerhaft sein.">
            <a:extLst>
              <a:ext uri="{FF2B5EF4-FFF2-40B4-BE49-F238E27FC236}">
                <a16:creationId xmlns:a16="http://schemas.microsoft.com/office/drawing/2014/main" id="{527123B4-D56A-2110-A91A-7D1703460AF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31868"/>
          <a:stretch>
            <a:fillRect/>
          </a:stretch>
        </p:blipFill>
        <p:spPr>
          <a:xfrm>
            <a:off x="4373552" y="4221467"/>
            <a:ext cx="4681453" cy="23909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77389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A32CD6-6086-01B2-474E-FCB5F6BE2C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BEC0DB4-540C-68E6-AF5F-557D0BB120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AT" dirty="0"/>
              <a:t>EXAMPLE: JKU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B7FD98E-BF64-895A-DD2F-0F76DBA7C07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FF2566-CC2B-BC4B-A943-A5A2339EBB78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EA341AE4-3A49-3240-4CEB-398D27B8B2A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170"/>
          <a:stretch>
            <a:fillRect/>
          </a:stretch>
        </p:blipFill>
        <p:spPr>
          <a:xfrm rot="21410403">
            <a:off x="682191" y="2355377"/>
            <a:ext cx="7001852" cy="774848"/>
          </a:xfrm>
          <a:prstGeom prst="rect">
            <a:avLst/>
          </a:prstGeom>
        </p:spPr>
      </p:pic>
      <p:pic>
        <p:nvPicPr>
          <p:cNvPr id="9" name="Grafik 8" descr="Ein Bild, das Text, Schrift, weiß, Grafiken enthält.&#10;&#10;KI-generierte Inhalte können fehlerhaft sein.">
            <a:extLst>
              <a:ext uri="{FF2B5EF4-FFF2-40B4-BE49-F238E27FC236}">
                <a16:creationId xmlns:a16="http://schemas.microsoft.com/office/drawing/2014/main" id="{F38FA283-9BB3-A827-98E6-08CA6CA379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1296" y="3535961"/>
            <a:ext cx="3119800" cy="989816"/>
          </a:xfrm>
          <a:prstGeom prst="rect">
            <a:avLst/>
          </a:prstGeom>
        </p:spPr>
      </p:pic>
      <p:pic>
        <p:nvPicPr>
          <p:cNvPr id="12" name="Grafik 11" descr="Ein Bild, das Schrift, Logo, Text, Symbol enthält.&#10;&#10;KI-generierte Inhalte können fehlerhaft sein.">
            <a:extLst>
              <a:ext uri="{FF2B5EF4-FFF2-40B4-BE49-F238E27FC236}">
                <a16:creationId xmlns:a16="http://schemas.microsoft.com/office/drawing/2014/main" id="{BEB0A050-90BB-0ABD-32F1-BD51263049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8178" y="3727775"/>
            <a:ext cx="1739112" cy="117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462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A873D6-2E06-1AF2-59BD-8A46EF8E9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071ADD3-1FE4-DA15-C5AF-75EF74EAB6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AT" dirty="0"/>
              <a:t>FALSE NEGATIVES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68C04D6-5B1B-ACDA-0DCE-F6777D589E7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FF2566-CC2B-BC4B-A943-A5A2339EBB78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  <p:pic>
        <p:nvPicPr>
          <p:cNvPr id="8" name="Grafik 7" descr="Ein Bild, das Screenshot, Farbigkeit, Quadrat, Rechteck enthält.&#10;&#10;KI-generierte Inhalte können fehlerhaft sein.">
            <a:extLst>
              <a:ext uri="{FF2B5EF4-FFF2-40B4-BE49-F238E27FC236}">
                <a16:creationId xmlns:a16="http://schemas.microsoft.com/office/drawing/2014/main" id="{5F74801A-7520-0102-C0BD-CE0CFE7F0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26" y="1133569"/>
            <a:ext cx="7733757" cy="483359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22AD815B-4EAD-8FB1-74C7-D93165707844}"/>
              </a:ext>
            </a:extLst>
          </p:cNvPr>
          <p:cNvSpPr txBox="1"/>
          <p:nvPr/>
        </p:nvSpPr>
        <p:spPr>
          <a:xfrm>
            <a:off x="2319690" y="2224727"/>
            <a:ext cx="678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/>
              <a:t>423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53AA394-9F65-CEF6-2312-F6C62BC43313}"/>
              </a:ext>
            </a:extLst>
          </p:cNvPr>
          <p:cNvSpPr txBox="1"/>
          <p:nvPr/>
        </p:nvSpPr>
        <p:spPr>
          <a:xfrm>
            <a:off x="4007964" y="2044130"/>
            <a:ext cx="678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/>
              <a:t>402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6DD3AB59-BEBE-A445-9E8F-2C1A398FE5D8}"/>
              </a:ext>
            </a:extLst>
          </p:cNvPr>
          <p:cNvSpPr txBox="1"/>
          <p:nvPr/>
        </p:nvSpPr>
        <p:spPr>
          <a:xfrm>
            <a:off x="5723642" y="2383248"/>
            <a:ext cx="678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/>
              <a:t>269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772385EF-7E87-B4F1-1115-92315E459348}"/>
              </a:ext>
            </a:extLst>
          </p:cNvPr>
          <p:cNvSpPr txBox="1"/>
          <p:nvPr/>
        </p:nvSpPr>
        <p:spPr>
          <a:xfrm>
            <a:off x="7421344" y="2229359"/>
            <a:ext cx="678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/>
              <a:t>96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9A302AB-7BAE-F5CF-6D15-750D3D317A99}"/>
              </a:ext>
            </a:extLst>
          </p:cNvPr>
          <p:cNvSpPr txBox="1"/>
          <p:nvPr/>
        </p:nvSpPr>
        <p:spPr>
          <a:xfrm>
            <a:off x="2394409" y="3943712"/>
            <a:ext cx="678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b="1" dirty="0">
                <a:solidFill>
                  <a:schemeClr val="bg1">
                    <a:lumMod val="95000"/>
                  </a:schemeClr>
                </a:solidFill>
              </a:rPr>
              <a:t>351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B76224C-3B69-10A3-98CF-12B786703F7A}"/>
              </a:ext>
            </a:extLst>
          </p:cNvPr>
          <p:cNvSpPr txBox="1"/>
          <p:nvPr/>
        </p:nvSpPr>
        <p:spPr>
          <a:xfrm>
            <a:off x="4007964" y="3635935"/>
            <a:ext cx="678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b="1" dirty="0">
                <a:solidFill>
                  <a:schemeClr val="bg1">
                    <a:lumMod val="95000"/>
                  </a:schemeClr>
                </a:solidFill>
              </a:rPr>
              <a:t>849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45CD7868-3211-0F1D-4CC4-6D71CFC94445}"/>
              </a:ext>
            </a:extLst>
          </p:cNvPr>
          <p:cNvSpPr txBox="1"/>
          <p:nvPr/>
        </p:nvSpPr>
        <p:spPr>
          <a:xfrm>
            <a:off x="5838335" y="4277289"/>
            <a:ext cx="678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b="1" dirty="0">
                <a:solidFill>
                  <a:schemeClr val="bg1">
                    <a:lumMod val="95000"/>
                  </a:schemeClr>
                </a:solidFill>
              </a:rPr>
              <a:t>59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AAFDC3D8-E6BD-1330-4B48-8D97D6D03DE4}"/>
              </a:ext>
            </a:extLst>
          </p:cNvPr>
          <p:cNvSpPr txBox="1"/>
          <p:nvPr/>
        </p:nvSpPr>
        <p:spPr>
          <a:xfrm>
            <a:off x="7507648" y="4330292"/>
            <a:ext cx="678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b="1" dirty="0">
                <a:solidFill>
                  <a:schemeClr val="bg1">
                    <a:lumMod val="95000"/>
                  </a:schemeClr>
                </a:solidFill>
              </a:rPr>
              <a:t>22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BFC98C5-6D77-7E87-3072-BB94028A55A8}"/>
              </a:ext>
            </a:extLst>
          </p:cNvPr>
          <p:cNvSpPr txBox="1"/>
          <p:nvPr/>
        </p:nvSpPr>
        <p:spPr>
          <a:xfrm>
            <a:off x="2441541" y="3125856"/>
            <a:ext cx="678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/>
              <a:t>76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7FE51908-5D71-E211-A2CA-27C93BC74F4A}"/>
              </a:ext>
            </a:extLst>
          </p:cNvPr>
          <p:cNvSpPr txBox="1"/>
          <p:nvPr/>
        </p:nvSpPr>
        <p:spPr>
          <a:xfrm>
            <a:off x="4035368" y="2540983"/>
            <a:ext cx="678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/>
              <a:t>82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52185566-BAB7-82E0-73C4-28E0A384A600}"/>
              </a:ext>
            </a:extLst>
          </p:cNvPr>
          <p:cNvSpPr txBox="1"/>
          <p:nvPr/>
        </p:nvSpPr>
        <p:spPr>
          <a:xfrm>
            <a:off x="5810751" y="3864747"/>
            <a:ext cx="678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/>
              <a:t>60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D28C8EB-DB7F-C7D0-5229-C69A5CCD900B}"/>
              </a:ext>
            </a:extLst>
          </p:cNvPr>
          <p:cNvSpPr txBox="1"/>
          <p:nvPr/>
        </p:nvSpPr>
        <p:spPr>
          <a:xfrm>
            <a:off x="7507648" y="3943711"/>
            <a:ext cx="678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/>
              <a:t>24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E97A9D5D-D9E3-DA09-4184-1504ED7D8D87}"/>
              </a:ext>
            </a:extLst>
          </p:cNvPr>
          <p:cNvSpPr txBox="1"/>
          <p:nvPr/>
        </p:nvSpPr>
        <p:spPr>
          <a:xfrm>
            <a:off x="7483280" y="3433633"/>
            <a:ext cx="678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/>
              <a:t>39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BC27F271-51AD-E3DF-CE8B-C40EAC080378}"/>
              </a:ext>
            </a:extLst>
          </p:cNvPr>
          <p:cNvSpPr txBox="1"/>
          <p:nvPr/>
        </p:nvSpPr>
        <p:spPr>
          <a:xfrm>
            <a:off x="5773708" y="3556970"/>
            <a:ext cx="678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/>
              <a:t>23</a:t>
            </a:r>
          </a:p>
        </p:txBody>
      </p:sp>
      <p:cxnSp>
        <p:nvCxnSpPr>
          <p:cNvPr id="5" name="Gerader Verbinder 4">
            <a:extLst>
              <a:ext uri="{FF2B5EF4-FFF2-40B4-BE49-F238E27FC236}">
                <a16:creationId xmlns:a16="http://schemas.microsoft.com/office/drawing/2014/main" id="{00BB0349-7DB3-C050-D9B6-C4BE55BF7CE8}"/>
              </a:ext>
            </a:extLst>
          </p:cNvPr>
          <p:cNvCxnSpPr/>
          <p:nvPr/>
        </p:nvCxnSpPr>
        <p:spPr>
          <a:xfrm flipV="1">
            <a:off x="1630837" y="1574276"/>
            <a:ext cx="1743959" cy="1480009"/>
          </a:xfrm>
          <a:prstGeom prst="line">
            <a:avLst/>
          </a:prstGeom>
          <a:ln w="76200">
            <a:solidFill>
              <a:schemeClr val="accent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r Verbinder 5">
            <a:extLst>
              <a:ext uri="{FF2B5EF4-FFF2-40B4-BE49-F238E27FC236}">
                <a16:creationId xmlns:a16="http://schemas.microsoft.com/office/drawing/2014/main" id="{E9A189C6-0F7C-4C29-B337-6F31901E696B}"/>
              </a:ext>
            </a:extLst>
          </p:cNvPr>
          <p:cNvCxnSpPr>
            <a:cxnSpLocks/>
          </p:cNvCxnSpPr>
          <p:nvPr/>
        </p:nvCxnSpPr>
        <p:spPr>
          <a:xfrm>
            <a:off x="1451728" y="1649691"/>
            <a:ext cx="1923068" cy="1319752"/>
          </a:xfrm>
          <a:prstGeom prst="line">
            <a:avLst/>
          </a:prstGeom>
          <a:ln w="76200">
            <a:solidFill>
              <a:schemeClr val="accent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r Verbinder 23">
            <a:extLst>
              <a:ext uri="{FF2B5EF4-FFF2-40B4-BE49-F238E27FC236}">
                <a16:creationId xmlns:a16="http://schemas.microsoft.com/office/drawing/2014/main" id="{4EA3D300-91A9-5045-0A31-187DC7E44C5A}"/>
              </a:ext>
            </a:extLst>
          </p:cNvPr>
          <p:cNvCxnSpPr/>
          <p:nvPr/>
        </p:nvCxnSpPr>
        <p:spPr>
          <a:xfrm flipV="1">
            <a:off x="5138968" y="1725398"/>
            <a:ext cx="1743959" cy="1480009"/>
          </a:xfrm>
          <a:prstGeom prst="line">
            <a:avLst/>
          </a:prstGeom>
          <a:ln w="76200">
            <a:solidFill>
              <a:schemeClr val="accent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57A80F60-19D0-00B3-7C00-69EB8B868221}"/>
              </a:ext>
            </a:extLst>
          </p:cNvPr>
          <p:cNvCxnSpPr>
            <a:cxnSpLocks/>
          </p:cNvCxnSpPr>
          <p:nvPr/>
        </p:nvCxnSpPr>
        <p:spPr>
          <a:xfrm>
            <a:off x="4959859" y="1800813"/>
            <a:ext cx="1923068" cy="1319752"/>
          </a:xfrm>
          <a:prstGeom prst="line">
            <a:avLst/>
          </a:prstGeom>
          <a:ln w="76200">
            <a:solidFill>
              <a:schemeClr val="accent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37ABE712-F34E-64FB-31A2-7251F7D3F121}"/>
              </a:ext>
            </a:extLst>
          </p:cNvPr>
          <p:cNvCxnSpPr/>
          <p:nvPr/>
        </p:nvCxnSpPr>
        <p:spPr>
          <a:xfrm flipV="1">
            <a:off x="6858668" y="1533474"/>
            <a:ext cx="1743959" cy="1480009"/>
          </a:xfrm>
          <a:prstGeom prst="line">
            <a:avLst/>
          </a:prstGeom>
          <a:ln w="76200">
            <a:solidFill>
              <a:schemeClr val="accent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F2B3AC11-6531-FB49-C02C-E3F7E4D9FD14}"/>
              </a:ext>
            </a:extLst>
          </p:cNvPr>
          <p:cNvCxnSpPr>
            <a:cxnSpLocks/>
          </p:cNvCxnSpPr>
          <p:nvPr/>
        </p:nvCxnSpPr>
        <p:spPr>
          <a:xfrm>
            <a:off x="6679559" y="1608889"/>
            <a:ext cx="1923068" cy="1319752"/>
          </a:xfrm>
          <a:prstGeom prst="line">
            <a:avLst/>
          </a:prstGeom>
          <a:ln w="76200">
            <a:solidFill>
              <a:schemeClr val="accent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Gerader Verbinder 27">
            <a:extLst>
              <a:ext uri="{FF2B5EF4-FFF2-40B4-BE49-F238E27FC236}">
                <a16:creationId xmlns:a16="http://schemas.microsoft.com/office/drawing/2014/main" id="{C4C9F741-1EAD-BA1A-DBB8-2D90F74813E8}"/>
              </a:ext>
            </a:extLst>
          </p:cNvPr>
          <p:cNvCxnSpPr>
            <a:cxnSpLocks/>
          </p:cNvCxnSpPr>
          <p:nvPr/>
        </p:nvCxnSpPr>
        <p:spPr>
          <a:xfrm flipV="1">
            <a:off x="3536837" y="1689127"/>
            <a:ext cx="1440503" cy="952057"/>
          </a:xfrm>
          <a:prstGeom prst="line">
            <a:avLst/>
          </a:prstGeom>
          <a:ln w="76200">
            <a:solidFill>
              <a:schemeClr val="accent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7F98460F-7621-5229-EADC-02E275B00BC7}"/>
              </a:ext>
            </a:extLst>
          </p:cNvPr>
          <p:cNvCxnSpPr>
            <a:cxnSpLocks/>
          </p:cNvCxnSpPr>
          <p:nvPr/>
        </p:nvCxnSpPr>
        <p:spPr>
          <a:xfrm>
            <a:off x="3536837" y="1725398"/>
            <a:ext cx="1440503" cy="830944"/>
          </a:xfrm>
          <a:prstGeom prst="line">
            <a:avLst/>
          </a:prstGeom>
          <a:ln w="76200">
            <a:solidFill>
              <a:schemeClr val="accent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Ellipse 37">
            <a:extLst>
              <a:ext uri="{FF2B5EF4-FFF2-40B4-BE49-F238E27FC236}">
                <a16:creationId xmlns:a16="http://schemas.microsoft.com/office/drawing/2014/main" id="{754F9765-1936-9F1A-FD58-09CEECA976A6}"/>
              </a:ext>
            </a:extLst>
          </p:cNvPr>
          <p:cNvSpPr/>
          <p:nvPr/>
        </p:nvSpPr>
        <p:spPr>
          <a:xfrm>
            <a:off x="5723642" y="3433633"/>
            <a:ext cx="498049" cy="43901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39" name="Ellipse 38">
            <a:extLst>
              <a:ext uri="{FF2B5EF4-FFF2-40B4-BE49-F238E27FC236}">
                <a16:creationId xmlns:a16="http://schemas.microsoft.com/office/drawing/2014/main" id="{0104FEA9-F2D5-EB6E-AE97-6B08D90E9D8C}"/>
              </a:ext>
            </a:extLst>
          </p:cNvPr>
          <p:cNvSpPr/>
          <p:nvPr/>
        </p:nvSpPr>
        <p:spPr>
          <a:xfrm>
            <a:off x="7404933" y="3366524"/>
            <a:ext cx="498049" cy="43901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E88A49D4-4505-11EA-562D-CDB325917B21}"/>
              </a:ext>
            </a:extLst>
          </p:cNvPr>
          <p:cNvSpPr txBox="1"/>
          <p:nvPr/>
        </p:nvSpPr>
        <p:spPr>
          <a:xfrm>
            <a:off x="7869058" y="3341300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b="1" dirty="0"/>
              <a:t>?</a:t>
            </a:r>
            <a:endParaRPr lang="de-AT" b="1" dirty="0"/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B12EC357-4ED0-CAC0-D386-ED0D0A183026}"/>
              </a:ext>
            </a:extLst>
          </p:cNvPr>
          <p:cNvSpPr txBox="1"/>
          <p:nvPr/>
        </p:nvSpPr>
        <p:spPr>
          <a:xfrm>
            <a:off x="6150116" y="3366524"/>
            <a:ext cx="3417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2000" b="1" dirty="0"/>
              <a:t>?</a:t>
            </a:r>
            <a:endParaRPr lang="de-AT" b="1" dirty="0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A24CBE61-0E20-1CCE-4191-B30EA8142FF3}"/>
              </a:ext>
            </a:extLst>
          </p:cNvPr>
          <p:cNvSpPr/>
          <p:nvPr/>
        </p:nvSpPr>
        <p:spPr>
          <a:xfrm>
            <a:off x="2254143" y="3799296"/>
            <a:ext cx="678730" cy="530996"/>
          </a:xfrm>
          <a:prstGeom prst="ellipse">
            <a:avLst/>
          </a:prstGeom>
          <a:noFill/>
          <a:ln w="571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169D4EE1-1A14-F975-CC99-C1E155ACCF3F}"/>
              </a:ext>
            </a:extLst>
          </p:cNvPr>
          <p:cNvSpPr/>
          <p:nvPr/>
        </p:nvSpPr>
        <p:spPr>
          <a:xfrm>
            <a:off x="3919421" y="3524325"/>
            <a:ext cx="678730" cy="530996"/>
          </a:xfrm>
          <a:prstGeom prst="ellipse">
            <a:avLst/>
          </a:prstGeom>
          <a:noFill/>
          <a:ln w="571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4" name="Ellipse 43">
            <a:extLst>
              <a:ext uri="{FF2B5EF4-FFF2-40B4-BE49-F238E27FC236}">
                <a16:creationId xmlns:a16="http://schemas.microsoft.com/office/drawing/2014/main" id="{24CB3FF6-8FBD-A24C-1F47-04509394A5DE}"/>
              </a:ext>
            </a:extLst>
          </p:cNvPr>
          <p:cNvSpPr/>
          <p:nvPr/>
        </p:nvSpPr>
        <p:spPr>
          <a:xfrm>
            <a:off x="5723642" y="4198587"/>
            <a:ext cx="568803" cy="439018"/>
          </a:xfrm>
          <a:prstGeom prst="ellipse">
            <a:avLst/>
          </a:prstGeom>
          <a:noFill/>
          <a:ln w="571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5" name="Ellipse 44">
            <a:extLst>
              <a:ext uri="{FF2B5EF4-FFF2-40B4-BE49-F238E27FC236}">
                <a16:creationId xmlns:a16="http://schemas.microsoft.com/office/drawing/2014/main" id="{B528EF9F-801F-8C91-E2AE-438D26580E6F}"/>
              </a:ext>
            </a:extLst>
          </p:cNvPr>
          <p:cNvSpPr/>
          <p:nvPr/>
        </p:nvSpPr>
        <p:spPr>
          <a:xfrm>
            <a:off x="7366330" y="4239582"/>
            <a:ext cx="568803" cy="439018"/>
          </a:xfrm>
          <a:prstGeom prst="ellipse">
            <a:avLst/>
          </a:prstGeom>
          <a:noFill/>
          <a:ln w="5715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EE0514C6-D631-123B-7D56-F2CF17A1BDCB}"/>
              </a:ext>
            </a:extLst>
          </p:cNvPr>
          <p:cNvSpPr txBox="1"/>
          <p:nvPr/>
        </p:nvSpPr>
        <p:spPr>
          <a:xfrm>
            <a:off x="5302208" y="5993230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b="1" dirty="0" err="1">
                <a:solidFill>
                  <a:schemeClr val="bg2">
                    <a:lumMod val="75000"/>
                  </a:schemeClr>
                </a:solidFill>
              </a:rPr>
              <a:t>false</a:t>
            </a:r>
            <a:r>
              <a:rPr lang="de-AT" b="1" dirty="0">
                <a:solidFill>
                  <a:schemeClr val="bg2">
                    <a:lumMod val="75000"/>
                  </a:schemeClr>
                </a:solidFill>
              </a:rPr>
              <a:t> negatives</a:t>
            </a:r>
          </a:p>
        </p:txBody>
      </p:sp>
      <p:cxnSp>
        <p:nvCxnSpPr>
          <p:cNvPr id="48" name="Gerade Verbindung mit Pfeil 47">
            <a:extLst>
              <a:ext uri="{FF2B5EF4-FFF2-40B4-BE49-F238E27FC236}">
                <a16:creationId xmlns:a16="http://schemas.microsoft.com/office/drawing/2014/main" id="{D611FAA0-DC70-367F-B1BC-38C8CF38C278}"/>
              </a:ext>
            </a:extLst>
          </p:cNvPr>
          <p:cNvCxnSpPr>
            <a:stCxn id="42" idx="4"/>
            <a:endCxn id="46" idx="0"/>
          </p:cNvCxnSpPr>
          <p:nvPr/>
        </p:nvCxnSpPr>
        <p:spPr>
          <a:xfrm>
            <a:off x="2593508" y="4330292"/>
            <a:ext cx="3628183" cy="1662938"/>
          </a:xfrm>
          <a:prstGeom prst="straightConnector1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>
            <a:extLst>
              <a:ext uri="{FF2B5EF4-FFF2-40B4-BE49-F238E27FC236}">
                <a16:creationId xmlns:a16="http://schemas.microsoft.com/office/drawing/2014/main" id="{A96798FC-5F21-0A3C-FC1C-6335DD6B1A65}"/>
              </a:ext>
            </a:extLst>
          </p:cNvPr>
          <p:cNvCxnSpPr>
            <a:cxnSpLocks/>
            <a:stCxn id="43" idx="4"/>
            <a:endCxn id="46" idx="0"/>
          </p:cNvCxnSpPr>
          <p:nvPr/>
        </p:nvCxnSpPr>
        <p:spPr>
          <a:xfrm>
            <a:off x="4258786" y="4055321"/>
            <a:ext cx="1962905" cy="1937909"/>
          </a:xfrm>
          <a:prstGeom prst="straightConnector1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>
            <a:extLst>
              <a:ext uri="{FF2B5EF4-FFF2-40B4-BE49-F238E27FC236}">
                <a16:creationId xmlns:a16="http://schemas.microsoft.com/office/drawing/2014/main" id="{E07DEDBB-E7D3-FF47-8584-BFD867AEFDAA}"/>
              </a:ext>
            </a:extLst>
          </p:cNvPr>
          <p:cNvCxnSpPr>
            <a:cxnSpLocks/>
            <a:stCxn id="44" idx="4"/>
            <a:endCxn id="46" idx="0"/>
          </p:cNvCxnSpPr>
          <p:nvPr/>
        </p:nvCxnSpPr>
        <p:spPr>
          <a:xfrm>
            <a:off x="6008044" y="4637605"/>
            <a:ext cx="213647" cy="1355625"/>
          </a:xfrm>
          <a:prstGeom prst="straightConnector1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54">
            <a:extLst>
              <a:ext uri="{FF2B5EF4-FFF2-40B4-BE49-F238E27FC236}">
                <a16:creationId xmlns:a16="http://schemas.microsoft.com/office/drawing/2014/main" id="{7B1A1DD8-9605-47BF-FDC9-804AF1BEEE81}"/>
              </a:ext>
            </a:extLst>
          </p:cNvPr>
          <p:cNvCxnSpPr>
            <a:cxnSpLocks/>
            <a:stCxn id="45" idx="4"/>
            <a:endCxn id="46" idx="0"/>
          </p:cNvCxnSpPr>
          <p:nvPr/>
        </p:nvCxnSpPr>
        <p:spPr>
          <a:xfrm flipH="1">
            <a:off x="6221691" y="4678600"/>
            <a:ext cx="1429041" cy="1314630"/>
          </a:xfrm>
          <a:prstGeom prst="straightConnector1">
            <a:avLst/>
          </a:prstGeom>
          <a:ln w="38100">
            <a:solidFill>
              <a:schemeClr val="accent6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7012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45" grpId="0" animBg="1"/>
      <p:bldP spid="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11908E2-6AB1-5997-2026-5DBA1CEC92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1DF3C9-F305-3B2A-92A8-CECB1A52AC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AT" dirty="0"/>
              <a:t>REASONS BEHIND FALSE NEGATIVES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CA69A13-A4BC-B4A6-F30A-EA60609DF6C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FF2566-CC2B-BC4B-A943-A5A2339EBB78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275C72B7-BE64-6151-129B-827F79249D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134860"/>
              </p:ext>
            </p:extLst>
          </p:nvPr>
        </p:nvGraphicFramePr>
        <p:xfrm>
          <a:off x="260432" y="1088867"/>
          <a:ext cx="8497448" cy="4859988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524866">
                  <a:extLst>
                    <a:ext uri="{9D8B030D-6E8A-4147-A177-3AD203B41FA5}">
                      <a16:colId xmlns:a16="http://schemas.microsoft.com/office/drawing/2014/main" val="3281453843"/>
                    </a:ext>
                  </a:extLst>
                </a:gridCol>
                <a:gridCol w="801279">
                  <a:extLst>
                    <a:ext uri="{9D8B030D-6E8A-4147-A177-3AD203B41FA5}">
                      <a16:colId xmlns:a16="http://schemas.microsoft.com/office/drawing/2014/main" val="1822476087"/>
                    </a:ext>
                  </a:extLst>
                </a:gridCol>
                <a:gridCol w="1875934">
                  <a:extLst>
                    <a:ext uri="{9D8B030D-6E8A-4147-A177-3AD203B41FA5}">
                      <a16:colId xmlns:a16="http://schemas.microsoft.com/office/drawing/2014/main" val="3370177736"/>
                    </a:ext>
                  </a:extLst>
                </a:gridCol>
                <a:gridCol w="1295369">
                  <a:extLst>
                    <a:ext uri="{9D8B030D-6E8A-4147-A177-3AD203B41FA5}">
                      <a16:colId xmlns:a16="http://schemas.microsoft.com/office/drawing/2014/main" val="363433611"/>
                    </a:ext>
                  </a:extLst>
                </a:gridCol>
              </a:tblGrid>
              <a:tr h="566503">
                <a:tc>
                  <a:txBody>
                    <a:bodyPr/>
                    <a:lstStyle/>
                    <a:p>
                      <a:r>
                        <a:rPr lang="de-AT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reason</a:t>
                      </a:r>
                      <a:endParaRPr lang="de-AT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valid </a:t>
                      </a:r>
                      <a:r>
                        <a:rPr lang="de-AT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pct</a:t>
                      </a:r>
                      <a:endParaRPr lang="de-AT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algn="r"/>
                      <a:r>
                        <a:rPr lang="de-AT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</a:t>
                      </a:r>
                      <a:r>
                        <a:rPr lang="de-AT" sz="14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without</a:t>
                      </a:r>
                      <a:r>
                        <a:rPr lang="de-AT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NA)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pct</a:t>
                      </a:r>
                      <a:endParaRPr lang="de-AT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139429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 err="1"/>
                        <a:t>wrong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use</a:t>
                      </a:r>
                      <a:r>
                        <a:rPr lang="de-AT" dirty="0"/>
                        <a:t> of </a:t>
                      </a:r>
                      <a:r>
                        <a:rPr lang="de-AT" dirty="0" err="1"/>
                        <a:t>affiliation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name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225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44.1%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14.3%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210860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/>
                        <a:t>mega-</a:t>
                      </a:r>
                      <a:r>
                        <a:rPr lang="de-AT" dirty="0" err="1"/>
                        <a:t>authorship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18.4%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6.0%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293474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/>
                        <a:t>multiple </a:t>
                      </a:r>
                      <a:r>
                        <a:rPr lang="de-AT" dirty="0" err="1"/>
                        <a:t>affiliations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14.7%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4.8%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435088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 err="1"/>
                        <a:t>named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institute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only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rather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than</a:t>
                      </a:r>
                      <a:r>
                        <a:rPr lang="de-AT" dirty="0"/>
                        <a:t> TU Wien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8.6%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2.8%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846073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 err="1"/>
                        <a:t>preprint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5.1%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994977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 err="1"/>
                        <a:t>syntax</a:t>
                      </a:r>
                      <a:r>
                        <a:rPr lang="de-AT" dirty="0"/>
                        <a:t>, </a:t>
                      </a:r>
                      <a:r>
                        <a:rPr lang="de-AT" dirty="0" err="1"/>
                        <a:t>grammar</a:t>
                      </a:r>
                      <a:r>
                        <a:rPr lang="de-AT" dirty="0"/>
                        <a:t>, </a:t>
                      </a:r>
                      <a:r>
                        <a:rPr lang="de-AT" dirty="0" err="1"/>
                        <a:t>punctuation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3.1%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442982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 err="1"/>
                        <a:t>no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affiliation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mentioned</a:t>
                      </a:r>
                      <a:r>
                        <a:rPr lang="de-AT" dirty="0"/>
                        <a:t> at 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2.4%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0.8%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102054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 err="1"/>
                        <a:t>unstructured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mentioning</a:t>
                      </a:r>
                      <a:r>
                        <a:rPr lang="de-AT" dirty="0"/>
                        <a:t> of </a:t>
                      </a:r>
                      <a:r>
                        <a:rPr lang="de-AT" dirty="0" err="1"/>
                        <a:t>affiliation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2.0%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0.6%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196073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 err="1"/>
                        <a:t>unconventional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document</a:t>
                      </a:r>
                      <a:r>
                        <a:rPr lang="de-AT" dirty="0"/>
                        <a:t>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0.5%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164016"/>
                  </a:ext>
                </a:extLst>
              </a:tr>
              <a:tr h="380205">
                <a:tc>
                  <a:txBody>
                    <a:bodyPr/>
                    <a:lstStyle/>
                    <a:p>
                      <a:r>
                        <a:rPr lang="de-AT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1067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67.7%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3180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94568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2F7CC6-D20B-6170-A75C-4D5FEADF4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AED25A7-B646-9D71-B0C9-8301D6437F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6974D4D-8F0B-C480-4027-FF8465F51F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AT" dirty="0"/>
              <a:t>REASONS BEHIND FALSE NEGATIVES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DDCB2A2-FDD7-2EE9-3162-B11192ECDF5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FF2566-CC2B-BC4B-A943-A5A2339EBB78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CD100843-8583-F427-2A77-584D42F318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182882"/>
              </p:ext>
            </p:extLst>
          </p:nvPr>
        </p:nvGraphicFramePr>
        <p:xfrm>
          <a:off x="260432" y="1088867"/>
          <a:ext cx="8497448" cy="491319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524866">
                  <a:extLst>
                    <a:ext uri="{9D8B030D-6E8A-4147-A177-3AD203B41FA5}">
                      <a16:colId xmlns:a16="http://schemas.microsoft.com/office/drawing/2014/main" val="3281453843"/>
                    </a:ext>
                  </a:extLst>
                </a:gridCol>
                <a:gridCol w="801279">
                  <a:extLst>
                    <a:ext uri="{9D8B030D-6E8A-4147-A177-3AD203B41FA5}">
                      <a16:colId xmlns:a16="http://schemas.microsoft.com/office/drawing/2014/main" val="1822476087"/>
                    </a:ext>
                  </a:extLst>
                </a:gridCol>
                <a:gridCol w="1875934">
                  <a:extLst>
                    <a:ext uri="{9D8B030D-6E8A-4147-A177-3AD203B41FA5}">
                      <a16:colId xmlns:a16="http://schemas.microsoft.com/office/drawing/2014/main" val="3370177736"/>
                    </a:ext>
                  </a:extLst>
                </a:gridCol>
                <a:gridCol w="1295369">
                  <a:extLst>
                    <a:ext uri="{9D8B030D-6E8A-4147-A177-3AD203B41FA5}">
                      <a16:colId xmlns:a16="http://schemas.microsoft.com/office/drawing/2014/main" val="363433611"/>
                    </a:ext>
                  </a:extLst>
                </a:gridCol>
              </a:tblGrid>
              <a:tr h="566503">
                <a:tc>
                  <a:txBody>
                    <a:bodyPr/>
                    <a:lstStyle/>
                    <a:p>
                      <a:r>
                        <a:rPr lang="de-AT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reason</a:t>
                      </a:r>
                      <a:endParaRPr lang="de-AT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valid </a:t>
                      </a:r>
                      <a:r>
                        <a:rPr lang="de-AT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pct</a:t>
                      </a:r>
                      <a:endParaRPr lang="de-AT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algn="r"/>
                      <a:r>
                        <a:rPr lang="de-AT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</a:t>
                      </a:r>
                      <a:r>
                        <a:rPr lang="de-AT" sz="14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without</a:t>
                      </a:r>
                      <a:r>
                        <a:rPr lang="de-AT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NA)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pct</a:t>
                      </a:r>
                      <a:endParaRPr lang="de-AT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139429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 err="1"/>
                        <a:t>wrong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use</a:t>
                      </a:r>
                      <a:r>
                        <a:rPr lang="de-AT" dirty="0"/>
                        <a:t> of </a:t>
                      </a:r>
                      <a:r>
                        <a:rPr lang="de-AT" dirty="0" err="1"/>
                        <a:t>affiliation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name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225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44.1%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14.3%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210860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/>
                        <a:t>mega-</a:t>
                      </a:r>
                      <a:r>
                        <a:rPr lang="de-AT" dirty="0" err="1"/>
                        <a:t>authorship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18.4%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6.0%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293474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/>
                        <a:t>multiple </a:t>
                      </a:r>
                      <a:r>
                        <a:rPr lang="de-AT" dirty="0" err="1"/>
                        <a:t>affiliations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14.7%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4.8%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435088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 err="1"/>
                        <a:t>named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institute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only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rather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than</a:t>
                      </a:r>
                      <a:r>
                        <a:rPr lang="de-AT" dirty="0"/>
                        <a:t> TU Wien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8.6%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2.8%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846073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 err="1"/>
                        <a:t>preprint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5.1%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994977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 err="1"/>
                        <a:t>syntax</a:t>
                      </a:r>
                      <a:r>
                        <a:rPr lang="de-AT" dirty="0"/>
                        <a:t>, </a:t>
                      </a:r>
                      <a:r>
                        <a:rPr lang="de-AT" dirty="0" err="1"/>
                        <a:t>grammar</a:t>
                      </a:r>
                      <a:r>
                        <a:rPr lang="de-AT" dirty="0"/>
                        <a:t>, </a:t>
                      </a:r>
                      <a:r>
                        <a:rPr lang="de-AT" dirty="0" err="1"/>
                        <a:t>punctuation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3.1%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442982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 err="1"/>
                        <a:t>no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affiliation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mentioned</a:t>
                      </a:r>
                      <a:r>
                        <a:rPr lang="de-AT" dirty="0"/>
                        <a:t> at 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2.4%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0.8%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102054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 err="1"/>
                        <a:t>unstructured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mentioning</a:t>
                      </a:r>
                      <a:r>
                        <a:rPr lang="de-AT" dirty="0"/>
                        <a:t> of </a:t>
                      </a:r>
                      <a:r>
                        <a:rPr lang="de-AT" dirty="0" err="1"/>
                        <a:t>affiliation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2.0%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0.6%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196073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 err="1"/>
                        <a:t>unconventional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document</a:t>
                      </a:r>
                      <a:r>
                        <a:rPr lang="de-AT" dirty="0"/>
                        <a:t>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0.5%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164016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1067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67.7%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318070"/>
                  </a:ext>
                </a:extLst>
              </a:tr>
            </a:tbl>
          </a:graphicData>
        </a:graphic>
      </p:graphicFrame>
      <p:sp>
        <p:nvSpPr>
          <p:cNvPr id="6" name="Ellipse 5">
            <a:extLst>
              <a:ext uri="{FF2B5EF4-FFF2-40B4-BE49-F238E27FC236}">
                <a16:creationId xmlns:a16="http://schemas.microsoft.com/office/drawing/2014/main" id="{CC13EE3C-CF62-B55D-639B-41593541C62E}"/>
              </a:ext>
            </a:extLst>
          </p:cNvPr>
          <p:cNvSpPr/>
          <p:nvPr/>
        </p:nvSpPr>
        <p:spPr>
          <a:xfrm>
            <a:off x="115890" y="1546474"/>
            <a:ext cx="3450210" cy="612743"/>
          </a:xfrm>
          <a:prstGeom prst="ellipse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562801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6629890-9669-A326-FC93-9163B476FE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AT" dirty="0"/>
              <a:t>MOST FREQUENT MISLABELINGS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58EFF26-6C99-6E85-444A-5C8C80F6C71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FF2566-CC2B-BC4B-A943-A5A2339EBB78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1C533AC-5EA9-9E9A-51C8-1EBEB74859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56350" b="39034"/>
          <a:stretch>
            <a:fillRect/>
          </a:stretch>
        </p:blipFill>
        <p:spPr>
          <a:xfrm rot="21173111">
            <a:off x="276947" y="1485226"/>
            <a:ext cx="2848403" cy="26135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06D7AA1-42E8-D771-3DDC-A7ADB8DC30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0483">
            <a:off x="2761142" y="2037644"/>
            <a:ext cx="2950722" cy="37194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8C30FB1-3FA1-C6A8-27EE-3FCE0AA1F8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44009">
            <a:off x="427723" y="2371888"/>
            <a:ext cx="1838582" cy="27626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142111C1-CE59-85BC-4B87-33C8D27431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26464">
            <a:off x="5245329" y="1896586"/>
            <a:ext cx="3400900" cy="342948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92D5FA71-D5D5-B9F2-D662-0BAFC49E8A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2830" y="2609625"/>
            <a:ext cx="6185033" cy="615937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D3CCCEA7-0709-A513-C842-C8917873AB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293346">
            <a:off x="6393665" y="1323942"/>
            <a:ext cx="2495898" cy="400106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851E6A9B-002A-40BE-8C61-028D1B6275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58447">
            <a:off x="4245870" y="3506901"/>
            <a:ext cx="4717403" cy="33035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DFCDDEFE-6164-0E4C-177B-A5941B90AD3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449250">
            <a:off x="76723" y="3419602"/>
            <a:ext cx="2540582" cy="310388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20574C3C-372C-EF8D-C62C-3D4B823446F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2601" y="4158528"/>
            <a:ext cx="4267796" cy="22863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60D3F7DF-5489-D8B9-144E-1AF47DE30C5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320473">
            <a:off x="2535434" y="3568307"/>
            <a:ext cx="1635740" cy="36663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28" name="Grafik 27" descr="Ein Bild, das Schrift, Text, Typografie, Kalligrafie enthält.&#10;&#10;KI-generierte Inhalte können fehlerhaft sein.">
            <a:extLst>
              <a:ext uri="{FF2B5EF4-FFF2-40B4-BE49-F238E27FC236}">
                <a16:creationId xmlns:a16="http://schemas.microsoft.com/office/drawing/2014/main" id="{2C54BB27-E470-4295-C4A3-B80C48855F1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92753">
            <a:off x="4875657" y="4044852"/>
            <a:ext cx="3519623" cy="684615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30" name="Grafik 29" descr="Ein Bild, das Text, Schrift, weiß, Typografie enthält.&#10;&#10;KI-generierte Inhalte können fehlerhaft sein.">
            <a:extLst>
              <a:ext uri="{FF2B5EF4-FFF2-40B4-BE49-F238E27FC236}">
                <a16:creationId xmlns:a16="http://schemas.microsoft.com/office/drawing/2014/main" id="{ACFB7B03-D21F-395C-D306-4A586AFB0AD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1286269">
            <a:off x="435138" y="4717086"/>
            <a:ext cx="3219899" cy="53347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32" name="Grafik 31">
            <a:extLst>
              <a:ext uri="{FF2B5EF4-FFF2-40B4-BE49-F238E27FC236}">
                <a16:creationId xmlns:a16="http://schemas.microsoft.com/office/drawing/2014/main" id="{DB033D60-E775-B35D-0A6D-0160DBEE440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156416">
            <a:off x="3194768" y="1276228"/>
            <a:ext cx="2543530" cy="27626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A31B8F86-62E8-A6EA-CB56-A2E7C928E97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 rot="631799">
            <a:off x="779664" y="2892993"/>
            <a:ext cx="1724266" cy="27626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35" name="Ellipse 34">
            <a:extLst>
              <a:ext uri="{FF2B5EF4-FFF2-40B4-BE49-F238E27FC236}">
                <a16:creationId xmlns:a16="http://schemas.microsoft.com/office/drawing/2014/main" id="{91B74E92-62B6-0563-E211-9EC45AEC9DA7}"/>
              </a:ext>
            </a:extLst>
          </p:cNvPr>
          <p:cNvSpPr/>
          <p:nvPr/>
        </p:nvSpPr>
        <p:spPr>
          <a:xfrm>
            <a:off x="198297" y="1124349"/>
            <a:ext cx="854070" cy="476798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166</a:t>
            </a:r>
          </a:p>
        </p:txBody>
      </p:sp>
      <p:sp>
        <p:nvSpPr>
          <p:cNvPr id="36" name="Ellipse 35">
            <a:extLst>
              <a:ext uri="{FF2B5EF4-FFF2-40B4-BE49-F238E27FC236}">
                <a16:creationId xmlns:a16="http://schemas.microsoft.com/office/drawing/2014/main" id="{05ADA7DD-ECAB-63E9-7B51-9C62A8D4216A}"/>
              </a:ext>
            </a:extLst>
          </p:cNvPr>
          <p:cNvSpPr/>
          <p:nvPr/>
        </p:nvSpPr>
        <p:spPr>
          <a:xfrm>
            <a:off x="2276499" y="1849341"/>
            <a:ext cx="854070" cy="476798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96</a:t>
            </a:r>
          </a:p>
        </p:txBody>
      </p:sp>
      <p:sp>
        <p:nvSpPr>
          <p:cNvPr id="37" name="Ellipse 36">
            <a:extLst>
              <a:ext uri="{FF2B5EF4-FFF2-40B4-BE49-F238E27FC236}">
                <a16:creationId xmlns:a16="http://schemas.microsoft.com/office/drawing/2014/main" id="{02BE2ADB-6EF7-8CAF-54F6-5A3CBCBDDA0D}"/>
              </a:ext>
            </a:extLst>
          </p:cNvPr>
          <p:cNvSpPr/>
          <p:nvPr/>
        </p:nvSpPr>
        <p:spPr>
          <a:xfrm>
            <a:off x="282485" y="2139239"/>
            <a:ext cx="854070" cy="476798"/>
          </a:xfrm>
          <a:prstGeom prst="ellipse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/>
              <a:t>26</a:t>
            </a:r>
          </a:p>
        </p:txBody>
      </p:sp>
      <p:sp>
        <p:nvSpPr>
          <p:cNvPr id="40" name="Freihandform: Form 39">
            <a:extLst>
              <a:ext uri="{FF2B5EF4-FFF2-40B4-BE49-F238E27FC236}">
                <a16:creationId xmlns:a16="http://schemas.microsoft.com/office/drawing/2014/main" id="{49D62935-8DA2-661C-1A31-024EA0CC86F6}"/>
              </a:ext>
            </a:extLst>
          </p:cNvPr>
          <p:cNvSpPr/>
          <p:nvPr/>
        </p:nvSpPr>
        <p:spPr>
          <a:xfrm>
            <a:off x="-10510" y="3815524"/>
            <a:ext cx="9217829" cy="2028228"/>
          </a:xfrm>
          <a:custGeom>
            <a:avLst/>
            <a:gdLst>
              <a:gd name="connsiteX0" fmla="*/ 0 w 9217829"/>
              <a:gd name="connsiteY0" fmla="*/ 2028228 h 2028228"/>
              <a:gd name="connsiteX1" fmla="*/ 704193 w 9217829"/>
              <a:gd name="connsiteY1" fmla="*/ 1712917 h 2028228"/>
              <a:gd name="connsiteX2" fmla="*/ 1418896 w 9217829"/>
              <a:gd name="connsiteY2" fmla="*/ 1775979 h 2028228"/>
              <a:gd name="connsiteX3" fmla="*/ 2270234 w 9217829"/>
              <a:gd name="connsiteY3" fmla="*/ 1902104 h 2028228"/>
              <a:gd name="connsiteX4" fmla="*/ 3510455 w 9217829"/>
              <a:gd name="connsiteY4" fmla="*/ 1450159 h 2028228"/>
              <a:gd name="connsiteX5" fmla="*/ 4424855 w 9217829"/>
              <a:gd name="connsiteY5" fmla="*/ 966683 h 2028228"/>
              <a:gd name="connsiteX6" fmla="*/ 5065986 w 9217829"/>
              <a:gd name="connsiteY6" fmla="*/ 1197910 h 2028228"/>
              <a:gd name="connsiteX7" fmla="*/ 5644055 w 9217829"/>
              <a:gd name="connsiteY7" fmla="*/ 1050766 h 2028228"/>
              <a:gd name="connsiteX8" fmla="*/ 6695089 w 9217829"/>
              <a:gd name="connsiteY8" fmla="*/ 1197910 h 2028228"/>
              <a:gd name="connsiteX9" fmla="*/ 7157544 w 9217829"/>
              <a:gd name="connsiteY9" fmla="*/ 1019235 h 2028228"/>
              <a:gd name="connsiteX10" fmla="*/ 8376744 w 9217829"/>
              <a:gd name="connsiteY10" fmla="*/ 1397607 h 2028228"/>
              <a:gd name="connsiteX11" fmla="*/ 9144000 w 9217829"/>
              <a:gd name="connsiteY11" fmla="*/ 125855 h 2028228"/>
              <a:gd name="connsiteX12" fmla="*/ 9144000 w 9217829"/>
              <a:gd name="connsiteY12" fmla="*/ 115345 h 20282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217829" h="2028228">
                <a:moveTo>
                  <a:pt x="0" y="2028228"/>
                </a:moveTo>
                <a:cubicBezTo>
                  <a:pt x="233855" y="1891593"/>
                  <a:pt x="467710" y="1754958"/>
                  <a:pt x="704193" y="1712917"/>
                </a:cubicBezTo>
                <a:cubicBezTo>
                  <a:pt x="940676" y="1670876"/>
                  <a:pt x="1157889" y="1744448"/>
                  <a:pt x="1418896" y="1775979"/>
                </a:cubicBezTo>
                <a:cubicBezTo>
                  <a:pt x="1679903" y="1807510"/>
                  <a:pt x="1921641" y="1956407"/>
                  <a:pt x="2270234" y="1902104"/>
                </a:cubicBezTo>
                <a:cubicBezTo>
                  <a:pt x="2618827" y="1847801"/>
                  <a:pt x="3151352" y="1606062"/>
                  <a:pt x="3510455" y="1450159"/>
                </a:cubicBezTo>
                <a:cubicBezTo>
                  <a:pt x="3869559" y="1294255"/>
                  <a:pt x="4165600" y="1008724"/>
                  <a:pt x="4424855" y="966683"/>
                </a:cubicBezTo>
                <a:cubicBezTo>
                  <a:pt x="4684110" y="924642"/>
                  <a:pt x="4862786" y="1183896"/>
                  <a:pt x="5065986" y="1197910"/>
                </a:cubicBezTo>
                <a:cubicBezTo>
                  <a:pt x="5269186" y="1211924"/>
                  <a:pt x="5372538" y="1050766"/>
                  <a:pt x="5644055" y="1050766"/>
                </a:cubicBezTo>
                <a:cubicBezTo>
                  <a:pt x="5915572" y="1050766"/>
                  <a:pt x="6442841" y="1203165"/>
                  <a:pt x="6695089" y="1197910"/>
                </a:cubicBezTo>
                <a:cubicBezTo>
                  <a:pt x="6947337" y="1192655"/>
                  <a:pt x="6877268" y="985952"/>
                  <a:pt x="7157544" y="1019235"/>
                </a:cubicBezTo>
                <a:cubicBezTo>
                  <a:pt x="7437820" y="1052518"/>
                  <a:pt x="8045668" y="1546504"/>
                  <a:pt x="8376744" y="1397607"/>
                </a:cubicBezTo>
                <a:cubicBezTo>
                  <a:pt x="8707820" y="1248710"/>
                  <a:pt x="9016124" y="339565"/>
                  <a:pt x="9144000" y="125855"/>
                </a:cubicBezTo>
                <a:cubicBezTo>
                  <a:pt x="9271876" y="-87855"/>
                  <a:pt x="9207938" y="13745"/>
                  <a:pt x="9144000" y="115345"/>
                </a:cubicBezTo>
              </a:path>
            </a:pathLst>
          </a:custGeom>
          <a:noFill/>
          <a:ln w="5715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C431B183-AC9A-4C8C-9720-E8B7B2F0E6E7}"/>
              </a:ext>
            </a:extLst>
          </p:cNvPr>
          <p:cNvSpPr txBox="1"/>
          <p:nvPr/>
        </p:nvSpPr>
        <p:spPr>
          <a:xfrm>
            <a:off x="3998540" y="5247224"/>
            <a:ext cx="4650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u="sng" dirty="0" err="1">
                <a:solidFill>
                  <a:schemeClr val="tx2">
                    <a:lumMod val="75000"/>
                  </a:schemeClr>
                </a:solidFill>
              </a:rPr>
              <a:t>Correct</a:t>
            </a:r>
            <a:r>
              <a:rPr lang="de-AT" sz="2400" b="1" u="sng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de-AT" sz="2400" b="1" u="sng" dirty="0" err="1">
                <a:solidFill>
                  <a:schemeClr val="tx2">
                    <a:lumMod val="75000"/>
                  </a:schemeClr>
                </a:solidFill>
              </a:rPr>
              <a:t>forms</a:t>
            </a:r>
            <a:r>
              <a:rPr lang="de-AT" sz="2400" dirty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endParaRPr lang="de-AT" sz="24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400" dirty="0">
                <a:solidFill>
                  <a:schemeClr val="tx2">
                    <a:lumMod val="75000"/>
                  </a:schemeClr>
                </a:solidFill>
              </a:rPr>
              <a:t>TU Wien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400" dirty="0">
                <a:solidFill>
                  <a:schemeClr val="tx2">
                    <a:lumMod val="75000"/>
                  </a:schemeClr>
                </a:solidFill>
              </a:rPr>
              <a:t>Technische Universität Wien</a:t>
            </a:r>
          </a:p>
        </p:txBody>
      </p:sp>
    </p:spTree>
    <p:extLst>
      <p:ext uri="{BB962C8B-B14F-4D97-AF65-F5344CB8AC3E}">
        <p14:creationId xmlns:p14="http://schemas.microsoft.com/office/powerpoint/2010/main" val="234565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E4A29A-B3BC-D756-DC46-EC6CA1FC4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6FFBD61-FA6D-9860-400D-678713D1F4D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E601FC7-276E-A7B9-712A-1D81960E0A6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AT" dirty="0"/>
              <a:t>REASONS BEHIND FALSE NEGATIVES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0159DC5-9F13-9BCC-1797-822EFC6B0C5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FF2566-CC2B-BC4B-A943-A5A2339EBB78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932D4BCF-3B9F-C5A5-1DD0-0DF0031E70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243443"/>
              </p:ext>
            </p:extLst>
          </p:nvPr>
        </p:nvGraphicFramePr>
        <p:xfrm>
          <a:off x="260432" y="1088867"/>
          <a:ext cx="8497448" cy="491319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524866">
                  <a:extLst>
                    <a:ext uri="{9D8B030D-6E8A-4147-A177-3AD203B41FA5}">
                      <a16:colId xmlns:a16="http://schemas.microsoft.com/office/drawing/2014/main" val="3281453843"/>
                    </a:ext>
                  </a:extLst>
                </a:gridCol>
                <a:gridCol w="801279">
                  <a:extLst>
                    <a:ext uri="{9D8B030D-6E8A-4147-A177-3AD203B41FA5}">
                      <a16:colId xmlns:a16="http://schemas.microsoft.com/office/drawing/2014/main" val="1822476087"/>
                    </a:ext>
                  </a:extLst>
                </a:gridCol>
                <a:gridCol w="1875934">
                  <a:extLst>
                    <a:ext uri="{9D8B030D-6E8A-4147-A177-3AD203B41FA5}">
                      <a16:colId xmlns:a16="http://schemas.microsoft.com/office/drawing/2014/main" val="3370177736"/>
                    </a:ext>
                  </a:extLst>
                </a:gridCol>
                <a:gridCol w="1295369">
                  <a:extLst>
                    <a:ext uri="{9D8B030D-6E8A-4147-A177-3AD203B41FA5}">
                      <a16:colId xmlns:a16="http://schemas.microsoft.com/office/drawing/2014/main" val="363433611"/>
                    </a:ext>
                  </a:extLst>
                </a:gridCol>
              </a:tblGrid>
              <a:tr h="566503">
                <a:tc>
                  <a:txBody>
                    <a:bodyPr/>
                    <a:lstStyle/>
                    <a:p>
                      <a:r>
                        <a:rPr lang="de-AT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reason</a:t>
                      </a:r>
                      <a:endParaRPr lang="de-AT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valid </a:t>
                      </a:r>
                      <a:r>
                        <a:rPr lang="de-AT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pct</a:t>
                      </a:r>
                      <a:endParaRPr lang="de-AT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algn="r"/>
                      <a:r>
                        <a:rPr lang="de-AT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</a:t>
                      </a:r>
                      <a:r>
                        <a:rPr lang="de-AT" sz="14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without</a:t>
                      </a:r>
                      <a:r>
                        <a:rPr lang="de-AT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NA)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pct</a:t>
                      </a:r>
                      <a:endParaRPr lang="de-AT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139429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 err="1"/>
                        <a:t>wrong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use</a:t>
                      </a:r>
                      <a:r>
                        <a:rPr lang="de-AT" dirty="0"/>
                        <a:t> of </a:t>
                      </a:r>
                      <a:r>
                        <a:rPr lang="de-AT" dirty="0" err="1"/>
                        <a:t>affiliation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name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225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44.1%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14.3%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210860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/>
                        <a:t>mega-</a:t>
                      </a:r>
                      <a:r>
                        <a:rPr lang="de-AT" dirty="0" err="1"/>
                        <a:t>authorship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18.4%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6.0%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293474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/>
                        <a:t>multiple </a:t>
                      </a:r>
                      <a:r>
                        <a:rPr lang="de-AT" dirty="0" err="1"/>
                        <a:t>affiliations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14.7%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4.8%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435088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 err="1"/>
                        <a:t>named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institute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only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rather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than</a:t>
                      </a:r>
                      <a:r>
                        <a:rPr lang="de-AT" dirty="0"/>
                        <a:t> TU Wien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8.6%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2.8%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846073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 err="1"/>
                        <a:t>preprint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5.1%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994977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 err="1"/>
                        <a:t>syntax</a:t>
                      </a:r>
                      <a:r>
                        <a:rPr lang="de-AT" dirty="0"/>
                        <a:t>, </a:t>
                      </a:r>
                      <a:r>
                        <a:rPr lang="de-AT" dirty="0" err="1"/>
                        <a:t>grammar</a:t>
                      </a:r>
                      <a:r>
                        <a:rPr lang="de-AT" dirty="0"/>
                        <a:t>, </a:t>
                      </a:r>
                      <a:r>
                        <a:rPr lang="de-AT" dirty="0" err="1"/>
                        <a:t>punctuation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3.1%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442982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 err="1"/>
                        <a:t>no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affiliation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mentioned</a:t>
                      </a:r>
                      <a:r>
                        <a:rPr lang="de-AT" dirty="0"/>
                        <a:t> at 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2.4%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0.8%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102054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 err="1"/>
                        <a:t>unstructured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mentioning</a:t>
                      </a:r>
                      <a:r>
                        <a:rPr lang="de-AT" dirty="0"/>
                        <a:t> of </a:t>
                      </a:r>
                      <a:r>
                        <a:rPr lang="de-AT" dirty="0" err="1"/>
                        <a:t>affiliation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2.0%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0.6%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196073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 err="1"/>
                        <a:t>unconventional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document</a:t>
                      </a:r>
                      <a:r>
                        <a:rPr lang="de-AT" dirty="0"/>
                        <a:t>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0.5%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164016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1067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67.7%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318070"/>
                  </a:ext>
                </a:extLst>
              </a:tr>
            </a:tbl>
          </a:graphicData>
        </a:graphic>
      </p:graphicFrame>
      <p:sp>
        <p:nvSpPr>
          <p:cNvPr id="6" name="Ellipse 5">
            <a:extLst>
              <a:ext uri="{FF2B5EF4-FFF2-40B4-BE49-F238E27FC236}">
                <a16:creationId xmlns:a16="http://schemas.microsoft.com/office/drawing/2014/main" id="{D30A43AA-07B0-02E7-82A0-638B378800D5}"/>
              </a:ext>
            </a:extLst>
          </p:cNvPr>
          <p:cNvSpPr/>
          <p:nvPr/>
        </p:nvSpPr>
        <p:spPr>
          <a:xfrm>
            <a:off x="115890" y="1996606"/>
            <a:ext cx="2240811" cy="612743"/>
          </a:xfrm>
          <a:prstGeom prst="ellipse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0541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97837C5-C8B7-67BD-9E68-47B374C96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AT" dirty="0"/>
              <a:t>SAMPLE: FOUR DATABASES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A1EAABD-A939-7843-8403-7E01F2319D6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FF2566-CC2B-BC4B-A943-A5A2339EBB78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pic>
        <p:nvPicPr>
          <p:cNvPr id="1026" name="Picture 2" descr="WHAT DATABASES SHOULD YOU KNOW? - WEB Of SCIENCE">
            <a:extLst>
              <a:ext uri="{FF2B5EF4-FFF2-40B4-BE49-F238E27FC236}">
                <a16:creationId xmlns:a16="http://schemas.microsoft.com/office/drawing/2014/main" id="{EE84287D-870B-5C5E-23F5-22D9AF49C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91" y="1250422"/>
            <a:ext cx="2975461" cy="165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copus-logo | Lietuvos sporto universitetas">
            <a:extLst>
              <a:ext uri="{FF2B5EF4-FFF2-40B4-BE49-F238E27FC236}">
                <a16:creationId xmlns:a16="http://schemas.microsoft.com/office/drawing/2014/main" id="{2CCFFA10-030A-1DE7-E6A3-E4D64F7EB5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47" b="33058"/>
          <a:stretch>
            <a:fillRect/>
          </a:stretch>
        </p:blipFill>
        <p:spPr bwMode="auto">
          <a:xfrm>
            <a:off x="3730069" y="1993424"/>
            <a:ext cx="5043340" cy="144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ign in - Dimensions">
            <a:extLst>
              <a:ext uri="{FF2B5EF4-FFF2-40B4-BE49-F238E27FC236}">
                <a16:creationId xmlns:a16="http://schemas.microsoft.com/office/drawing/2014/main" id="{0808440D-2E24-818F-366D-4BFA83F22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28" y="3198342"/>
            <a:ext cx="3373241" cy="142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Alex - Wikipedia">
            <a:extLst>
              <a:ext uri="{FF2B5EF4-FFF2-40B4-BE49-F238E27FC236}">
                <a16:creationId xmlns:a16="http://schemas.microsoft.com/office/drawing/2014/main" id="{6D5AEFE3-CB47-F364-7578-231D5D654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328" y="4294891"/>
            <a:ext cx="4926094" cy="1642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148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14818BB-1B62-9E18-9847-95C3CAD849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152BDDC-47BC-AE4B-84A9-20E42FFF4C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174B3AF-50A2-67E9-DD96-789BC934684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FF2566-CC2B-BC4B-A943-A5A2339EBB78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  <p:pic>
        <p:nvPicPr>
          <p:cNvPr id="6" name="Grafik 5" descr="Ein Bild, das Text, Screenshot, Schrift, Zahl enthält.&#10;&#10;KI-generierte Inhalte können fehlerhaft sein.">
            <a:extLst>
              <a:ext uri="{FF2B5EF4-FFF2-40B4-BE49-F238E27FC236}">
                <a16:creationId xmlns:a16="http://schemas.microsoft.com/office/drawing/2014/main" id="{4EBBB182-8000-329C-8473-1E6E3F5E91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774" y="1090754"/>
            <a:ext cx="5104888" cy="57095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77553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2927B8-7DDD-E0EA-F458-AAB531E36E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8D1F2A3F-DF22-B5FC-59D6-BBB8288553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A1BFCEE-38BC-11D2-81BF-F18AE30B69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AT" dirty="0"/>
              <a:t>REASONS BEHIND FALSE NEGATIVES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426FCCA-1849-2C23-112A-D711FD38AB0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FF2566-CC2B-BC4B-A943-A5A2339EBB78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56BA64BD-5872-3695-D0D7-5765E91C70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976244"/>
              </p:ext>
            </p:extLst>
          </p:nvPr>
        </p:nvGraphicFramePr>
        <p:xfrm>
          <a:off x="260432" y="1088867"/>
          <a:ext cx="8497448" cy="491319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524866">
                  <a:extLst>
                    <a:ext uri="{9D8B030D-6E8A-4147-A177-3AD203B41FA5}">
                      <a16:colId xmlns:a16="http://schemas.microsoft.com/office/drawing/2014/main" val="3281453843"/>
                    </a:ext>
                  </a:extLst>
                </a:gridCol>
                <a:gridCol w="801279">
                  <a:extLst>
                    <a:ext uri="{9D8B030D-6E8A-4147-A177-3AD203B41FA5}">
                      <a16:colId xmlns:a16="http://schemas.microsoft.com/office/drawing/2014/main" val="1822476087"/>
                    </a:ext>
                  </a:extLst>
                </a:gridCol>
                <a:gridCol w="1875934">
                  <a:extLst>
                    <a:ext uri="{9D8B030D-6E8A-4147-A177-3AD203B41FA5}">
                      <a16:colId xmlns:a16="http://schemas.microsoft.com/office/drawing/2014/main" val="3370177736"/>
                    </a:ext>
                  </a:extLst>
                </a:gridCol>
                <a:gridCol w="1295369">
                  <a:extLst>
                    <a:ext uri="{9D8B030D-6E8A-4147-A177-3AD203B41FA5}">
                      <a16:colId xmlns:a16="http://schemas.microsoft.com/office/drawing/2014/main" val="363433611"/>
                    </a:ext>
                  </a:extLst>
                </a:gridCol>
              </a:tblGrid>
              <a:tr h="566503">
                <a:tc>
                  <a:txBody>
                    <a:bodyPr/>
                    <a:lstStyle/>
                    <a:p>
                      <a:r>
                        <a:rPr lang="de-AT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reason</a:t>
                      </a:r>
                      <a:endParaRPr lang="de-AT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valid </a:t>
                      </a:r>
                      <a:r>
                        <a:rPr lang="de-AT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pct</a:t>
                      </a:r>
                      <a:endParaRPr lang="de-AT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algn="r"/>
                      <a:r>
                        <a:rPr lang="de-AT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</a:t>
                      </a:r>
                      <a:r>
                        <a:rPr lang="de-AT" sz="14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without</a:t>
                      </a:r>
                      <a:r>
                        <a:rPr lang="de-AT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NA)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pct</a:t>
                      </a:r>
                      <a:endParaRPr lang="de-AT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139429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 err="1"/>
                        <a:t>wrong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use</a:t>
                      </a:r>
                      <a:r>
                        <a:rPr lang="de-AT" dirty="0"/>
                        <a:t> of </a:t>
                      </a:r>
                      <a:r>
                        <a:rPr lang="de-AT" dirty="0" err="1"/>
                        <a:t>affiliation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name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225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44.1%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14.3%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210860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/>
                        <a:t>mega-</a:t>
                      </a:r>
                      <a:r>
                        <a:rPr lang="de-AT" dirty="0" err="1"/>
                        <a:t>authorship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18.4%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6.0%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293474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/>
                        <a:t>multiple </a:t>
                      </a:r>
                      <a:r>
                        <a:rPr lang="de-AT" dirty="0" err="1"/>
                        <a:t>affiliations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14.7%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4.8%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435088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 err="1"/>
                        <a:t>named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institute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only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rather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than</a:t>
                      </a:r>
                      <a:r>
                        <a:rPr lang="de-AT" dirty="0"/>
                        <a:t> TU Wien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8.6%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2.8%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846073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 err="1"/>
                        <a:t>preprint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5.1%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994977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 err="1"/>
                        <a:t>syntax</a:t>
                      </a:r>
                      <a:r>
                        <a:rPr lang="de-AT" dirty="0"/>
                        <a:t>, </a:t>
                      </a:r>
                      <a:r>
                        <a:rPr lang="de-AT" dirty="0" err="1"/>
                        <a:t>grammar</a:t>
                      </a:r>
                      <a:r>
                        <a:rPr lang="de-AT" dirty="0"/>
                        <a:t>, </a:t>
                      </a:r>
                      <a:r>
                        <a:rPr lang="de-AT" dirty="0" err="1"/>
                        <a:t>punctuation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3.1%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442982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 err="1"/>
                        <a:t>no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affiliation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mentioned</a:t>
                      </a:r>
                      <a:r>
                        <a:rPr lang="de-AT" dirty="0"/>
                        <a:t> at 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2.4%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0.8%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102054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 err="1"/>
                        <a:t>unstructured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mentioning</a:t>
                      </a:r>
                      <a:r>
                        <a:rPr lang="de-AT" dirty="0"/>
                        <a:t> of </a:t>
                      </a:r>
                      <a:r>
                        <a:rPr lang="de-AT" dirty="0" err="1"/>
                        <a:t>affiliation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2.0%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0.6%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196073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 err="1"/>
                        <a:t>unconventional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document</a:t>
                      </a:r>
                      <a:r>
                        <a:rPr lang="de-AT" dirty="0"/>
                        <a:t>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0.5%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164016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1067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67.7%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318070"/>
                  </a:ext>
                </a:extLst>
              </a:tr>
            </a:tbl>
          </a:graphicData>
        </a:graphic>
      </p:graphicFrame>
      <p:sp>
        <p:nvSpPr>
          <p:cNvPr id="6" name="Ellipse 5">
            <a:extLst>
              <a:ext uri="{FF2B5EF4-FFF2-40B4-BE49-F238E27FC236}">
                <a16:creationId xmlns:a16="http://schemas.microsoft.com/office/drawing/2014/main" id="{A07E846B-8303-238C-629B-54850CE547A4}"/>
              </a:ext>
            </a:extLst>
          </p:cNvPr>
          <p:cNvSpPr/>
          <p:nvPr/>
        </p:nvSpPr>
        <p:spPr>
          <a:xfrm>
            <a:off x="0" y="2462761"/>
            <a:ext cx="2592371" cy="612743"/>
          </a:xfrm>
          <a:prstGeom prst="ellipse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40588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7F6A864-BC0F-95B4-66A6-52BF7ECA1CA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09E7F3D-A091-F087-A03C-435D77A1860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AT" dirty="0"/>
              <a:t>FOUR AFFILIATIONS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1F8E3B9-7B97-ACEB-2A3D-8857206CEC7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FF2566-CC2B-BC4B-A943-A5A2339EBB78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  <p:pic>
        <p:nvPicPr>
          <p:cNvPr id="6" name="Grafik 5" descr="Ein Bild, das Text, Screenshot, Schrift, Zahl enthält.&#10;&#10;KI-generierte Inhalte können fehlerhaft sein.">
            <a:extLst>
              <a:ext uri="{FF2B5EF4-FFF2-40B4-BE49-F238E27FC236}">
                <a16:creationId xmlns:a16="http://schemas.microsoft.com/office/drawing/2014/main" id="{D5C47759-A0A5-38F7-A869-6F17C9AC01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06" y="1563132"/>
            <a:ext cx="7847013" cy="420517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60515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7A7C52-1DD5-8F95-CA6B-F68073A63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6B0C4FA-73E1-1443-67F8-03A869DCDB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7F5BC67-55CA-9EDC-673A-F73BF0A7C5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AT" dirty="0"/>
              <a:t>REASONS BEHIND FALSE NEGATIVES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5D8E1EF-07F1-54D8-90DE-F3DE1DBE170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FF2566-CC2B-BC4B-A943-A5A2339EBB78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2409FB6E-0A71-F11C-33C0-A744B4E8BB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596797"/>
              </p:ext>
            </p:extLst>
          </p:nvPr>
        </p:nvGraphicFramePr>
        <p:xfrm>
          <a:off x="260432" y="1088867"/>
          <a:ext cx="8497448" cy="491319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524866">
                  <a:extLst>
                    <a:ext uri="{9D8B030D-6E8A-4147-A177-3AD203B41FA5}">
                      <a16:colId xmlns:a16="http://schemas.microsoft.com/office/drawing/2014/main" val="3281453843"/>
                    </a:ext>
                  </a:extLst>
                </a:gridCol>
                <a:gridCol w="801279">
                  <a:extLst>
                    <a:ext uri="{9D8B030D-6E8A-4147-A177-3AD203B41FA5}">
                      <a16:colId xmlns:a16="http://schemas.microsoft.com/office/drawing/2014/main" val="1822476087"/>
                    </a:ext>
                  </a:extLst>
                </a:gridCol>
                <a:gridCol w="1875934">
                  <a:extLst>
                    <a:ext uri="{9D8B030D-6E8A-4147-A177-3AD203B41FA5}">
                      <a16:colId xmlns:a16="http://schemas.microsoft.com/office/drawing/2014/main" val="3370177736"/>
                    </a:ext>
                  </a:extLst>
                </a:gridCol>
                <a:gridCol w="1295369">
                  <a:extLst>
                    <a:ext uri="{9D8B030D-6E8A-4147-A177-3AD203B41FA5}">
                      <a16:colId xmlns:a16="http://schemas.microsoft.com/office/drawing/2014/main" val="363433611"/>
                    </a:ext>
                  </a:extLst>
                </a:gridCol>
              </a:tblGrid>
              <a:tr h="566503">
                <a:tc>
                  <a:txBody>
                    <a:bodyPr/>
                    <a:lstStyle/>
                    <a:p>
                      <a:r>
                        <a:rPr lang="de-AT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reason</a:t>
                      </a:r>
                      <a:endParaRPr lang="de-AT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valid </a:t>
                      </a:r>
                      <a:r>
                        <a:rPr lang="de-AT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pct</a:t>
                      </a:r>
                      <a:endParaRPr lang="de-AT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algn="r"/>
                      <a:r>
                        <a:rPr lang="de-AT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</a:t>
                      </a:r>
                      <a:r>
                        <a:rPr lang="de-AT" sz="14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without</a:t>
                      </a:r>
                      <a:r>
                        <a:rPr lang="de-AT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NA)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pct</a:t>
                      </a:r>
                      <a:endParaRPr lang="de-AT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139429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 err="1"/>
                        <a:t>wrong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use</a:t>
                      </a:r>
                      <a:r>
                        <a:rPr lang="de-AT" dirty="0"/>
                        <a:t> of </a:t>
                      </a:r>
                      <a:r>
                        <a:rPr lang="de-AT" dirty="0" err="1"/>
                        <a:t>affiliation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name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225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44.1%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14.3%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210860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/>
                        <a:t>mega-</a:t>
                      </a:r>
                      <a:r>
                        <a:rPr lang="de-AT" dirty="0" err="1"/>
                        <a:t>authorship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18.4%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6.0%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293474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/>
                        <a:t>multiple </a:t>
                      </a:r>
                      <a:r>
                        <a:rPr lang="de-AT" dirty="0" err="1"/>
                        <a:t>affiliations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14.7%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4.8%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435088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 err="1"/>
                        <a:t>named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institute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only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rather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than</a:t>
                      </a:r>
                      <a:r>
                        <a:rPr lang="de-AT" dirty="0"/>
                        <a:t> TU Wien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8.6%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2.8%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846073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 err="1"/>
                        <a:t>preprint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5.1%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994977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 err="1"/>
                        <a:t>syntax</a:t>
                      </a:r>
                      <a:r>
                        <a:rPr lang="de-AT" dirty="0"/>
                        <a:t>, </a:t>
                      </a:r>
                      <a:r>
                        <a:rPr lang="de-AT" dirty="0" err="1"/>
                        <a:t>grammar</a:t>
                      </a:r>
                      <a:r>
                        <a:rPr lang="de-AT" dirty="0"/>
                        <a:t>, </a:t>
                      </a:r>
                      <a:r>
                        <a:rPr lang="de-AT" dirty="0" err="1"/>
                        <a:t>punctuation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3.1%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442982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 err="1"/>
                        <a:t>no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affiliation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mentioned</a:t>
                      </a:r>
                      <a:r>
                        <a:rPr lang="de-AT" dirty="0"/>
                        <a:t> at 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2.4%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0.8%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102054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 err="1"/>
                        <a:t>unstructured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mentioning</a:t>
                      </a:r>
                      <a:r>
                        <a:rPr lang="de-AT" dirty="0"/>
                        <a:t> of </a:t>
                      </a:r>
                      <a:r>
                        <a:rPr lang="de-AT" dirty="0" err="1"/>
                        <a:t>affiliation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2.0%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0.6%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196073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 err="1"/>
                        <a:t>unconventional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document</a:t>
                      </a:r>
                      <a:r>
                        <a:rPr lang="de-AT" dirty="0"/>
                        <a:t>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0.5%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164016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1067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67.7%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318070"/>
                  </a:ext>
                </a:extLst>
              </a:tr>
            </a:tbl>
          </a:graphicData>
        </a:graphic>
      </p:graphicFrame>
      <p:sp>
        <p:nvSpPr>
          <p:cNvPr id="6" name="Ellipse 5">
            <a:extLst>
              <a:ext uri="{FF2B5EF4-FFF2-40B4-BE49-F238E27FC236}">
                <a16:creationId xmlns:a16="http://schemas.microsoft.com/office/drawing/2014/main" id="{1B13A882-6A52-FF0D-FC31-944EC60B6325}"/>
              </a:ext>
            </a:extLst>
          </p:cNvPr>
          <p:cNvSpPr/>
          <p:nvPr/>
        </p:nvSpPr>
        <p:spPr>
          <a:xfrm>
            <a:off x="0" y="2816257"/>
            <a:ext cx="4722829" cy="612743"/>
          </a:xfrm>
          <a:prstGeom prst="ellipse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91E8A32E-CB33-424A-CA5C-5F014539E258}"/>
              </a:ext>
            </a:extLst>
          </p:cNvPr>
          <p:cNvSpPr/>
          <p:nvPr/>
        </p:nvSpPr>
        <p:spPr>
          <a:xfrm>
            <a:off x="4824248" y="2816257"/>
            <a:ext cx="3520966" cy="196595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dirty="0"/>
              <a:t>Special </a:t>
            </a:r>
            <a:r>
              <a:rPr lang="de-AT" sz="2000" dirty="0" err="1"/>
              <a:t>cases</a:t>
            </a:r>
            <a:r>
              <a:rPr lang="de-AT" sz="2000" dirty="0"/>
              <a:t>:</a:t>
            </a:r>
          </a:p>
          <a:p>
            <a:pPr algn="ctr"/>
            <a:endParaRPr lang="de-A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000" dirty="0"/>
              <a:t>Atominstitut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000" dirty="0"/>
              <a:t>Christian Doppler-Labs</a:t>
            </a:r>
          </a:p>
        </p:txBody>
      </p:sp>
    </p:spTree>
    <p:extLst>
      <p:ext uri="{BB962C8B-B14F-4D97-AF65-F5344CB8AC3E}">
        <p14:creationId xmlns:p14="http://schemas.microsoft.com/office/powerpoint/2010/main" val="174511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BFF237-BB69-5A37-E48B-BCCFC66AB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3135FB8-54FB-146E-4DF2-90629DA0C2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65CDA2C-45EC-8363-E96A-EE43BA28918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AT" dirty="0"/>
              <a:t>REASONS BEHIND FALSE NEGATIVES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734F0AE-0983-8884-2D7D-50E6EEC6DE5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FF2566-CC2B-BC4B-A943-A5A2339EBB78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B6B251F6-062A-DE5B-F70D-8F60F2ABE4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475611"/>
              </p:ext>
            </p:extLst>
          </p:nvPr>
        </p:nvGraphicFramePr>
        <p:xfrm>
          <a:off x="260432" y="1088867"/>
          <a:ext cx="8497448" cy="491319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524866">
                  <a:extLst>
                    <a:ext uri="{9D8B030D-6E8A-4147-A177-3AD203B41FA5}">
                      <a16:colId xmlns:a16="http://schemas.microsoft.com/office/drawing/2014/main" val="3281453843"/>
                    </a:ext>
                  </a:extLst>
                </a:gridCol>
                <a:gridCol w="801279">
                  <a:extLst>
                    <a:ext uri="{9D8B030D-6E8A-4147-A177-3AD203B41FA5}">
                      <a16:colId xmlns:a16="http://schemas.microsoft.com/office/drawing/2014/main" val="1822476087"/>
                    </a:ext>
                  </a:extLst>
                </a:gridCol>
                <a:gridCol w="1875934">
                  <a:extLst>
                    <a:ext uri="{9D8B030D-6E8A-4147-A177-3AD203B41FA5}">
                      <a16:colId xmlns:a16="http://schemas.microsoft.com/office/drawing/2014/main" val="3370177736"/>
                    </a:ext>
                  </a:extLst>
                </a:gridCol>
                <a:gridCol w="1295369">
                  <a:extLst>
                    <a:ext uri="{9D8B030D-6E8A-4147-A177-3AD203B41FA5}">
                      <a16:colId xmlns:a16="http://schemas.microsoft.com/office/drawing/2014/main" val="363433611"/>
                    </a:ext>
                  </a:extLst>
                </a:gridCol>
              </a:tblGrid>
              <a:tr h="566503">
                <a:tc>
                  <a:txBody>
                    <a:bodyPr/>
                    <a:lstStyle/>
                    <a:p>
                      <a:r>
                        <a:rPr lang="de-AT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reason</a:t>
                      </a:r>
                      <a:endParaRPr lang="de-AT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valid </a:t>
                      </a:r>
                      <a:r>
                        <a:rPr lang="de-AT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pct</a:t>
                      </a:r>
                      <a:endParaRPr lang="de-AT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algn="r"/>
                      <a:r>
                        <a:rPr lang="de-AT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</a:t>
                      </a:r>
                      <a:r>
                        <a:rPr lang="de-AT" sz="14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without</a:t>
                      </a:r>
                      <a:r>
                        <a:rPr lang="de-AT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NA)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pct</a:t>
                      </a:r>
                      <a:endParaRPr lang="de-AT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139429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 err="1"/>
                        <a:t>wrong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use</a:t>
                      </a:r>
                      <a:r>
                        <a:rPr lang="de-AT" dirty="0"/>
                        <a:t> of </a:t>
                      </a:r>
                      <a:r>
                        <a:rPr lang="de-AT" dirty="0" err="1"/>
                        <a:t>affiliation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name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225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44.1%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14.3%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210860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/>
                        <a:t>mega-</a:t>
                      </a:r>
                      <a:r>
                        <a:rPr lang="de-AT" dirty="0" err="1"/>
                        <a:t>authorship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18.4%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6.0%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293474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/>
                        <a:t>multiple </a:t>
                      </a:r>
                      <a:r>
                        <a:rPr lang="de-AT" dirty="0" err="1"/>
                        <a:t>affiliations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14.7%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4.8%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435088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 err="1"/>
                        <a:t>named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institute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only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rather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than</a:t>
                      </a:r>
                      <a:r>
                        <a:rPr lang="de-AT" dirty="0"/>
                        <a:t> TU Wien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8.6%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2.8%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846073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 err="1"/>
                        <a:t>preprint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5.1%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994977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 err="1"/>
                        <a:t>syntax</a:t>
                      </a:r>
                      <a:r>
                        <a:rPr lang="de-AT" dirty="0"/>
                        <a:t>, </a:t>
                      </a:r>
                      <a:r>
                        <a:rPr lang="de-AT" dirty="0" err="1"/>
                        <a:t>grammar</a:t>
                      </a:r>
                      <a:r>
                        <a:rPr lang="de-AT" dirty="0"/>
                        <a:t>, </a:t>
                      </a:r>
                      <a:r>
                        <a:rPr lang="de-AT" dirty="0" err="1"/>
                        <a:t>punctuation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3.1%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442982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 err="1"/>
                        <a:t>no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affiliation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mentioned</a:t>
                      </a:r>
                      <a:r>
                        <a:rPr lang="de-AT" dirty="0"/>
                        <a:t> at 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2.4%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0.8%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102054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 err="1"/>
                        <a:t>unstructured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mentioning</a:t>
                      </a:r>
                      <a:r>
                        <a:rPr lang="de-AT" dirty="0"/>
                        <a:t> of </a:t>
                      </a:r>
                      <a:r>
                        <a:rPr lang="de-AT" dirty="0" err="1"/>
                        <a:t>affiliation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2.0%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0.6%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196073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 err="1"/>
                        <a:t>unconventional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document</a:t>
                      </a:r>
                      <a:r>
                        <a:rPr lang="de-AT" dirty="0"/>
                        <a:t>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0.5%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164016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1067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67.7%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318070"/>
                  </a:ext>
                </a:extLst>
              </a:tr>
            </a:tbl>
          </a:graphicData>
        </a:graphic>
      </p:graphicFrame>
      <p:sp>
        <p:nvSpPr>
          <p:cNvPr id="6" name="Ellipse 5">
            <a:extLst>
              <a:ext uri="{FF2B5EF4-FFF2-40B4-BE49-F238E27FC236}">
                <a16:creationId xmlns:a16="http://schemas.microsoft.com/office/drawing/2014/main" id="{BD314C4B-B47A-0DD2-D1F6-702D02D4A9B0}"/>
              </a:ext>
            </a:extLst>
          </p:cNvPr>
          <p:cNvSpPr/>
          <p:nvPr/>
        </p:nvSpPr>
        <p:spPr>
          <a:xfrm>
            <a:off x="84841" y="3735380"/>
            <a:ext cx="3676454" cy="612743"/>
          </a:xfrm>
          <a:prstGeom prst="ellipse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05788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7249E70-EC77-37B1-EDC1-CB5330570E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AEC59D9-98A9-6683-7F10-F1E6B4F6848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AT" dirty="0"/>
              <a:t>THE USE OF THE GENITIVE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779D69F-2DDB-BCF7-2B53-ACAA058BC4C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FF2566-CC2B-BC4B-A943-A5A2339EBB78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  <p:pic>
        <p:nvPicPr>
          <p:cNvPr id="6" name="Grafik 5" descr="Ein Bild, das Text, Screenshot, Schrift, Zahl enthält.&#10;&#10;KI-generierte Inhalte können fehlerhaft sein.">
            <a:extLst>
              <a:ext uri="{FF2B5EF4-FFF2-40B4-BE49-F238E27FC236}">
                <a16:creationId xmlns:a16="http://schemas.microsoft.com/office/drawing/2014/main" id="{26760BF9-219B-5339-4087-71B0B47F6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336" y="1222215"/>
            <a:ext cx="8259328" cy="48870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67758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D32B6187-0A2D-77A5-17BC-CA66250784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DD8CAB9-75B2-CACB-E362-CA7A985C7E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AT" dirty="0"/>
              <a:t>A MISSING COMMA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D5319B7-769C-B21C-68EC-1D8DC787A79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FF2566-CC2B-BC4B-A943-A5A2339EBB78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  <p:pic>
        <p:nvPicPr>
          <p:cNvPr id="6" name="Grafik 5" descr="Ein Bild, das Text, Screenshot, Schrift enthält.&#10;&#10;KI-generierte Inhalte können fehlerhaft sein.">
            <a:extLst>
              <a:ext uri="{FF2B5EF4-FFF2-40B4-BE49-F238E27FC236}">
                <a16:creationId xmlns:a16="http://schemas.microsoft.com/office/drawing/2014/main" id="{4179DB6B-66CE-3E00-823F-DA20015C8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642" y="1214129"/>
            <a:ext cx="6083586" cy="343309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Grafik 7" descr="Ein Bild, das Text, Screenshot, Schrift, Reihe enthält.&#10;&#10;KI-generierte Inhalte können fehlerhaft sein.">
            <a:extLst>
              <a:ext uri="{FF2B5EF4-FFF2-40B4-BE49-F238E27FC236}">
                <a16:creationId xmlns:a16="http://schemas.microsoft.com/office/drawing/2014/main" id="{739FA925-4B6A-36D7-E4ED-02582570B8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2852" y="4802126"/>
            <a:ext cx="6544588" cy="19338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475079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741F47-286A-C1FF-7769-2A997CA176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693FF4D-FA02-C5CA-4AD8-A74E775D633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887DE3F-01FD-481F-9370-DAD14F539AA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AT" dirty="0"/>
              <a:t>REASONS BEHIND FALSE NEGATIVES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F342E25-77A4-AFE1-51E5-30D355546C3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FF2566-CC2B-BC4B-A943-A5A2339EBB78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0CF5B588-59EF-2601-ADB9-4727D27A5C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1518027"/>
              </p:ext>
            </p:extLst>
          </p:nvPr>
        </p:nvGraphicFramePr>
        <p:xfrm>
          <a:off x="260432" y="1088867"/>
          <a:ext cx="8497448" cy="491319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524866">
                  <a:extLst>
                    <a:ext uri="{9D8B030D-6E8A-4147-A177-3AD203B41FA5}">
                      <a16:colId xmlns:a16="http://schemas.microsoft.com/office/drawing/2014/main" val="3281453843"/>
                    </a:ext>
                  </a:extLst>
                </a:gridCol>
                <a:gridCol w="801279">
                  <a:extLst>
                    <a:ext uri="{9D8B030D-6E8A-4147-A177-3AD203B41FA5}">
                      <a16:colId xmlns:a16="http://schemas.microsoft.com/office/drawing/2014/main" val="1822476087"/>
                    </a:ext>
                  </a:extLst>
                </a:gridCol>
                <a:gridCol w="1875934">
                  <a:extLst>
                    <a:ext uri="{9D8B030D-6E8A-4147-A177-3AD203B41FA5}">
                      <a16:colId xmlns:a16="http://schemas.microsoft.com/office/drawing/2014/main" val="3370177736"/>
                    </a:ext>
                  </a:extLst>
                </a:gridCol>
                <a:gridCol w="1295369">
                  <a:extLst>
                    <a:ext uri="{9D8B030D-6E8A-4147-A177-3AD203B41FA5}">
                      <a16:colId xmlns:a16="http://schemas.microsoft.com/office/drawing/2014/main" val="363433611"/>
                    </a:ext>
                  </a:extLst>
                </a:gridCol>
              </a:tblGrid>
              <a:tr h="566503">
                <a:tc>
                  <a:txBody>
                    <a:bodyPr/>
                    <a:lstStyle/>
                    <a:p>
                      <a:r>
                        <a:rPr lang="de-AT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reason</a:t>
                      </a:r>
                      <a:endParaRPr lang="de-AT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valid </a:t>
                      </a:r>
                      <a:r>
                        <a:rPr lang="de-AT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pct</a:t>
                      </a:r>
                      <a:endParaRPr lang="de-AT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algn="r"/>
                      <a:r>
                        <a:rPr lang="de-AT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</a:t>
                      </a:r>
                      <a:r>
                        <a:rPr lang="de-AT" sz="14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without</a:t>
                      </a:r>
                      <a:r>
                        <a:rPr lang="de-AT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NA)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pct</a:t>
                      </a:r>
                      <a:endParaRPr lang="de-AT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139429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 err="1"/>
                        <a:t>wrong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use</a:t>
                      </a:r>
                      <a:r>
                        <a:rPr lang="de-AT" dirty="0"/>
                        <a:t> of </a:t>
                      </a:r>
                      <a:r>
                        <a:rPr lang="de-AT" dirty="0" err="1"/>
                        <a:t>affiliation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name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225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44.1%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14.3%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210860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/>
                        <a:t>mega-</a:t>
                      </a:r>
                      <a:r>
                        <a:rPr lang="de-AT" dirty="0" err="1"/>
                        <a:t>authorship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18.4%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6.0%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293474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/>
                        <a:t>multiple </a:t>
                      </a:r>
                      <a:r>
                        <a:rPr lang="de-AT" dirty="0" err="1"/>
                        <a:t>affiliations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14.7%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4.8%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435088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 err="1"/>
                        <a:t>named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institute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only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rather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than</a:t>
                      </a:r>
                      <a:r>
                        <a:rPr lang="de-AT" dirty="0"/>
                        <a:t> TU Wien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8.6%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2.8%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846073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 err="1"/>
                        <a:t>preprint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5.1%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994977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 err="1"/>
                        <a:t>syntax</a:t>
                      </a:r>
                      <a:r>
                        <a:rPr lang="de-AT" dirty="0"/>
                        <a:t>, </a:t>
                      </a:r>
                      <a:r>
                        <a:rPr lang="de-AT" dirty="0" err="1"/>
                        <a:t>grammar</a:t>
                      </a:r>
                      <a:r>
                        <a:rPr lang="de-AT" dirty="0"/>
                        <a:t>, </a:t>
                      </a:r>
                      <a:r>
                        <a:rPr lang="de-AT" dirty="0" err="1"/>
                        <a:t>punctuation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3.1%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442982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 err="1"/>
                        <a:t>no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affiliation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mentioned</a:t>
                      </a:r>
                      <a:r>
                        <a:rPr lang="de-AT" dirty="0"/>
                        <a:t> at 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2.4%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0.8%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102054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 err="1"/>
                        <a:t>unstructured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mentioning</a:t>
                      </a:r>
                      <a:r>
                        <a:rPr lang="de-AT" dirty="0"/>
                        <a:t> of </a:t>
                      </a:r>
                      <a:r>
                        <a:rPr lang="de-AT" dirty="0" err="1"/>
                        <a:t>affiliation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2.0%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0.6%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196073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 err="1"/>
                        <a:t>unconventional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document</a:t>
                      </a:r>
                      <a:r>
                        <a:rPr lang="de-AT" dirty="0"/>
                        <a:t>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0.5%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164016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1067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67.7%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318070"/>
                  </a:ext>
                </a:extLst>
              </a:tr>
            </a:tbl>
          </a:graphicData>
        </a:graphic>
      </p:graphicFrame>
      <p:sp>
        <p:nvSpPr>
          <p:cNvPr id="6" name="Ellipse 5">
            <a:extLst>
              <a:ext uri="{FF2B5EF4-FFF2-40B4-BE49-F238E27FC236}">
                <a16:creationId xmlns:a16="http://schemas.microsoft.com/office/drawing/2014/main" id="{257B5C50-37F6-DE0B-7547-1FC40FED4423}"/>
              </a:ext>
            </a:extLst>
          </p:cNvPr>
          <p:cNvSpPr/>
          <p:nvPr/>
        </p:nvSpPr>
        <p:spPr>
          <a:xfrm>
            <a:off x="0" y="4588496"/>
            <a:ext cx="4722829" cy="612743"/>
          </a:xfrm>
          <a:prstGeom prst="ellipse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752316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29F1555-8C7B-3808-A89F-FCB1E130A7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A7500FD-7AC2-11BB-32BA-C5D2B9F4CD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AT" dirty="0"/>
              <a:t>AFFILIATION EMBEDDED</a:t>
            </a:r>
          </a:p>
          <a:p>
            <a:r>
              <a:rPr lang="de-AT" dirty="0"/>
              <a:t>WITHIN FULL TEXT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92A206E-A2D8-EF39-45CA-9CDBC894AC8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FF2566-CC2B-BC4B-A943-A5A2339EBB78}" type="slidenum">
              <a:rPr lang="de-DE" smtClean="0"/>
              <a:pPr>
                <a:defRPr/>
              </a:pPr>
              <a:t>28</a:t>
            </a:fld>
            <a:endParaRPr lang="de-DE" dirty="0"/>
          </a:p>
        </p:txBody>
      </p:sp>
      <p:pic>
        <p:nvPicPr>
          <p:cNvPr id="6" name="Grafik 5" descr="Ein Bild, das Text, Schrift, Screenshot enthält.&#10;&#10;KI-generierte Inhalte können fehlerhaft sein.">
            <a:extLst>
              <a:ext uri="{FF2B5EF4-FFF2-40B4-BE49-F238E27FC236}">
                <a16:creationId xmlns:a16="http://schemas.microsoft.com/office/drawing/2014/main" id="{7F59C3D9-3270-222D-60C3-17799DEEED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499" y="1448164"/>
            <a:ext cx="3762900" cy="18385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Grafik 7" descr="Ein Bild, das Text, Schrift, Screenshot, Zahl enthält.&#10;&#10;KI-generierte Inhalte können fehlerhaft sein.">
            <a:extLst>
              <a:ext uri="{FF2B5EF4-FFF2-40B4-BE49-F238E27FC236}">
                <a16:creationId xmlns:a16="http://schemas.microsoft.com/office/drawing/2014/main" id="{029005AC-AEC9-16A6-8E5D-D6CACE8125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973" y="1198505"/>
            <a:ext cx="2999062" cy="30198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Grafik 9" descr="Ein Bild, das Text, Screenshot, Schrift, Zahl enthält.&#10;&#10;KI-generierte Inhalte können fehlerhaft sein.">
            <a:extLst>
              <a:ext uri="{FF2B5EF4-FFF2-40B4-BE49-F238E27FC236}">
                <a16:creationId xmlns:a16="http://schemas.microsoft.com/office/drawing/2014/main" id="{5DC5D0AF-E33E-C29A-5178-CBB811755B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059" y="4607262"/>
            <a:ext cx="7130817" cy="21072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Ellipse 10">
            <a:extLst>
              <a:ext uri="{FF2B5EF4-FFF2-40B4-BE49-F238E27FC236}">
                <a16:creationId xmlns:a16="http://schemas.microsoft.com/office/drawing/2014/main" id="{E56380E6-CEB0-9CA8-70CD-93F2CD056686}"/>
              </a:ext>
            </a:extLst>
          </p:cNvPr>
          <p:cNvSpPr/>
          <p:nvPr/>
        </p:nvSpPr>
        <p:spPr>
          <a:xfrm>
            <a:off x="2921876" y="2411271"/>
            <a:ext cx="1566041" cy="420414"/>
          </a:xfrm>
          <a:prstGeom prst="ellipse">
            <a:avLst/>
          </a:prstGeom>
          <a:noFill/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EF2F43CD-429E-60F2-7465-65AF42A9B530}"/>
              </a:ext>
            </a:extLst>
          </p:cNvPr>
          <p:cNvSpPr/>
          <p:nvPr/>
        </p:nvSpPr>
        <p:spPr>
          <a:xfrm>
            <a:off x="7713333" y="3621338"/>
            <a:ext cx="869855" cy="420414"/>
          </a:xfrm>
          <a:prstGeom prst="ellipse">
            <a:avLst/>
          </a:prstGeom>
          <a:noFill/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AAD7DB43-2A94-4834-3CCD-D2E5F1FE51FB}"/>
              </a:ext>
            </a:extLst>
          </p:cNvPr>
          <p:cNvSpPr/>
          <p:nvPr/>
        </p:nvSpPr>
        <p:spPr>
          <a:xfrm>
            <a:off x="4802118" y="5118424"/>
            <a:ext cx="869855" cy="420414"/>
          </a:xfrm>
          <a:prstGeom prst="ellipse">
            <a:avLst/>
          </a:prstGeom>
          <a:noFill/>
          <a:ln w="38100"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4329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003CA6-086C-A15B-5B0A-19C00096E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CC8118F4-306F-0C75-25AF-D69D09AA43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F3739C3-6F55-4F52-2B47-78B7C5A21D1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AT" dirty="0"/>
              <a:t>REASONS BEHIND FALSE NEGATIVES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4DB2D01-E663-EE80-9B4E-9957603017C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FF2566-CC2B-BC4B-A943-A5A2339EBB78}" type="slidenum">
              <a:rPr lang="de-DE" smtClean="0"/>
              <a:pPr>
                <a:defRPr/>
              </a:pPr>
              <a:t>29</a:t>
            </a:fld>
            <a:endParaRPr lang="de-DE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27B89DFA-4807-4AB8-7843-D891902B29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994082"/>
              </p:ext>
            </p:extLst>
          </p:nvPr>
        </p:nvGraphicFramePr>
        <p:xfrm>
          <a:off x="260432" y="1088867"/>
          <a:ext cx="8497448" cy="491319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524866">
                  <a:extLst>
                    <a:ext uri="{9D8B030D-6E8A-4147-A177-3AD203B41FA5}">
                      <a16:colId xmlns:a16="http://schemas.microsoft.com/office/drawing/2014/main" val="3281453843"/>
                    </a:ext>
                  </a:extLst>
                </a:gridCol>
                <a:gridCol w="801279">
                  <a:extLst>
                    <a:ext uri="{9D8B030D-6E8A-4147-A177-3AD203B41FA5}">
                      <a16:colId xmlns:a16="http://schemas.microsoft.com/office/drawing/2014/main" val="1822476087"/>
                    </a:ext>
                  </a:extLst>
                </a:gridCol>
                <a:gridCol w="1875934">
                  <a:extLst>
                    <a:ext uri="{9D8B030D-6E8A-4147-A177-3AD203B41FA5}">
                      <a16:colId xmlns:a16="http://schemas.microsoft.com/office/drawing/2014/main" val="3370177736"/>
                    </a:ext>
                  </a:extLst>
                </a:gridCol>
                <a:gridCol w="1295369">
                  <a:extLst>
                    <a:ext uri="{9D8B030D-6E8A-4147-A177-3AD203B41FA5}">
                      <a16:colId xmlns:a16="http://schemas.microsoft.com/office/drawing/2014/main" val="363433611"/>
                    </a:ext>
                  </a:extLst>
                </a:gridCol>
              </a:tblGrid>
              <a:tr h="566503">
                <a:tc>
                  <a:txBody>
                    <a:bodyPr/>
                    <a:lstStyle/>
                    <a:p>
                      <a:r>
                        <a:rPr lang="de-AT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reason</a:t>
                      </a:r>
                      <a:endParaRPr lang="de-AT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valid </a:t>
                      </a:r>
                      <a:r>
                        <a:rPr lang="de-AT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pct</a:t>
                      </a:r>
                      <a:endParaRPr lang="de-AT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algn="r"/>
                      <a:r>
                        <a:rPr lang="de-AT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</a:t>
                      </a:r>
                      <a:r>
                        <a:rPr lang="de-AT" sz="14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without</a:t>
                      </a:r>
                      <a:r>
                        <a:rPr lang="de-AT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NA)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pct</a:t>
                      </a:r>
                      <a:endParaRPr lang="de-AT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139429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 err="1"/>
                        <a:t>wrong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use</a:t>
                      </a:r>
                      <a:r>
                        <a:rPr lang="de-AT" dirty="0"/>
                        <a:t> of </a:t>
                      </a:r>
                      <a:r>
                        <a:rPr lang="de-AT" dirty="0" err="1"/>
                        <a:t>affiliation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name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225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44.1%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14.3%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210860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/>
                        <a:t>mega-</a:t>
                      </a:r>
                      <a:r>
                        <a:rPr lang="de-AT" dirty="0" err="1"/>
                        <a:t>authorship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18.4%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6.0%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293474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/>
                        <a:t>multiple </a:t>
                      </a:r>
                      <a:r>
                        <a:rPr lang="de-AT" dirty="0" err="1"/>
                        <a:t>affiliations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14.7%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4.8%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435088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 err="1"/>
                        <a:t>named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institute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only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rather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than</a:t>
                      </a:r>
                      <a:r>
                        <a:rPr lang="de-AT" dirty="0"/>
                        <a:t> TU Wien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8.6%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2.8%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846073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 err="1"/>
                        <a:t>preprint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5.1%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994977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 err="1"/>
                        <a:t>syntax</a:t>
                      </a:r>
                      <a:r>
                        <a:rPr lang="de-AT" dirty="0"/>
                        <a:t>, </a:t>
                      </a:r>
                      <a:r>
                        <a:rPr lang="de-AT" dirty="0" err="1"/>
                        <a:t>grammar</a:t>
                      </a:r>
                      <a:r>
                        <a:rPr lang="de-AT" dirty="0"/>
                        <a:t>, </a:t>
                      </a:r>
                      <a:r>
                        <a:rPr lang="de-AT" dirty="0" err="1"/>
                        <a:t>punctuation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3.1%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442982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 err="1"/>
                        <a:t>no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affiliation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mentioned</a:t>
                      </a:r>
                      <a:r>
                        <a:rPr lang="de-AT" dirty="0"/>
                        <a:t> at 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2.4%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0.8%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102054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 err="1"/>
                        <a:t>unstructured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mentioning</a:t>
                      </a:r>
                      <a:r>
                        <a:rPr lang="de-AT" dirty="0"/>
                        <a:t> of </a:t>
                      </a:r>
                      <a:r>
                        <a:rPr lang="de-AT" dirty="0" err="1"/>
                        <a:t>affiliation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2.0%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0.6%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196073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 err="1"/>
                        <a:t>unconventional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document</a:t>
                      </a:r>
                      <a:r>
                        <a:rPr lang="de-AT" dirty="0"/>
                        <a:t>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0.5%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164016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1067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67.7%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318070"/>
                  </a:ext>
                </a:extLst>
              </a:tr>
            </a:tbl>
          </a:graphicData>
        </a:graphic>
      </p:graphicFrame>
      <p:sp>
        <p:nvSpPr>
          <p:cNvPr id="6" name="Ellipse 5">
            <a:extLst>
              <a:ext uri="{FF2B5EF4-FFF2-40B4-BE49-F238E27FC236}">
                <a16:creationId xmlns:a16="http://schemas.microsoft.com/office/drawing/2014/main" id="{403764E1-D435-8956-2E0C-8B4971BD15CB}"/>
              </a:ext>
            </a:extLst>
          </p:cNvPr>
          <p:cNvSpPr/>
          <p:nvPr/>
        </p:nvSpPr>
        <p:spPr>
          <a:xfrm>
            <a:off x="0" y="5029236"/>
            <a:ext cx="4110087" cy="612743"/>
          </a:xfrm>
          <a:prstGeom prst="ellipse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2EB0A079-6853-29B8-0125-1BEBD7F4F32F}"/>
              </a:ext>
            </a:extLst>
          </p:cNvPr>
          <p:cNvSpPr/>
          <p:nvPr/>
        </p:nvSpPr>
        <p:spPr>
          <a:xfrm>
            <a:off x="4509156" y="3429000"/>
            <a:ext cx="3933632" cy="3348544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000" dirty="0"/>
              <a:t>Errata, Corrigenda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000" dirty="0"/>
              <a:t>Editorial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000" dirty="0"/>
              <a:t>List of </a:t>
            </a:r>
            <a:r>
              <a:rPr lang="de-AT" sz="2000" dirty="0" err="1"/>
              <a:t>conference</a:t>
            </a:r>
            <a:r>
              <a:rPr lang="de-AT" sz="2000" dirty="0"/>
              <a:t> </a:t>
            </a:r>
            <a:r>
              <a:rPr lang="de-AT" sz="2000" dirty="0" err="1"/>
              <a:t>committee</a:t>
            </a:r>
            <a:r>
              <a:rPr lang="de-AT" sz="2000" dirty="0"/>
              <a:t> </a:t>
            </a:r>
            <a:r>
              <a:rPr lang="de-AT" sz="2000" dirty="0" err="1"/>
              <a:t>members</a:t>
            </a:r>
            <a:endParaRPr lang="de-A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A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2000" dirty="0"/>
              <a:t>Workshop </a:t>
            </a:r>
            <a:r>
              <a:rPr lang="de-AT" sz="2000" dirty="0" err="1"/>
              <a:t>programme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2791608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97FBFC-F796-15F5-58A4-D27E0C578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EA1E46-A74B-E9B4-1D4C-7EBDAE0643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4497" y="245624"/>
            <a:ext cx="8397925" cy="813600"/>
          </a:xfrm>
        </p:spPr>
        <p:txBody>
          <a:bodyPr/>
          <a:lstStyle/>
          <a:p>
            <a:r>
              <a:rPr lang="de-AT" dirty="0"/>
              <a:t>WORKS ATTRIBUTED TO TU WIEN (2024):</a:t>
            </a:r>
          </a:p>
          <a:p>
            <a:r>
              <a:rPr lang="de-AT" dirty="0"/>
              <a:t>PRIMA FACIE NUMBERS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CA188B9-1EC1-3693-0BEA-B36CAE76903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FF2566-CC2B-BC4B-A943-A5A2339EBB78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pic>
        <p:nvPicPr>
          <p:cNvPr id="1026" name="Picture 2" descr="WHAT DATABASES SHOULD YOU KNOW? - WEB Of SCIENCE">
            <a:extLst>
              <a:ext uri="{FF2B5EF4-FFF2-40B4-BE49-F238E27FC236}">
                <a16:creationId xmlns:a16="http://schemas.microsoft.com/office/drawing/2014/main" id="{4757E735-D0A4-8081-AB32-8611261533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26" b="26698"/>
          <a:stretch>
            <a:fillRect/>
          </a:stretch>
        </p:blipFill>
        <p:spPr bwMode="auto">
          <a:xfrm>
            <a:off x="0" y="4613052"/>
            <a:ext cx="2540778" cy="64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copus-logo | Lietuvos sporto universitetas">
            <a:extLst>
              <a:ext uri="{FF2B5EF4-FFF2-40B4-BE49-F238E27FC236}">
                <a16:creationId xmlns:a16="http://schemas.microsoft.com/office/drawing/2014/main" id="{E61EEA0C-1E39-9ADE-6FCA-DFEA2001B8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8" t="28847" b="33058"/>
          <a:stretch>
            <a:fillRect/>
          </a:stretch>
        </p:blipFill>
        <p:spPr bwMode="auto">
          <a:xfrm>
            <a:off x="0" y="2519815"/>
            <a:ext cx="2525849" cy="77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ign in - Dimensions">
            <a:extLst>
              <a:ext uri="{FF2B5EF4-FFF2-40B4-BE49-F238E27FC236}">
                <a16:creationId xmlns:a16="http://schemas.microsoft.com/office/drawing/2014/main" id="{9A21E81E-0ACF-0C3F-7FCC-82B2B1274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24" y="1385034"/>
            <a:ext cx="1944414" cy="81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Alex - Wikipedia">
            <a:extLst>
              <a:ext uri="{FF2B5EF4-FFF2-40B4-BE49-F238E27FC236}">
                <a16:creationId xmlns:a16="http://schemas.microsoft.com/office/drawing/2014/main" id="{3C6AE976-8938-B6CA-D973-DE716CE43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587" y="3497682"/>
            <a:ext cx="3069021" cy="102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096282E6-C4D5-5D89-6A4D-6C6E6C28D927}"/>
              </a:ext>
            </a:extLst>
          </p:cNvPr>
          <p:cNvSpPr/>
          <p:nvPr/>
        </p:nvSpPr>
        <p:spPr>
          <a:xfrm>
            <a:off x="2540778" y="4657568"/>
            <a:ext cx="2115305" cy="8136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dirty="0"/>
              <a:t>2585 </a:t>
            </a:r>
            <a:r>
              <a:rPr lang="de-AT" sz="2000" dirty="0" err="1"/>
              <a:t>works</a:t>
            </a:r>
            <a:endParaRPr lang="de-AT" sz="2000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5A76B20B-53C9-B0D6-D214-47D46FF3D9D2}"/>
              </a:ext>
            </a:extLst>
          </p:cNvPr>
          <p:cNvSpPr/>
          <p:nvPr/>
        </p:nvSpPr>
        <p:spPr>
          <a:xfrm>
            <a:off x="2540777" y="3557627"/>
            <a:ext cx="2115305" cy="8136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dirty="0"/>
              <a:t>2844 </a:t>
            </a:r>
            <a:r>
              <a:rPr lang="de-AT" sz="2000" dirty="0" err="1"/>
              <a:t>works</a:t>
            </a:r>
            <a:endParaRPr lang="de-AT" sz="2000" dirty="0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88605683-4058-4F07-162F-0BF0379AEDB6}"/>
              </a:ext>
            </a:extLst>
          </p:cNvPr>
          <p:cNvSpPr/>
          <p:nvPr/>
        </p:nvSpPr>
        <p:spPr>
          <a:xfrm>
            <a:off x="2540778" y="2546718"/>
            <a:ext cx="2115305" cy="8136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dirty="0"/>
              <a:t>3151 </a:t>
            </a:r>
            <a:r>
              <a:rPr lang="de-AT" sz="2000" dirty="0" err="1"/>
              <a:t>works</a:t>
            </a:r>
            <a:endParaRPr lang="de-AT" sz="2000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CDB7B4ED-0318-33C1-86BE-C05E09875157}"/>
              </a:ext>
            </a:extLst>
          </p:cNvPr>
          <p:cNvSpPr/>
          <p:nvPr/>
        </p:nvSpPr>
        <p:spPr>
          <a:xfrm>
            <a:off x="2540778" y="1442896"/>
            <a:ext cx="2115305" cy="8136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dirty="0"/>
              <a:t>3182 </a:t>
            </a:r>
            <a:r>
              <a:rPr lang="de-AT" sz="2000" dirty="0" err="1"/>
              <a:t>works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176617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07BA8-18F0-1E8C-7E93-FC5634606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3F42A52-3A79-F32D-090E-EF1C6632F7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3594B6F-EC2F-9E79-0132-489274F1E1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AT" dirty="0"/>
              <a:t>REASONS BEHIND FALSE NEGATIVES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C89BDE-5D2E-8828-1C2C-AE43BAA365B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FF2566-CC2B-BC4B-A943-A5A2339EBB78}" type="slidenum">
              <a:rPr lang="de-DE" smtClean="0"/>
              <a:pPr>
                <a:defRPr/>
              </a:pPr>
              <a:t>30</a:t>
            </a:fld>
            <a:endParaRPr lang="de-DE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E65BC776-23AE-44EA-3ED0-A2E9E11967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0920998"/>
              </p:ext>
            </p:extLst>
          </p:nvPr>
        </p:nvGraphicFramePr>
        <p:xfrm>
          <a:off x="260432" y="1088867"/>
          <a:ext cx="8497448" cy="491319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524866">
                  <a:extLst>
                    <a:ext uri="{9D8B030D-6E8A-4147-A177-3AD203B41FA5}">
                      <a16:colId xmlns:a16="http://schemas.microsoft.com/office/drawing/2014/main" val="3281453843"/>
                    </a:ext>
                  </a:extLst>
                </a:gridCol>
                <a:gridCol w="801279">
                  <a:extLst>
                    <a:ext uri="{9D8B030D-6E8A-4147-A177-3AD203B41FA5}">
                      <a16:colId xmlns:a16="http://schemas.microsoft.com/office/drawing/2014/main" val="1822476087"/>
                    </a:ext>
                  </a:extLst>
                </a:gridCol>
                <a:gridCol w="1875934">
                  <a:extLst>
                    <a:ext uri="{9D8B030D-6E8A-4147-A177-3AD203B41FA5}">
                      <a16:colId xmlns:a16="http://schemas.microsoft.com/office/drawing/2014/main" val="3370177736"/>
                    </a:ext>
                  </a:extLst>
                </a:gridCol>
                <a:gridCol w="1295369">
                  <a:extLst>
                    <a:ext uri="{9D8B030D-6E8A-4147-A177-3AD203B41FA5}">
                      <a16:colId xmlns:a16="http://schemas.microsoft.com/office/drawing/2014/main" val="363433611"/>
                    </a:ext>
                  </a:extLst>
                </a:gridCol>
              </a:tblGrid>
              <a:tr h="566503">
                <a:tc>
                  <a:txBody>
                    <a:bodyPr/>
                    <a:lstStyle/>
                    <a:p>
                      <a:r>
                        <a:rPr lang="de-AT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reason</a:t>
                      </a:r>
                      <a:endParaRPr lang="de-AT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valid </a:t>
                      </a:r>
                      <a:r>
                        <a:rPr lang="de-AT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pct</a:t>
                      </a:r>
                      <a:endParaRPr lang="de-AT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algn="r"/>
                      <a:r>
                        <a:rPr lang="de-AT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</a:t>
                      </a:r>
                      <a:r>
                        <a:rPr lang="de-AT" sz="14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without</a:t>
                      </a:r>
                      <a:r>
                        <a:rPr lang="de-AT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NA)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pct</a:t>
                      </a:r>
                      <a:endParaRPr lang="de-AT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7139429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 err="1"/>
                        <a:t>wrong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use</a:t>
                      </a:r>
                      <a:r>
                        <a:rPr lang="de-AT" dirty="0"/>
                        <a:t> of </a:t>
                      </a:r>
                      <a:r>
                        <a:rPr lang="de-AT" dirty="0" err="1"/>
                        <a:t>affiliation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name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225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44.1%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14.3%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210860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/>
                        <a:t>mega-</a:t>
                      </a:r>
                      <a:r>
                        <a:rPr lang="de-AT" dirty="0" err="1"/>
                        <a:t>authorship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18.4%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6.0%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6293474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/>
                        <a:t>multiple </a:t>
                      </a:r>
                      <a:r>
                        <a:rPr lang="de-AT" dirty="0" err="1"/>
                        <a:t>affiliations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14.7%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4.8%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9435088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 err="1"/>
                        <a:t>named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institute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only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rather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than</a:t>
                      </a:r>
                      <a:r>
                        <a:rPr lang="de-AT" dirty="0"/>
                        <a:t> TU Wien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44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8.6%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2.8%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846073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 err="1"/>
                        <a:t>preprint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5.1%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994977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 err="1"/>
                        <a:t>syntax</a:t>
                      </a:r>
                      <a:r>
                        <a:rPr lang="de-AT" dirty="0"/>
                        <a:t>, </a:t>
                      </a:r>
                      <a:r>
                        <a:rPr lang="de-AT" dirty="0" err="1"/>
                        <a:t>grammar</a:t>
                      </a:r>
                      <a:r>
                        <a:rPr lang="de-AT" dirty="0"/>
                        <a:t>, </a:t>
                      </a:r>
                      <a:r>
                        <a:rPr lang="de-AT" dirty="0" err="1"/>
                        <a:t>punctuation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3.1%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1.0%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442982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 err="1"/>
                        <a:t>no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affiliation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mentioned</a:t>
                      </a:r>
                      <a:r>
                        <a:rPr lang="de-AT" dirty="0"/>
                        <a:t> at 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2.4%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0.8%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5102054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 err="1"/>
                        <a:t>unstructured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mentioning</a:t>
                      </a:r>
                      <a:r>
                        <a:rPr lang="de-AT" dirty="0"/>
                        <a:t> of </a:t>
                      </a:r>
                      <a:r>
                        <a:rPr lang="de-AT" dirty="0" err="1"/>
                        <a:t>affiliation</a:t>
                      </a:r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2.0%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0.6%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6196073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 err="1"/>
                        <a:t>unconventional</a:t>
                      </a:r>
                      <a:r>
                        <a:rPr lang="de-AT" dirty="0"/>
                        <a:t> </a:t>
                      </a:r>
                      <a:r>
                        <a:rPr lang="de-AT" dirty="0" err="1"/>
                        <a:t>document</a:t>
                      </a:r>
                      <a:r>
                        <a:rPr lang="de-AT" dirty="0"/>
                        <a:t>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0.5%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164016"/>
                  </a:ext>
                </a:extLst>
              </a:tr>
              <a:tr h="433407">
                <a:tc>
                  <a:txBody>
                    <a:bodyPr/>
                    <a:lstStyle/>
                    <a:p>
                      <a:r>
                        <a:rPr lang="de-AT" dirty="0"/>
                        <a:t>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1067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de-A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AT" dirty="0"/>
                        <a:t>67.7%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318070"/>
                  </a:ext>
                </a:extLst>
              </a:tr>
            </a:tbl>
          </a:graphicData>
        </a:graphic>
      </p:graphicFrame>
      <p:sp>
        <p:nvSpPr>
          <p:cNvPr id="6" name="Ellipse 5">
            <a:extLst>
              <a:ext uri="{FF2B5EF4-FFF2-40B4-BE49-F238E27FC236}">
                <a16:creationId xmlns:a16="http://schemas.microsoft.com/office/drawing/2014/main" id="{ED53492C-E798-8834-4511-524BC348ED4D}"/>
              </a:ext>
            </a:extLst>
          </p:cNvPr>
          <p:cNvSpPr/>
          <p:nvPr/>
        </p:nvSpPr>
        <p:spPr>
          <a:xfrm>
            <a:off x="115891" y="5443020"/>
            <a:ext cx="818388" cy="612743"/>
          </a:xfrm>
          <a:prstGeom prst="ellipse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0163802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A28E95D-9A85-2873-E456-5FF8F076CB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AT" dirty="0"/>
              <a:t>OTHER REASONS: EXAMPLE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15D820B-E72C-0167-FF26-06AEE2060E2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FF2566-CC2B-BC4B-A943-A5A2339EBB78}" type="slidenum">
              <a:rPr lang="de-DE" smtClean="0"/>
              <a:pPr>
                <a:defRPr/>
              </a:pPr>
              <a:t>31</a:t>
            </a:fld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3D38FF5-0AED-673E-3C81-3B146171D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72475">
            <a:off x="885310" y="3028894"/>
            <a:ext cx="7373379" cy="80021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23B318BA-31C2-880B-B70E-0FCDCFB39689}"/>
              </a:ext>
            </a:extLst>
          </p:cNvPr>
          <p:cNvSpPr/>
          <p:nvPr/>
        </p:nvSpPr>
        <p:spPr>
          <a:xfrm>
            <a:off x="1797269" y="3615559"/>
            <a:ext cx="851338" cy="562444"/>
          </a:xfrm>
          <a:prstGeom prst="ellipse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C7CF5EBF-4528-DA12-C217-004FA7D78862}"/>
              </a:ext>
            </a:extLst>
          </p:cNvPr>
          <p:cNvSpPr/>
          <p:nvPr/>
        </p:nvSpPr>
        <p:spPr>
          <a:xfrm>
            <a:off x="4263512" y="3384496"/>
            <a:ext cx="851338" cy="562444"/>
          </a:xfrm>
          <a:prstGeom prst="ellipse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622326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88235E-DBDC-1BC0-494D-B78084B48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C056A0-3A54-DF18-A70D-8EB71EAB8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3695700"/>
            <a:ext cx="7269163" cy="1208088"/>
          </a:xfrm>
        </p:spPr>
        <p:txBody>
          <a:bodyPr/>
          <a:lstStyle/>
          <a:p>
            <a:pPr>
              <a:defRPr/>
            </a:pPr>
            <a:r>
              <a:rPr lang="de-DE" dirty="0"/>
              <a:t>DATA CORRECTION</a:t>
            </a:r>
          </a:p>
        </p:txBody>
      </p:sp>
    </p:spTree>
    <p:extLst>
      <p:ext uri="{BB962C8B-B14F-4D97-AF65-F5344CB8AC3E}">
        <p14:creationId xmlns:p14="http://schemas.microsoft.com/office/powerpoint/2010/main" val="39997150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31837919-2D73-E105-BC9B-B60FE3FBE0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EC69F43-011D-C21C-90A5-A0B2021BDE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AT" dirty="0"/>
              <a:t>DATA CORRECTION: WEB OF SCIENCE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E0F3995-948E-E888-9E5E-3288F510B5F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FF2566-CC2B-BC4B-A943-A5A2339EBB78}" type="slidenum">
              <a:rPr lang="de-DE" smtClean="0"/>
              <a:pPr>
                <a:defRPr/>
              </a:pPr>
              <a:t>33</a:t>
            </a:fld>
            <a:endParaRPr lang="de-DE" dirty="0"/>
          </a:p>
        </p:txBody>
      </p:sp>
      <p:pic>
        <p:nvPicPr>
          <p:cNvPr id="6" name="Grafik 5" descr="Ein Bild, das Text, Screenshot, Software, Display enthält.&#10;&#10;KI-generierte Inhalte können fehlerhaft sein.">
            <a:extLst>
              <a:ext uri="{FF2B5EF4-FFF2-40B4-BE49-F238E27FC236}">
                <a16:creationId xmlns:a16="http://schemas.microsoft.com/office/drawing/2014/main" id="{EDCE5D23-ECC2-3463-2B4F-521B508554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3634"/>
            <a:ext cx="9144000" cy="487073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905838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A2A890-B810-219C-A4B2-C8851A06A0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55EF1FB5-C7DD-3A2B-3BD3-226F8328E0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79A09F3-7487-24AD-2E34-01EB393771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AT" dirty="0"/>
              <a:t>DATA CORRECTION: SCOPUS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D3B6621-C626-2C27-C6CA-37CE783446E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FF2566-CC2B-BC4B-A943-A5A2339EBB78}" type="slidenum">
              <a:rPr lang="de-DE" smtClean="0"/>
              <a:pPr>
                <a:defRPr/>
              </a:pPr>
              <a:t>34</a:t>
            </a:fld>
            <a:endParaRPr lang="de-DE" dirty="0"/>
          </a:p>
        </p:txBody>
      </p:sp>
      <p:pic>
        <p:nvPicPr>
          <p:cNvPr id="7" name="Grafik 6" descr="Ein Bild, das Text, Screenshot, Schrift, Zahl enthält.&#10;&#10;KI-generierte Inhalte können fehlerhaft sein.">
            <a:extLst>
              <a:ext uri="{FF2B5EF4-FFF2-40B4-BE49-F238E27FC236}">
                <a16:creationId xmlns:a16="http://schemas.microsoft.com/office/drawing/2014/main" id="{C40E601D-247A-C663-CD23-0744E4E540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3659"/>
            <a:ext cx="9144000" cy="43906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388208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EE23A-0986-A1C4-4557-10B3DBD15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F13767D-7413-58AF-7A9F-4308D66AC2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FCD8301-590C-A35C-B864-B9066FEB08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AT" dirty="0"/>
              <a:t>DATA CORRECTION: DIMENSIONS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142F7A3-CDF8-EAC4-0AAC-0743697AD5AF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FF2566-CC2B-BC4B-A943-A5A2339EBB78}" type="slidenum">
              <a:rPr lang="de-DE" smtClean="0"/>
              <a:pPr>
                <a:defRPr/>
              </a:pPr>
              <a:t>35</a:t>
            </a:fld>
            <a:endParaRPr lang="de-DE" dirty="0"/>
          </a:p>
        </p:txBody>
      </p:sp>
      <p:pic>
        <p:nvPicPr>
          <p:cNvPr id="9" name="Grafik 8" descr="Ein Bild, das Text, Screenshot, Schrift, Dokument enthält.&#10;&#10;KI-generierte Inhalte können fehlerhaft sein.">
            <a:extLst>
              <a:ext uri="{FF2B5EF4-FFF2-40B4-BE49-F238E27FC236}">
                <a16:creationId xmlns:a16="http://schemas.microsoft.com/office/drawing/2014/main" id="{592BCC98-A8ED-4CE2-B162-B2A285FF4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7311" y="1804761"/>
            <a:ext cx="6649378" cy="3248478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472701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92858024-20EE-EAE4-0526-65FDB32082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B0D6751-7EBC-8999-EEB3-F52563D2BC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AT" dirty="0"/>
              <a:t>DATA CORRECTION: OPENALEX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F5E792A-32F8-32D9-BBE4-346B5222E9E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FF2566-CC2B-BC4B-A943-A5A2339EBB78}" type="slidenum">
              <a:rPr lang="de-DE" smtClean="0"/>
              <a:pPr>
                <a:defRPr/>
              </a:pPr>
              <a:t>36</a:t>
            </a:fld>
            <a:endParaRPr lang="de-DE" dirty="0"/>
          </a:p>
        </p:txBody>
      </p:sp>
      <p:pic>
        <p:nvPicPr>
          <p:cNvPr id="6" name="Grafik 5" descr="Ein Bild, das Text, Screenshot, Schrift enthält.&#10;&#10;KI-generierte Inhalte können fehlerhaft sein.">
            <a:extLst>
              <a:ext uri="{FF2B5EF4-FFF2-40B4-BE49-F238E27FC236}">
                <a16:creationId xmlns:a16="http://schemas.microsoft.com/office/drawing/2014/main" id="{F3D044CC-6AEA-4874-AABE-06F8BD49F0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78" y="1316421"/>
            <a:ext cx="8209722" cy="4767732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922575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9D5230-88E3-266D-6676-E5A6B7BB8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9979FB-AD25-7701-B377-F750E101B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3695700"/>
            <a:ext cx="7269163" cy="1208088"/>
          </a:xfrm>
        </p:spPr>
        <p:txBody>
          <a:bodyPr/>
          <a:lstStyle/>
          <a:p>
            <a:pPr>
              <a:defRPr/>
            </a:pPr>
            <a:r>
              <a:rPr lang="de-DE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97909918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0EA0A60-C5CA-F0DF-6D6E-72D3AF2B7B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6633" y="1179867"/>
            <a:ext cx="8902263" cy="3705784"/>
          </a:xfrm>
        </p:spPr>
        <p:txBody>
          <a:bodyPr/>
          <a:lstStyle/>
          <a:p>
            <a:r>
              <a:rPr lang="de-AT" dirty="0" err="1">
                <a:solidFill>
                  <a:schemeClr val="tx1"/>
                </a:solidFill>
              </a:rPr>
              <a:t>Ultimately</a:t>
            </a:r>
            <a:r>
              <a:rPr lang="de-AT" dirty="0">
                <a:solidFill>
                  <a:schemeClr val="tx1"/>
                </a:solidFill>
              </a:rPr>
              <a:t>, </a:t>
            </a:r>
            <a:r>
              <a:rPr lang="de-AT" dirty="0" err="1">
                <a:solidFill>
                  <a:schemeClr val="tx1"/>
                </a:solidFill>
              </a:rPr>
              <a:t>OpenAlex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has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the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most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voluminous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coverage</a:t>
            </a:r>
            <a:r>
              <a:rPr lang="de-AT" dirty="0">
                <a:solidFill>
                  <a:schemeClr val="tx1"/>
                </a:solidFill>
              </a:rPr>
              <a:t> of TU Wien </a:t>
            </a:r>
            <a:r>
              <a:rPr lang="de-AT" dirty="0" err="1">
                <a:solidFill>
                  <a:schemeClr val="tx1"/>
                </a:solidFill>
              </a:rPr>
              <a:t>works</a:t>
            </a:r>
            <a:r>
              <a:rPr lang="de-AT" dirty="0">
                <a:solidFill>
                  <a:schemeClr val="tx1"/>
                </a:solidFill>
              </a:rPr>
              <a:t> in 2024 …</a:t>
            </a:r>
          </a:p>
          <a:p>
            <a:r>
              <a:rPr lang="de-AT" dirty="0">
                <a:solidFill>
                  <a:schemeClr val="tx1"/>
                </a:solidFill>
              </a:rPr>
              <a:t>… </a:t>
            </a:r>
            <a:r>
              <a:rPr lang="de-AT" dirty="0" err="1">
                <a:solidFill>
                  <a:schemeClr val="tx1"/>
                </a:solidFill>
              </a:rPr>
              <a:t>even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if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it</a:t>
            </a:r>
            <a:r>
              <a:rPr lang="de-AT" dirty="0">
                <a:solidFill>
                  <a:schemeClr val="tx1"/>
                </a:solidFill>
              </a:rPr>
              <a:t> was not </a:t>
            </a:r>
            <a:r>
              <a:rPr lang="de-AT" dirty="0" err="1">
                <a:solidFill>
                  <a:schemeClr val="tx1"/>
                </a:solidFill>
              </a:rPr>
              <a:t>immediately</a:t>
            </a:r>
            <a:r>
              <a:rPr lang="de-AT" dirty="0">
                <a:solidFill>
                  <a:schemeClr val="tx1"/>
                </a:solidFill>
              </a:rPr>
              <a:t> visible </a:t>
            </a:r>
            <a:r>
              <a:rPr lang="de-AT" dirty="0" err="1">
                <a:solidFill>
                  <a:schemeClr val="tx1"/>
                </a:solidFill>
              </a:rPr>
              <a:t>with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the</a:t>
            </a:r>
            <a:r>
              <a:rPr lang="de-AT" dirty="0">
                <a:solidFill>
                  <a:schemeClr val="tx1"/>
                </a:solidFill>
              </a:rPr>
              <a:t> initial </a:t>
            </a:r>
            <a:r>
              <a:rPr lang="de-AT" dirty="0" err="1">
                <a:solidFill>
                  <a:schemeClr val="tx1"/>
                </a:solidFill>
              </a:rPr>
              <a:t>query</a:t>
            </a:r>
            <a:endParaRPr lang="de-AT" dirty="0">
              <a:solidFill>
                <a:schemeClr val="tx1"/>
              </a:solidFill>
            </a:endParaRPr>
          </a:p>
          <a:p>
            <a:pPr lvl="2"/>
            <a:r>
              <a:rPr lang="de-AT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de-AT" dirty="0" err="1">
                <a:solidFill>
                  <a:schemeClr val="bg2">
                    <a:lumMod val="75000"/>
                  </a:schemeClr>
                </a:solidFill>
              </a:rPr>
              <a:t>something</a:t>
            </a:r>
            <a:r>
              <a:rPr lang="de-AT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AT" dirty="0" err="1">
                <a:solidFill>
                  <a:schemeClr val="bg2">
                    <a:lumMod val="75000"/>
                  </a:schemeClr>
                </a:solidFill>
              </a:rPr>
              <a:t>is</a:t>
            </a:r>
            <a:r>
              <a:rPr lang="de-AT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AT" dirty="0" err="1">
                <a:solidFill>
                  <a:schemeClr val="bg2">
                    <a:lumMod val="75000"/>
                  </a:schemeClr>
                </a:solidFill>
              </a:rPr>
              <a:t>wrong</a:t>
            </a:r>
            <a:r>
              <a:rPr lang="de-AT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AT" dirty="0" err="1">
                <a:solidFill>
                  <a:schemeClr val="bg2">
                    <a:lumMod val="75000"/>
                  </a:schemeClr>
                </a:solidFill>
              </a:rPr>
              <a:t>with</a:t>
            </a:r>
            <a:r>
              <a:rPr lang="de-AT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AT" dirty="0" err="1">
                <a:solidFill>
                  <a:schemeClr val="bg2">
                    <a:lumMod val="75000"/>
                  </a:schemeClr>
                </a:solidFill>
              </a:rPr>
              <a:t>the</a:t>
            </a:r>
            <a:r>
              <a:rPr lang="de-AT" dirty="0">
                <a:solidFill>
                  <a:schemeClr val="bg2">
                    <a:lumMod val="75000"/>
                  </a:schemeClr>
                </a:solidFill>
              </a:rPr>
              <a:t> ROR-</a:t>
            </a:r>
            <a:r>
              <a:rPr lang="de-AT" dirty="0" err="1">
                <a:solidFill>
                  <a:schemeClr val="bg2">
                    <a:lumMod val="75000"/>
                  </a:schemeClr>
                </a:solidFill>
              </a:rPr>
              <a:t>based</a:t>
            </a:r>
            <a:r>
              <a:rPr lang="de-AT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AT" dirty="0" err="1">
                <a:solidFill>
                  <a:schemeClr val="bg2">
                    <a:lumMod val="75000"/>
                  </a:schemeClr>
                </a:solidFill>
              </a:rPr>
              <a:t>retrieval</a:t>
            </a:r>
            <a:r>
              <a:rPr lang="de-AT" dirty="0">
                <a:solidFill>
                  <a:schemeClr val="bg2">
                    <a:lumMod val="75000"/>
                  </a:schemeClr>
                </a:solidFill>
              </a:rPr>
              <a:t> of </a:t>
            </a:r>
            <a:r>
              <a:rPr lang="de-AT" dirty="0" err="1">
                <a:solidFill>
                  <a:schemeClr val="bg2">
                    <a:lumMod val="75000"/>
                  </a:schemeClr>
                </a:solidFill>
              </a:rPr>
              <a:t>works</a:t>
            </a:r>
            <a:r>
              <a:rPr lang="de-AT" dirty="0">
                <a:solidFill>
                  <a:schemeClr val="bg2">
                    <a:lumMod val="75000"/>
                  </a:schemeClr>
                </a:solidFill>
              </a:rPr>
              <a:t>…?)</a:t>
            </a:r>
            <a:endParaRPr lang="de-AT" dirty="0">
              <a:solidFill>
                <a:schemeClr val="tx1"/>
              </a:solidFill>
            </a:endParaRPr>
          </a:p>
          <a:p>
            <a:r>
              <a:rPr lang="de-AT" dirty="0" err="1">
                <a:solidFill>
                  <a:schemeClr val="tx1"/>
                </a:solidFill>
              </a:rPr>
              <a:t>OpenAlex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seems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to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be</a:t>
            </a:r>
            <a:r>
              <a:rPr lang="de-AT" dirty="0">
                <a:solidFill>
                  <a:schemeClr val="tx1"/>
                </a:solidFill>
              </a:rPr>
              <a:t> a </a:t>
            </a:r>
            <a:r>
              <a:rPr lang="de-AT" dirty="0" err="1">
                <a:solidFill>
                  <a:schemeClr val="tx1"/>
                </a:solidFill>
              </a:rPr>
              <a:t>reasonable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equivalent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to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the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proprietary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databases</a:t>
            </a:r>
            <a:endParaRPr lang="de-AT" dirty="0">
              <a:solidFill>
                <a:schemeClr val="tx1"/>
              </a:solidFill>
            </a:endParaRPr>
          </a:p>
          <a:p>
            <a:r>
              <a:rPr lang="de-AT" dirty="0">
                <a:solidFill>
                  <a:schemeClr val="tx1"/>
                </a:solidFill>
              </a:rPr>
              <a:t>Ca. 25% of </a:t>
            </a:r>
            <a:r>
              <a:rPr lang="de-AT" dirty="0" err="1">
                <a:solidFill>
                  <a:schemeClr val="tx1"/>
                </a:solidFill>
              </a:rPr>
              <a:t>misattributions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seem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to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be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caused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by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wrong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affiliation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namings</a:t>
            </a:r>
            <a:endParaRPr lang="de-AT" dirty="0">
              <a:solidFill>
                <a:schemeClr val="tx1"/>
              </a:solidFill>
            </a:endParaRPr>
          </a:p>
          <a:p>
            <a:pPr lvl="2"/>
            <a:r>
              <a:rPr lang="de-AT" dirty="0" err="1">
                <a:solidFill>
                  <a:schemeClr val="bg2">
                    <a:lumMod val="75000"/>
                  </a:schemeClr>
                </a:solidFill>
              </a:rPr>
              <a:t>Since</a:t>
            </a:r>
            <a:r>
              <a:rPr lang="de-AT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AT" dirty="0" err="1">
                <a:solidFill>
                  <a:schemeClr val="bg2">
                    <a:lumMod val="75000"/>
                  </a:schemeClr>
                </a:solidFill>
              </a:rPr>
              <a:t>the</a:t>
            </a:r>
            <a:r>
              <a:rPr lang="de-AT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AT" dirty="0" err="1">
                <a:solidFill>
                  <a:schemeClr val="bg2">
                    <a:lumMod val="75000"/>
                  </a:schemeClr>
                </a:solidFill>
              </a:rPr>
              <a:t>average</a:t>
            </a:r>
            <a:r>
              <a:rPr lang="de-AT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AT" dirty="0" err="1">
                <a:solidFill>
                  <a:schemeClr val="bg2">
                    <a:lumMod val="75000"/>
                  </a:schemeClr>
                </a:solidFill>
              </a:rPr>
              <a:t>number</a:t>
            </a:r>
            <a:r>
              <a:rPr lang="de-AT" dirty="0">
                <a:solidFill>
                  <a:schemeClr val="bg2">
                    <a:lumMod val="75000"/>
                  </a:schemeClr>
                </a:solidFill>
              </a:rPr>
              <a:t> of </a:t>
            </a:r>
            <a:r>
              <a:rPr lang="de-AT" dirty="0" err="1">
                <a:solidFill>
                  <a:schemeClr val="bg2">
                    <a:lumMod val="75000"/>
                  </a:schemeClr>
                </a:solidFill>
              </a:rPr>
              <a:t>false</a:t>
            </a:r>
            <a:r>
              <a:rPr lang="de-AT" dirty="0">
                <a:solidFill>
                  <a:schemeClr val="bg2">
                    <a:lumMod val="75000"/>
                  </a:schemeClr>
                </a:solidFill>
              </a:rPr>
              <a:t> negatives per </a:t>
            </a:r>
            <a:r>
              <a:rPr lang="de-AT" dirty="0" err="1">
                <a:solidFill>
                  <a:schemeClr val="bg2">
                    <a:lumMod val="75000"/>
                  </a:schemeClr>
                </a:solidFill>
              </a:rPr>
              <a:t>database</a:t>
            </a:r>
            <a:r>
              <a:rPr lang="de-AT" dirty="0">
                <a:solidFill>
                  <a:schemeClr val="bg2">
                    <a:lumMod val="75000"/>
                  </a:schemeClr>
                </a:solidFill>
              </a:rPr>
              <a:t> was 406, </a:t>
            </a:r>
            <a:r>
              <a:rPr lang="de-AT" dirty="0" err="1">
                <a:solidFill>
                  <a:schemeClr val="bg2">
                    <a:lumMod val="75000"/>
                  </a:schemeClr>
                </a:solidFill>
              </a:rPr>
              <a:t>this</a:t>
            </a:r>
            <a:r>
              <a:rPr lang="de-AT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AT" dirty="0" err="1">
                <a:solidFill>
                  <a:schemeClr val="bg2">
                    <a:lumMod val="75000"/>
                  </a:schemeClr>
                </a:solidFill>
              </a:rPr>
              <a:t>affects</a:t>
            </a:r>
            <a:r>
              <a:rPr lang="de-AT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AT" dirty="0" err="1">
                <a:solidFill>
                  <a:schemeClr val="bg2">
                    <a:lumMod val="75000"/>
                  </a:schemeClr>
                </a:solidFill>
              </a:rPr>
              <a:t>ca</a:t>
            </a:r>
            <a:r>
              <a:rPr lang="de-AT" dirty="0">
                <a:solidFill>
                  <a:schemeClr val="bg2">
                    <a:lumMod val="75000"/>
                  </a:schemeClr>
                </a:solidFill>
              </a:rPr>
              <a:t> 100 TU Wien </a:t>
            </a:r>
            <a:r>
              <a:rPr lang="de-AT" dirty="0" err="1">
                <a:solidFill>
                  <a:schemeClr val="bg2">
                    <a:lumMod val="75000"/>
                  </a:schemeClr>
                </a:solidFill>
              </a:rPr>
              <a:t>publications</a:t>
            </a:r>
            <a:r>
              <a:rPr lang="de-AT" dirty="0">
                <a:solidFill>
                  <a:schemeClr val="bg2">
                    <a:lumMod val="75000"/>
                  </a:schemeClr>
                </a:solidFill>
              </a:rPr>
              <a:t> per </a:t>
            </a:r>
            <a:r>
              <a:rPr lang="de-AT" dirty="0" err="1">
                <a:solidFill>
                  <a:schemeClr val="bg2">
                    <a:lumMod val="75000"/>
                  </a:schemeClr>
                </a:solidFill>
              </a:rPr>
              <a:t>year</a:t>
            </a:r>
            <a:endParaRPr lang="de-AT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de-AT" dirty="0">
                <a:solidFill>
                  <a:schemeClr val="tx1"/>
                </a:solidFill>
              </a:rPr>
              <a:t>Next </a:t>
            </a:r>
            <a:r>
              <a:rPr lang="de-AT" dirty="0" err="1">
                <a:solidFill>
                  <a:schemeClr val="tx1"/>
                </a:solidFill>
              </a:rPr>
              <a:t>step</a:t>
            </a:r>
            <a:r>
              <a:rPr lang="de-AT" dirty="0">
                <a:solidFill>
                  <a:schemeClr val="tx1"/>
                </a:solidFill>
              </a:rPr>
              <a:t>: </a:t>
            </a:r>
            <a:r>
              <a:rPr lang="de-AT" dirty="0" err="1">
                <a:solidFill>
                  <a:schemeClr val="tx1"/>
                </a:solidFill>
              </a:rPr>
              <a:t>test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the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possibility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to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correct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affiliation</a:t>
            </a:r>
            <a:r>
              <a:rPr lang="de-AT" dirty="0">
                <a:solidFill>
                  <a:schemeClr val="tx1"/>
                </a:solidFill>
              </a:rPr>
              <a:t> </a:t>
            </a:r>
            <a:r>
              <a:rPr lang="de-AT" dirty="0" err="1">
                <a:solidFill>
                  <a:schemeClr val="tx1"/>
                </a:solidFill>
              </a:rPr>
              <a:t>attributions</a:t>
            </a:r>
            <a:endParaRPr lang="de-AT" dirty="0">
              <a:solidFill>
                <a:schemeClr val="tx1"/>
              </a:solidFill>
            </a:endParaRPr>
          </a:p>
          <a:p>
            <a:endParaRPr lang="de-AT" dirty="0">
              <a:solidFill>
                <a:schemeClr val="tx1"/>
              </a:solidFill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5FB701-30D0-62ED-070B-6014F5038E9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AT" dirty="0"/>
              <a:t>CONCLUSIONS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598DD3A-5232-10D8-CB96-0792C6A27C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FF2566-CC2B-BC4B-A943-A5A2339EBB78}" type="slidenum">
              <a:rPr lang="de-DE" smtClean="0"/>
              <a:pPr>
                <a:defRPr/>
              </a:pPr>
              <a:t>38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695321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98C14E-AA54-61AB-A366-9F6DA0331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THANKS!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00BB0DD-9DEF-51B4-2B74-CAC3540002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4BB3822-7517-AC41-99F3-F5D80647FB1D}" type="slidenum">
              <a:rPr lang="de-DE" smtClean="0"/>
              <a:pPr>
                <a:defRPr/>
              </a:pPr>
              <a:t>39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4030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951538F-BCAE-7465-58FE-A0F5B64B35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AF9DA40-2F50-015D-5E70-613B8E9EEF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6028" y="245624"/>
            <a:ext cx="8366394" cy="813600"/>
          </a:xfrm>
        </p:spPr>
        <p:txBody>
          <a:bodyPr/>
          <a:lstStyle/>
          <a:p>
            <a:r>
              <a:rPr lang="de-AT" dirty="0"/>
              <a:t>DISCREPANCIES BETWEEN DATABASES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98D8636-35DD-C86A-D1FD-D838F828FBD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FF2566-CC2B-BC4B-A943-A5A2339EBB78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pic>
        <p:nvPicPr>
          <p:cNvPr id="6" name="Grafik 5" descr="Ein Bild, das Diagramm, Kreis, Grafiken, Screenshot enthält.&#10;&#10;KI-generierte Inhalte können fehlerhaft sein.">
            <a:extLst>
              <a:ext uri="{FF2B5EF4-FFF2-40B4-BE49-F238E27FC236}">
                <a16:creationId xmlns:a16="http://schemas.microsoft.com/office/drawing/2014/main" id="{7272523E-9364-E8CF-8ED7-3D97A8670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00" y="1059224"/>
            <a:ext cx="7315215" cy="548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071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0B671-6E25-3EEC-52D7-8C9D1D01D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3C82D1E-091A-AB43-F0CC-21B053B5D30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BCEABF2-4B37-6712-2811-55A723EEA4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AT" dirty="0"/>
              <a:t>MISSING RECORDS BY SOURCE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F409ADA-2401-6F5A-A0B5-0556A111E9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FF2566-CC2B-BC4B-A943-A5A2339EBB78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pic>
        <p:nvPicPr>
          <p:cNvPr id="6" name="Grafik 5" descr="Ein Bild, das Text, Screenshot, Reihe, Typografie enthält.&#10;&#10;KI-generierte Inhalte können fehlerhaft sein.">
            <a:extLst>
              <a:ext uri="{FF2B5EF4-FFF2-40B4-BE49-F238E27FC236}">
                <a16:creationId xmlns:a16="http://schemas.microsoft.com/office/drawing/2014/main" id="{514B443D-996A-DCBF-24C0-B4FDF89683E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861" t="48085" r="1317"/>
          <a:stretch>
            <a:fillRect/>
          </a:stretch>
        </p:blipFill>
        <p:spPr>
          <a:xfrm>
            <a:off x="26076" y="1972044"/>
            <a:ext cx="8886149" cy="3705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795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3C5C7A0-C5A8-2343-5D0A-CF27EC9D01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AT" dirty="0"/>
              <a:t>MISSING RECORDS BY SOURCE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9DA4A8-FED0-0AD9-FB29-4B995DAC9B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FF2566-CC2B-BC4B-A943-A5A2339EBB78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pic>
        <p:nvPicPr>
          <p:cNvPr id="6" name="Grafik 5" descr="Ein Bild, das Text, Screenshot, Reihe, Typografie enthält.&#10;&#10;KI-generierte Inhalte können fehlerhaft sein.">
            <a:extLst>
              <a:ext uri="{FF2B5EF4-FFF2-40B4-BE49-F238E27FC236}">
                <a16:creationId xmlns:a16="http://schemas.microsoft.com/office/drawing/2014/main" id="{9C964B1E-68AB-21D9-2DD0-F2D73C78C4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019" b="51620"/>
          <a:stretch>
            <a:fillRect/>
          </a:stretch>
        </p:blipFill>
        <p:spPr>
          <a:xfrm>
            <a:off x="241578" y="1715672"/>
            <a:ext cx="8831550" cy="342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518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0560AA2-7BB0-D8BB-437E-6D8F4AF52B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AT" dirty="0"/>
              <a:t>MISSING WORKS – BUT FOUND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DA4C76E-7162-A218-1F57-A894310D1FF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FF2566-CC2B-BC4B-A943-A5A2339EBB78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pic>
        <p:nvPicPr>
          <p:cNvPr id="8" name="Grafik 7" descr="Ein Bild, das Screenshot, Farbigkeit, Quadrat, Rechteck enthält.&#10;&#10;KI-generierte Inhalte können fehlerhaft sein.">
            <a:extLst>
              <a:ext uri="{FF2B5EF4-FFF2-40B4-BE49-F238E27FC236}">
                <a16:creationId xmlns:a16="http://schemas.microsoft.com/office/drawing/2014/main" id="{CC49F9E2-F850-EE1A-75FC-4AA6C01F15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926" y="1133569"/>
            <a:ext cx="7733757" cy="4833598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73F4F9BE-9B48-E9BB-3773-2930BC60B017}"/>
              </a:ext>
            </a:extLst>
          </p:cNvPr>
          <p:cNvSpPr txBox="1"/>
          <p:nvPr/>
        </p:nvSpPr>
        <p:spPr>
          <a:xfrm>
            <a:off x="2319690" y="2224727"/>
            <a:ext cx="678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/>
              <a:t>423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68331C3-5916-D0AF-B6D5-2DACA8C9105D}"/>
              </a:ext>
            </a:extLst>
          </p:cNvPr>
          <p:cNvSpPr txBox="1"/>
          <p:nvPr/>
        </p:nvSpPr>
        <p:spPr>
          <a:xfrm>
            <a:off x="4007964" y="2044130"/>
            <a:ext cx="678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/>
              <a:t>402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BB38BD4-1B8A-8D28-23DC-6EB25C7C3F11}"/>
              </a:ext>
            </a:extLst>
          </p:cNvPr>
          <p:cNvSpPr txBox="1"/>
          <p:nvPr/>
        </p:nvSpPr>
        <p:spPr>
          <a:xfrm>
            <a:off x="5723642" y="2383248"/>
            <a:ext cx="678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/>
              <a:t>269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9A6ABA4F-3B4B-30FF-8658-B642B8445BA4}"/>
              </a:ext>
            </a:extLst>
          </p:cNvPr>
          <p:cNvSpPr txBox="1"/>
          <p:nvPr/>
        </p:nvSpPr>
        <p:spPr>
          <a:xfrm>
            <a:off x="7421344" y="2229359"/>
            <a:ext cx="678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/>
              <a:t>96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601C97F5-EE4F-681B-00A4-3358757446C8}"/>
              </a:ext>
            </a:extLst>
          </p:cNvPr>
          <p:cNvSpPr txBox="1"/>
          <p:nvPr/>
        </p:nvSpPr>
        <p:spPr>
          <a:xfrm>
            <a:off x="2394409" y="3943712"/>
            <a:ext cx="678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b="1" dirty="0">
                <a:solidFill>
                  <a:schemeClr val="bg1">
                    <a:lumMod val="95000"/>
                  </a:schemeClr>
                </a:solidFill>
              </a:rPr>
              <a:t>351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0568D1-4619-CF89-5D7B-55D2F6A0549C}"/>
              </a:ext>
            </a:extLst>
          </p:cNvPr>
          <p:cNvSpPr txBox="1"/>
          <p:nvPr/>
        </p:nvSpPr>
        <p:spPr>
          <a:xfrm>
            <a:off x="4007964" y="3635935"/>
            <a:ext cx="678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b="1" dirty="0">
                <a:solidFill>
                  <a:schemeClr val="bg1">
                    <a:lumMod val="95000"/>
                  </a:schemeClr>
                </a:solidFill>
              </a:rPr>
              <a:t>849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75C7C5C-7C13-A163-3558-5708B048C8DC}"/>
              </a:ext>
            </a:extLst>
          </p:cNvPr>
          <p:cNvSpPr txBox="1"/>
          <p:nvPr/>
        </p:nvSpPr>
        <p:spPr>
          <a:xfrm>
            <a:off x="5838335" y="4277289"/>
            <a:ext cx="678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b="1" dirty="0">
                <a:solidFill>
                  <a:schemeClr val="bg1">
                    <a:lumMod val="95000"/>
                  </a:schemeClr>
                </a:solidFill>
              </a:rPr>
              <a:t>59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0F28449E-8F6B-27D4-5FCB-E49022360123}"/>
              </a:ext>
            </a:extLst>
          </p:cNvPr>
          <p:cNvSpPr txBox="1"/>
          <p:nvPr/>
        </p:nvSpPr>
        <p:spPr>
          <a:xfrm>
            <a:off x="7507648" y="4330292"/>
            <a:ext cx="678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b="1" dirty="0">
                <a:solidFill>
                  <a:schemeClr val="bg1">
                    <a:lumMod val="95000"/>
                  </a:schemeClr>
                </a:solidFill>
              </a:rPr>
              <a:t>22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317D9DB-F981-7FFD-5140-7CA775A6B69B}"/>
              </a:ext>
            </a:extLst>
          </p:cNvPr>
          <p:cNvSpPr txBox="1"/>
          <p:nvPr/>
        </p:nvSpPr>
        <p:spPr>
          <a:xfrm>
            <a:off x="2441541" y="3125856"/>
            <a:ext cx="678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/>
              <a:t>76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AC97C7C-833C-5E7C-4B54-AF68E9D4CF34}"/>
              </a:ext>
            </a:extLst>
          </p:cNvPr>
          <p:cNvSpPr txBox="1"/>
          <p:nvPr/>
        </p:nvSpPr>
        <p:spPr>
          <a:xfrm>
            <a:off x="4035368" y="2540983"/>
            <a:ext cx="678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/>
              <a:t>82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37302052-E677-7B0F-98F7-400BE9B2EF1E}"/>
              </a:ext>
            </a:extLst>
          </p:cNvPr>
          <p:cNvSpPr txBox="1"/>
          <p:nvPr/>
        </p:nvSpPr>
        <p:spPr>
          <a:xfrm>
            <a:off x="5810751" y="3864747"/>
            <a:ext cx="678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/>
              <a:t>60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E5B2D460-6CA9-2717-E672-2796612FD1B0}"/>
              </a:ext>
            </a:extLst>
          </p:cNvPr>
          <p:cNvSpPr txBox="1"/>
          <p:nvPr/>
        </p:nvSpPr>
        <p:spPr>
          <a:xfrm>
            <a:off x="7507648" y="3943711"/>
            <a:ext cx="678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/>
              <a:t>24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693C0B6F-3ABC-9C07-F6E6-B7465CDF00E2}"/>
              </a:ext>
            </a:extLst>
          </p:cNvPr>
          <p:cNvSpPr txBox="1"/>
          <p:nvPr/>
        </p:nvSpPr>
        <p:spPr>
          <a:xfrm>
            <a:off x="7483280" y="3433633"/>
            <a:ext cx="678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/>
              <a:t>39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FD0CB033-CE22-F32C-07C3-B40FCD29CF56}"/>
              </a:ext>
            </a:extLst>
          </p:cNvPr>
          <p:cNvSpPr txBox="1"/>
          <p:nvPr/>
        </p:nvSpPr>
        <p:spPr>
          <a:xfrm>
            <a:off x="5773708" y="3556970"/>
            <a:ext cx="678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400" dirty="0"/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4089327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B27314-E5D0-136A-FE6F-0D1755500F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992CEBC-3203-BEED-8166-304BA68195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9697" y="245624"/>
            <a:ext cx="8702725" cy="813600"/>
          </a:xfrm>
        </p:spPr>
        <p:txBody>
          <a:bodyPr/>
          <a:lstStyle/>
          <a:p>
            <a:r>
              <a:rPr lang="de-AT" dirty="0"/>
              <a:t>WORKS ATTRIBUTED TO TU WIEN (2024)</a:t>
            </a:r>
          </a:p>
          <a:p>
            <a:r>
              <a:rPr lang="de-AT" dirty="0"/>
              <a:t>+ INITIALLY MISSING BUT INDEXED WORKS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184F734-621F-E310-A23B-00B0852679B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FF2566-CC2B-BC4B-A943-A5A2339EBB78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pic>
        <p:nvPicPr>
          <p:cNvPr id="1026" name="Picture 2" descr="WHAT DATABASES SHOULD YOU KNOW? - WEB Of SCIENCE">
            <a:extLst>
              <a:ext uri="{FF2B5EF4-FFF2-40B4-BE49-F238E27FC236}">
                <a16:creationId xmlns:a16="http://schemas.microsoft.com/office/drawing/2014/main" id="{ECD7BB37-969B-E6A6-EBEB-BD07812519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26" b="26698"/>
          <a:stretch>
            <a:fillRect/>
          </a:stretch>
        </p:blipFill>
        <p:spPr bwMode="auto">
          <a:xfrm>
            <a:off x="0" y="4613052"/>
            <a:ext cx="2540778" cy="64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copus-logo | Lietuvos sporto universitetas">
            <a:extLst>
              <a:ext uri="{FF2B5EF4-FFF2-40B4-BE49-F238E27FC236}">
                <a16:creationId xmlns:a16="http://schemas.microsoft.com/office/drawing/2014/main" id="{3B24130A-0ABB-E527-69EC-311785B03F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8" t="28847" b="33058"/>
          <a:stretch>
            <a:fillRect/>
          </a:stretch>
        </p:blipFill>
        <p:spPr bwMode="auto">
          <a:xfrm>
            <a:off x="0" y="2519815"/>
            <a:ext cx="2525849" cy="77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ign in - Dimensions">
            <a:extLst>
              <a:ext uri="{FF2B5EF4-FFF2-40B4-BE49-F238E27FC236}">
                <a16:creationId xmlns:a16="http://schemas.microsoft.com/office/drawing/2014/main" id="{DD0D25A0-5262-A942-041D-011B501D6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24" y="1385034"/>
            <a:ext cx="1944414" cy="81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Alex - Wikipedia">
            <a:extLst>
              <a:ext uri="{FF2B5EF4-FFF2-40B4-BE49-F238E27FC236}">
                <a16:creationId xmlns:a16="http://schemas.microsoft.com/office/drawing/2014/main" id="{2B68BCDE-D658-91C4-7E11-4F4C07AED4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587" y="3497682"/>
            <a:ext cx="3069021" cy="102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CA1A3D60-569E-5224-D468-138B22280921}"/>
              </a:ext>
            </a:extLst>
          </p:cNvPr>
          <p:cNvSpPr/>
          <p:nvPr/>
        </p:nvSpPr>
        <p:spPr>
          <a:xfrm>
            <a:off x="2540779" y="4657568"/>
            <a:ext cx="1369070" cy="8136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dirty="0">
                <a:solidFill>
                  <a:schemeClr val="bg1">
                    <a:lumMod val="95000"/>
                  </a:schemeClr>
                </a:solidFill>
              </a:rPr>
              <a:t>2585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CE01416D-811A-A385-9A6F-A35716F6A45E}"/>
              </a:ext>
            </a:extLst>
          </p:cNvPr>
          <p:cNvSpPr/>
          <p:nvPr/>
        </p:nvSpPr>
        <p:spPr>
          <a:xfrm>
            <a:off x="2540778" y="3557627"/>
            <a:ext cx="1369070" cy="8136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dirty="0">
                <a:solidFill>
                  <a:schemeClr val="bg1">
                    <a:lumMod val="95000"/>
                  </a:schemeClr>
                </a:solidFill>
              </a:rPr>
              <a:t>2844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322C4C0A-1224-582B-5724-B7379CE57EF8}"/>
              </a:ext>
            </a:extLst>
          </p:cNvPr>
          <p:cNvSpPr/>
          <p:nvPr/>
        </p:nvSpPr>
        <p:spPr>
          <a:xfrm>
            <a:off x="2540779" y="2546718"/>
            <a:ext cx="1369070" cy="8136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dirty="0">
                <a:solidFill>
                  <a:schemeClr val="bg1">
                    <a:lumMod val="95000"/>
                  </a:schemeClr>
                </a:solidFill>
              </a:rPr>
              <a:t>3151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856FA90A-CD30-89AF-43F0-D2486E86820E}"/>
              </a:ext>
            </a:extLst>
          </p:cNvPr>
          <p:cNvSpPr/>
          <p:nvPr/>
        </p:nvSpPr>
        <p:spPr>
          <a:xfrm>
            <a:off x="2540779" y="1442896"/>
            <a:ext cx="1369070" cy="8136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dirty="0">
                <a:solidFill>
                  <a:schemeClr val="bg1">
                    <a:lumMod val="95000"/>
                  </a:schemeClr>
                </a:solidFill>
              </a:rPr>
              <a:t>3182</a:t>
            </a:r>
          </a:p>
        </p:txBody>
      </p:sp>
      <p:pic>
        <p:nvPicPr>
          <p:cNvPr id="21" name="Picture 8" descr="OpenAlex - Wikipedia">
            <a:extLst>
              <a:ext uri="{FF2B5EF4-FFF2-40B4-BE49-F238E27FC236}">
                <a16:creationId xmlns:a16="http://schemas.microsoft.com/office/drawing/2014/main" id="{395E2BC4-39D1-077B-552F-A1CAA0A9E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090" y="1382951"/>
            <a:ext cx="3069021" cy="102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Ellipse 21">
            <a:extLst>
              <a:ext uri="{FF2B5EF4-FFF2-40B4-BE49-F238E27FC236}">
                <a16:creationId xmlns:a16="http://schemas.microsoft.com/office/drawing/2014/main" id="{B338CFE8-A078-2C0F-055F-AC7B35165E28}"/>
              </a:ext>
            </a:extLst>
          </p:cNvPr>
          <p:cNvSpPr/>
          <p:nvPr/>
        </p:nvSpPr>
        <p:spPr>
          <a:xfrm>
            <a:off x="7192455" y="1442896"/>
            <a:ext cx="1369070" cy="8136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dirty="0"/>
              <a:t>4177</a:t>
            </a:r>
          </a:p>
        </p:txBody>
      </p:sp>
      <p:pic>
        <p:nvPicPr>
          <p:cNvPr id="23" name="Picture 6" descr="Sign in - Dimensions">
            <a:extLst>
              <a:ext uri="{FF2B5EF4-FFF2-40B4-BE49-F238E27FC236}">
                <a16:creationId xmlns:a16="http://schemas.microsoft.com/office/drawing/2014/main" id="{35950A75-568D-1804-6B6B-D5B75714A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00" y="2493996"/>
            <a:ext cx="1944414" cy="81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Ellipse 23">
            <a:extLst>
              <a:ext uri="{FF2B5EF4-FFF2-40B4-BE49-F238E27FC236}">
                <a16:creationId xmlns:a16="http://schemas.microsoft.com/office/drawing/2014/main" id="{A4021125-47BE-4762-5184-521EDC2BEA2B}"/>
              </a:ext>
            </a:extLst>
          </p:cNvPr>
          <p:cNvSpPr/>
          <p:nvPr/>
        </p:nvSpPr>
        <p:spPr>
          <a:xfrm>
            <a:off x="7192455" y="2551858"/>
            <a:ext cx="1369070" cy="8136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dirty="0"/>
              <a:t>4032</a:t>
            </a:r>
          </a:p>
        </p:txBody>
      </p:sp>
      <p:pic>
        <p:nvPicPr>
          <p:cNvPr id="25" name="Picture 4" descr="scopus-logo | Lietuvos sporto universitetas">
            <a:extLst>
              <a:ext uri="{FF2B5EF4-FFF2-40B4-BE49-F238E27FC236}">
                <a16:creationId xmlns:a16="http://schemas.microsoft.com/office/drawing/2014/main" id="{889FEFB7-645D-9839-4EEB-443647EC7F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8" t="28847" b="33058"/>
          <a:stretch>
            <a:fillRect/>
          </a:stretch>
        </p:blipFill>
        <p:spPr bwMode="auto">
          <a:xfrm>
            <a:off x="4651676" y="3680186"/>
            <a:ext cx="2525849" cy="77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Ellipse 25">
            <a:extLst>
              <a:ext uri="{FF2B5EF4-FFF2-40B4-BE49-F238E27FC236}">
                <a16:creationId xmlns:a16="http://schemas.microsoft.com/office/drawing/2014/main" id="{DEA744F5-F40E-C4CA-6B73-41CFA70E30E8}"/>
              </a:ext>
            </a:extLst>
          </p:cNvPr>
          <p:cNvSpPr/>
          <p:nvPr/>
        </p:nvSpPr>
        <p:spPr>
          <a:xfrm>
            <a:off x="7192455" y="3707089"/>
            <a:ext cx="1369070" cy="8136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dirty="0"/>
              <a:t>3562</a:t>
            </a:r>
          </a:p>
        </p:txBody>
      </p:sp>
      <p:pic>
        <p:nvPicPr>
          <p:cNvPr id="27" name="Picture 2" descr="WHAT DATABASES SHOULD YOU KNOW? - WEB Of SCIENCE">
            <a:extLst>
              <a:ext uri="{FF2B5EF4-FFF2-40B4-BE49-F238E27FC236}">
                <a16:creationId xmlns:a16="http://schemas.microsoft.com/office/drawing/2014/main" id="{F6A3189D-AEDA-CB9A-12C5-5B50A5A9D6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26" b="26698"/>
          <a:stretch>
            <a:fillRect/>
          </a:stretch>
        </p:blipFill>
        <p:spPr bwMode="auto">
          <a:xfrm>
            <a:off x="4651676" y="4778872"/>
            <a:ext cx="2540778" cy="64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Ellipse 27">
            <a:extLst>
              <a:ext uri="{FF2B5EF4-FFF2-40B4-BE49-F238E27FC236}">
                <a16:creationId xmlns:a16="http://schemas.microsoft.com/office/drawing/2014/main" id="{36512DCD-6CE4-6726-EFD2-FDB6712B893B}"/>
              </a:ext>
            </a:extLst>
          </p:cNvPr>
          <p:cNvSpPr/>
          <p:nvPr/>
        </p:nvSpPr>
        <p:spPr>
          <a:xfrm>
            <a:off x="7192455" y="4823388"/>
            <a:ext cx="1369070" cy="8136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dirty="0"/>
              <a:t>2766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A45A546-E055-BC55-3A78-6F120E2EF48A}"/>
              </a:ext>
            </a:extLst>
          </p:cNvPr>
          <p:cNvSpPr txBox="1"/>
          <p:nvPr/>
        </p:nvSpPr>
        <p:spPr>
          <a:xfrm>
            <a:off x="3668109" y="5791200"/>
            <a:ext cx="47822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>
                <a:solidFill>
                  <a:schemeClr val="bg2">
                    <a:lumMod val="75000"/>
                  </a:schemeClr>
                </a:solidFill>
              </a:rPr>
              <a:t>(But </a:t>
            </a:r>
            <a:r>
              <a:rPr lang="de-AT" sz="2000" dirty="0" err="1">
                <a:solidFill>
                  <a:schemeClr val="bg2">
                    <a:lumMod val="75000"/>
                  </a:schemeClr>
                </a:solidFill>
              </a:rPr>
              <a:t>these</a:t>
            </a:r>
            <a:r>
              <a:rPr lang="de-AT" sz="2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bg2">
                    <a:lumMod val="75000"/>
                  </a:schemeClr>
                </a:solidFill>
              </a:rPr>
              <a:t>numbers</a:t>
            </a:r>
            <a:r>
              <a:rPr lang="de-AT" sz="2000" dirty="0">
                <a:solidFill>
                  <a:schemeClr val="bg2">
                    <a:lumMod val="75000"/>
                  </a:schemeClr>
                </a:solidFill>
              </a:rPr>
              <a:t> also </a:t>
            </a:r>
            <a:r>
              <a:rPr lang="de-AT" sz="2000" dirty="0" err="1">
                <a:solidFill>
                  <a:schemeClr val="bg2">
                    <a:lumMod val="75000"/>
                  </a:schemeClr>
                </a:solidFill>
              </a:rPr>
              <a:t>include</a:t>
            </a:r>
            <a:r>
              <a:rPr lang="de-AT" sz="2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bg2">
                    <a:lumMod val="75000"/>
                  </a:schemeClr>
                </a:solidFill>
              </a:rPr>
              <a:t>conflicting</a:t>
            </a:r>
            <a:r>
              <a:rPr lang="de-AT" sz="2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bg2">
                    <a:lumMod val="75000"/>
                  </a:schemeClr>
                </a:solidFill>
              </a:rPr>
              <a:t>publication</a:t>
            </a:r>
            <a:r>
              <a:rPr lang="de-AT" sz="2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bg2">
                    <a:lumMod val="75000"/>
                  </a:schemeClr>
                </a:solidFill>
              </a:rPr>
              <a:t>years</a:t>
            </a:r>
            <a:r>
              <a:rPr lang="de-AT" sz="2000" dirty="0">
                <a:solidFill>
                  <a:schemeClr val="bg2">
                    <a:lumMod val="75000"/>
                  </a:schemeClr>
                </a:solidFill>
              </a:rPr>
              <a:t> and </a:t>
            </a:r>
            <a:r>
              <a:rPr lang="de-AT" sz="2000" dirty="0" err="1">
                <a:solidFill>
                  <a:schemeClr val="bg2">
                    <a:lumMod val="75000"/>
                  </a:schemeClr>
                </a:solidFill>
              </a:rPr>
              <a:t>false</a:t>
            </a:r>
            <a:r>
              <a:rPr lang="de-AT" sz="2000" dirty="0">
                <a:solidFill>
                  <a:schemeClr val="bg2">
                    <a:lumMod val="75000"/>
                  </a:schemeClr>
                </a:solidFill>
              </a:rPr>
              <a:t> positives … )</a:t>
            </a:r>
          </a:p>
        </p:txBody>
      </p:sp>
    </p:spTree>
    <p:extLst>
      <p:ext uri="{BB962C8B-B14F-4D97-AF65-F5344CB8AC3E}">
        <p14:creationId xmlns:p14="http://schemas.microsoft.com/office/powerpoint/2010/main" val="342077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6" grpId="0" animBg="1"/>
      <p:bldP spid="2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E6E9A5-5702-98EE-7DE6-636CBE498A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46867F6-6F77-794A-6789-54C9693973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99697" y="245624"/>
            <a:ext cx="8702725" cy="813600"/>
          </a:xfrm>
        </p:spPr>
        <p:txBody>
          <a:bodyPr/>
          <a:lstStyle/>
          <a:p>
            <a:r>
              <a:rPr lang="de-AT" dirty="0"/>
              <a:t>WORKS ATTRIBUTED TO TU WIEN (2024)</a:t>
            </a:r>
          </a:p>
          <a:p>
            <a:r>
              <a:rPr lang="de-AT" dirty="0"/>
              <a:t>+ FALSE NEGATIVES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BF92E6F-39B3-26E7-3D5D-ECACB4BE4A9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9DFF2566-CC2B-BC4B-A943-A5A2339EBB78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pic>
        <p:nvPicPr>
          <p:cNvPr id="1026" name="Picture 2" descr="WHAT DATABASES SHOULD YOU KNOW? - WEB Of SCIENCE">
            <a:extLst>
              <a:ext uri="{FF2B5EF4-FFF2-40B4-BE49-F238E27FC236}">
                <a16:creationId xmlns:a16="http://schemas.microsoft.com/office/drawing/2014/main" id="{96A75D8E-B6F1-B0B0-7A11-C637B90D79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26" b="26698"/>
          <a:stretch>
            <a:fillRect/>
          </a:stretch>
        </p:blipFill>
        <p:spPr bwMode="auto">
          <a:xfrm>
            <a:off x="0" y="4613052"/>
            <a:ext cx="2540778" cy="64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copus-logo | Lietuvos sporto universitetas">
            <a:extLst>
              <a:ext uri="{FF2B5EF4-FFF2-40B4-BE49-F238E27FC236}">
                <a16:creationId xmlns:a16="http://schemas.microsoft.com/office/drawing/2014/main" id="{1C2381C3-BD4C-A49B-0653-55009F0EC2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8" t="28847" b="33058"/>
          <a:stretch>
            <a:fillRect/>
          </a:stretch>
        </p:blipFill>
        <p:spPr bwMode="auto">
          <a:xfrm>
            <a:off x="0" y="2519815"/>
            <a:ext cx="2525849" cy="77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ign in - Dimensions">
            <a:extLst>
              <a:ext uri="{FF2B5EF4-FFF2-40B4-BE49-F238E27FC236}">
                <a16:creationId xmlns:a16="http://schemas.microsoft.com/office/drawing/2014/main" id="{3234CEA2-F9E6-1413-769E-4559167D1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24" y="1385034"/>
            <a:ext cx="1944414" cy="81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Alex - Wikipedia">
            <a:extLst>
              <a:ext uri="{FF2B5EF4-FFF2-40B4-BE49-F238E27FC236}">
                <a16:creationId xmlns:a16="http://schemas.microsoft.com/office/drawing/2014/main" id="{239D6354-F623-358E-041C-34775C45E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1587" y="3497682"/>
            <a:ext cx="3069021" cy="102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689CA7D8-3354-441F-F2DC-1B1D3BBE7242}"/>
              </a:ext>
            </a:extLst>
          </p:cNvPr>
          <p:cNvSpPr/>
          <p:nvPr/>
        </p:nvSpPr>
        <p:spPr>
          <a:xfrm>
            <a:off x="2540779" y="4657568"/>
            <a:ext cx="1369070" cy="8136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dirty="0">
                <a:solidFill>
                  <a:schemeClr val="bg1">
                    <a:lumMod val="95000"/>
                  </a:schemeClr>
                </a:solidFill>
              </a:rPr>
              <a:t>2585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4D4373F6-68B9-209A-8443-CD6BBEC789DD}"/>
              </a:ext>
            </a:extLst>
          </p:cNvPr>
          <p:cNvSpPr/>
          <p:nvPr/>
        </p:nvSpPr>
        <p:spPr>
          <a:xfrm>
            <a:off x="2540778" y="3557627"/>
            <a:ext cx="1369070" cy="8136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dirty="0">
                <a:solidFill>
                  <a:schemeClr val="bg1">
                    <a:lumMod val="95000"/>
                  </a:schemeClr>
                </a:solidFill>
              </a:rPr>
              <a:t>2844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4C3C2E43-9FA4-B133-520C-BF3985A60F9B}"/>
              </a:ext>
            </a:extLst>
          </p:cNvPr>
          <p:cNvSpPr/>
          <p:nvPr/>
        </p:nvSpPr>
        <p:spPr>
          <a:xfrm>
            <a:off x="2540779" y="2546718"/>
            <a:ext cx="1369070" cy="8136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dirty="0">
                <a:solidFill>
                  <a:schemeClr val="bg1">
                    <a:lumMod val="95000"/>
                  </a:schemeClr>
                </a:solidFill>
              </a:rPr>
              <a:t>3151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148C4C5-15CD-33FD-AFF2-C372FEF2BB9D}"/>
              </a:ext>
            </a:extLst>
          </p:cNvPr>
          <p:cNvSpPr/>
          <p:nvPr/>
        </p:nvSpPr>
        <p:spPr>
          <a:xfrm>
            <a:off x="2540779" y="1442896"/>
            <a:ext cx="1369070" cy="8136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dirty="0">
                <a:solidFill>
                  <a:schemeClr val="bg1">
                    <a:lumMod val="95000"/>
                  </a:schemeClr>
                </a:solidFill>
              </a:rPr>
              <a:t>3182</a:t>
            </a:r>
          </a:p>
        </p:txBody>
      </p:sp>
      <p:pic>
        <p:nvPicPr>
          <p:cNvPr id="21" name="Picture 8" descr="OpenAlex - Wikipedia">
            <a:extLst>
              <a:ext uri="{FF2B5EF4-FFF2-40B4-BE49-F238E27FC236}">
                <a16:creationId xmlns:a16="http://schemas.microsoft.com/office/drawing/2014/main" id="{CED97F1D-E7E1-6367-FFCF-94F24B7E0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090" y="1382951"/>
            <a:ext cx="3069021" cy="1023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Ellipse 21">
            <a:extLst>
              <a:ext uri="{FF2B5EF4-FFF2-40B4-BE49-F238E27FC236}">
                <a16:creationId xmlns:a16="http://schemas.microsoft.com/office/drawing/2014/main" id="{D438DD93-9698-5AB9-CC35-AE5AEBBA49C5}"/>
              </a:ext>
            </a:extLst>
          </p:cNvPr>
          <p:cNvSpPr/>
          <p:nvPr/>
        </p:nvSpPr>
        <p:spPr>
          <a:xfrm>
            <a:off x="7192455" y="1442896"/>
            <a:ext cx="1369070" cy="8136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dirty="0"/>
              <a:t>3693</a:t>
            </a:r>
          </a:p>
        </p:txBody>
      </p:sp>
      <p:pic>
        <p:nvPicPr>
          <p:cNvPr id="23" name="Picture 6" descr="Sign in - Dimensions">
            <a:extLst>
              <a:ext uri="{FF2B5EF4-FFF2-40B4-BE49-F238E27FC236}">
                <a16:creationId xmlns:a16="http://schemas.microsoft.com/office/drawing/2014/main" id="{8A473CBB-40DD-F975-3D3E-D2CD39C47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00" y="2493996"/>
            <a:ext cx="1944414" cy="81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Ellipse 23">
            <a:extLst>
              <a:ext uri="{FF2B5EF4-FFF2-40B4-BE49-F238E27FC236}">
                <a16:creationId xmlns:a16="http://schemas.microsoft.com/office/drawing/2014/main" id="{57CC689E-9C29-E2E2-9249-99D0531227CE}"/>
              </a:ext>
            </a:extLst>
          </p:cNvPr>
          <p:cNvSpPr/>
          <p:nvPr/>
        </p:nvSpPr>
        <p:spPr>
          <a:xfrm>
            <a:off x="7192455" y="2551858"/>
            <a:ext cx="1369070" cy="8136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dirty="0"/>
              <a:t>3533</a:t>
            </a:r>
          </a:p>
        </p:txBody>
      </p:sp>
      <p:pic>
        <p:nvPicPr>
          <p:cNvPr id="25" name="Picture 4" descr="scopus-logo | Lietuvos sporto universitetas">
            <a:extLst>
              <a:ext uri="{FF2B5EF4-FFF2-40B4-BE49-F238E27FC236}">
                <a16:creationId xmlns:a16="http://schemas.microsoft.com/office/drawing/2014/main" id="{AE6DDCF9-453D-2A34-02EE-503019B48D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8" t="28847" b="33058"/>
          <a:stretch>
            <a:fillRect/>
          </a:stretch>
        </p:blipFill>
        <p:spPr bwMode="auto">
          <a:xfrm>
            <a:off x="4651676" y="3680186"/>
            <a:ext cx="2525849" cy="77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Ellipse 25">
            <a:extLst>
              <a:ext uri="{FF2B5EF4-FFF2-40B4-BE49-F238E27FC236}">
                <a16:creationId xmlns:a16="http://schemas.microsoft.com/office/drawing/2014/main" id="{570048FF-A16D-8C1A-79CB-788FDB0F1BF6}"/>
              </a:ext>
            </a:extLst>
          </p:cNvPr>
          <p:cNvSpPr/>
          <p:nvPr/>
        </p:nvSpPr>
        <p:spPr>
          <a:xfrm>
            <a:off x="7192455" y="3707089"/>
            <a:ext cx="1369070" cy="8136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dirty="0"/>
              <a:t>3233</a:t>
            </a:r>
          </a:p>
        </p:txBody>
      </p:sp>
      <p:pic>
        <p:nvPicPr>
          <p:cNvPr id="27" name="Picture 2" descr="WHAT DATABASES SHOULD YOU KNOW? - WEB Of SCIENCE">
            <a:extLst>
              <a:ext uri="{FF2B5EF4-FFF2-40B4-BE49-F238E27FC236}">
                <a16:creationId xmlns:a16="http://schemas.microsoft.com/office/drawing/2014/main" id="{7EE0C8EB-FD6C-24DB-3752-79567374EF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26" b="26698"/>
          <a:stretch>
            <a:fillRect/>
          </a:stretch>
        </p:blipFill>
        <p:spPr bwMode="auto">
          <a:xfrm>
            <a:off x="4651676" y="4778872"/>
            <a:ext cx="2540778" cy="64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Ellipse 27">
            <a:extLst>
              <a:ext uri="{FF2B5EF4-FFF2-40B4-BE49-F238E27FC236}">
                <a16:creationId xmlns:a16="http://schemas.microsoft.com/office/drawing/2014/main" id="{CB5ADF95-39E1-6BF7-338C-97D5B8B21F53}"/>
              </a:ext>
            </a:extLst>
          </p:cNvPr>
          <p:cNvSpPr/>
          <p:nvPr/>
        </p:nvSpPr>
        <p:spPr>
          <a:xfrm>
            <a:off x="7192455" y="4823388"/>
            <a:ext cx="1369070" cy="8136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dirty="0"/>
              <a:t>2919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31D1A8F-386D-0A34-E3B7-64EDE579C47F}"/>
              </a:ext>
            </a:extLst>
          </p:cNvPr>
          <p:cNvSpPr txBox="1"/>
          <p:nvPr/>
        </p:nvSpPr>
        <p:spPr>
          <a:xfrm>
            <a:off x="3616338" y="3469793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>
                <a:solidFill>
                  <a:schemeClr val="bg2">
                    <a:lumMod val="75000"/>
                  </a:schemeClr>
                </a:solidFill>
              </a:rPr>
              <a:t>+849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FF50852-982F-FD31-1364-CB9289B1598F}"/>
              </a:ext>
            </a:extLst>
          </p:cNvPr>
          <p:cNvSpPr txBox="1"/>
          <p:nvPr/>
        </p:nvSpPr>
        <p:spPr>
          <a:xfrm>
            <a:off x="3616338" y="2421353"/>
            <a:ext cx="4876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>
                <a:solidFill>
                  <a:schemeClr val="bg2">
                    <a:lumMod val="75000"/>
                  </a:schemeClr>
                </a:solidFill>
              </a:rPr>
              <a:t>+92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4F5A2323-2557-8923-4E34-E58575EC9AF4}"/>
              </a:ext>
            </a:extLst>
          </p:cNvPr>
          <p:cNvSpPr txBox="1"/>
          <p:nvPr/>
        </p:nvSpPr>
        <p:spPr>
          <a:xfrm>
            <a:off x="3668110" y="1302096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>
                <a:solidFill>
                  <a:schemeClr val="bg2">
                    <a:lumMod val="75000"/>
                  </a:schemeClr>
                </a:solidFill>
              </a:rPr>
              <a:t>+351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A5647F1-FA7D-231B-C88A-53A8E8AE11FF}"/>
              </a:ext>
            </a:extLst>
          </p:cNvPr>
          <p:cNvSpPr txBox="1"/>
          <p:nvPr/>
        </p:nvSpPr>
        <p:spPr>
          <a:xfrm>
            <a:off x="3693742" y="4568536"/>
            <a:ext cx="5870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400" dirty="0">
                <a:solidFill>
                  <a:schemeClr val="bg2">
                    <a:lumMod val="75000"/>
                  </a:schemeClr>
                </a:solidFill>
              </a:rPr>
              <a:t>+334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EC4EE9B1-EB72-684E-137C-C3D4D373249A}"/>
              </a:ext>
            </a:extLst>
          </p:cNvPr>
          <p:cNvSpPr txBox="1"/>
          <p:nvPr/>
        </p:nvSpPr>
        <p:spPr>
          <a:xfrm>
            <a:off x="3693743" y="6229961"/>
            <a:ext cx="2938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000" dirty="0" err="1">
                <a:solidFill>
                  <a:schemeClr val="bg2">
                    <a:lumMod val="75000"/>
                  </a:schemeClr>
                </a:solidFill>
              </a:rPr>
              <a:t>Avg</a:t>
            </a:r>
            <a:r>
              <a:rPr lang="de-AT" sz="2000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de-AT" sz="2000" dirty="0" err="1">
                <a:solidFill>
                  <a:schemeClr val="bg2">
                    <a:lumMod val="75000"/>
                  </a:schemeClr>
                </a:solidFill>
              </a:rPr>
              <a:t>difference</a:t>
            </a:r>
            <a:r>
              <a:rPr lang="de-AT" sz="2000" dirty="0">
                <a:solidFill>
                  <a:schemeClr val="bg2">
                    <a:lumMod val="75000"/>
                  </a:schemeClr>
                </a:solidFill>
              </a:rPr>
              <a:t> = 406,5</a:t>
            </a:r>
          </a:p>
        </p:txBody>
      </p:sp>
    </p:spTree>
    <p:extLst>
      <p:ext uri="{BB962C8B-B14F-4D97-AF65-F5344CB8AC3E}">
        <p14:creationId xmlns:p14="http://schemas.microsoft.com/office/powerpoint/2010/main" val="2178392055"/>
      </p:ext>
    </p:extLst>
  </p:cSld>
  <p:clrMapOvr>
    <a:masterClrMapping/>
  </p:clrMapOvr>
</p:sld>
</file>

<file path=ppt/theme/theme1.xml><?xml version="1.0" encoding="utf-8"?>
<a:theme xmlns:a="http://schemas.openxmlformats.org/drawingml/2006/main" name="4_Titel">
  <a:themeElements>
    <a:clrScheme name="Tu Wien Bibliothek">
      <a:dk1>
        <a:srgbClr val="000000"/>
      </a:dk1>
      <a:lt1>
        <a:srgbClr val="FFFFFF"/>
      </a:lt1>
      <a:dk2>
        <a:srgbClr val="006699"/>
      </a:dk2>
      <a:lt2>
        <a:srgbClr val="E3002B"/>
      </a:lt2>
      <a:accent1>
        <a:srgbClr val="8FBEE5"/>
      </a:accent1>
      <a:accent2>
        <a:srgbClr val="DEE6EC"/>
      </a:accent2>
      <a:accent3>
        <a:srgbClr val="FFFFFF"/>
      </a:accent3>
      <a:accent4>
        <a:srgbClr val="666666"/>
      </a:accent4>
      <a:accent5>
        <a:srgbClr val="000000"/>
      </a:accent5>
      <a:accent6>
        <a:srgbClr val="E3002B"/>
      </a:accent6>
      <a:hlink>
        <a:srgbClr val="006699"/>
      </a:hlink>
      <a:folHlink>
        <a:srgbClr val="00669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_Vorlage_20210212" id="{72DCBCA4-F780-944A-998C-8CEB25280A20}" vid="{F5C6D8F4-A185-5247-A87A-E12C1146A98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1505</Words>
  <Application>Microsoft Office PowerPoint</Application>
  <PresentationFormat>Bildschirmpräsentation (4:3)</PresentationFormat>
  <Paragraphs>645</Paragraphs>
  <Slides>39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39</vt:i4>
      </vt:variant>
    </vt:vector>
  </HeadingPairs>
  <TitlesOfParts>
    <vt:vector size="42" baseType="lpstr">
      <vt:lpstr>Arial</vt:lpstr>
      <vt:lpstr>Calibri</vt:lpstr>
      <vt:lpstr>4_Titel</vt:lpstr>
      <vt:lpstr>MISATTRIBUTED AFFILIATIONS  COMPARATIVE ANALYSIS OF OPENALEX WITH THREE ESTABLISHED PROPRIETARY DATABASES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DATA CORRECTION</vt:lpstr>
      <vt:lpstr>PowerPoint-Präsentation</vt:lpstr>
      <vt:lpstr>PowerPoint-Präsentation</vt:lpstr>
      <vt:lpstr>PowerPoint-Präsentation</vt:lpstr>
      <vt:lpstr>PowerPoint-Präsentation</vt:lpstr>
      <vt:lpstr>CONCLUSIONS</vt:lpstr>
      <vt:lpstr>PowerPoint-Präsentation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Office-Benutzer</dc:creator>
  <cp:lastModifiedBy>Pacher, Andreas</cp:lastModifiedBy>
  <cp:revision>408</cp:revision>
  <cp:lastPrinted>2025-06-24T07:59:36Z</cp:lastPrinted>
  <dcterms:created xsi:type="dcterms:W3CDTF">2019-01-25T10:01:14Z</dcterms:created>
  <dcterms:modified xsi:type="dcterms:W3CDTF">2025-09-15T06:24:38Z</dcterms:modified>
</cp:coreProperties>
</file>